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theme/themeOverride1.xml" ContentType="application/vnd.openxmlformats-officedocument.themeOverride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330" r:id="rId3"/>
    <p:sldId id="353" r:id="rId4"/>
    <p:sldId id="286" r:id="rId5"/>
    <p:sldId id="287" r:id="rId6"/>
    <p:sldId id="289" r:id="rId7"/>
    <p:sldId id="290" r:id="rId8"/>
    <p:sldId id="293" r:id="rId9"/>
    <p:sldId id="266" r:id="rId10"/>
    <p:sldId id="294" r:id="rId11"/>
    <p:sldId id="351" r:id="rId12"/>
    <p:sldId id="297" r:id="rId13"/>
    <p:sldId id="298" r:id="rId14"/>
    <p:sldId id="332" r:id="rId15"/>
    <p:sldId id="299" r:id="rId16"/>
    <p:sldId id="300" r:id="rId17"/>
    <p:sldId id="301" r:id="rId18"/>
    <p:sldId id="303" r:id="rId19"/>
    <p:sldId id="333" r:id="rId20"/>
    <p:sldId id="328" r:id="rId21"/>
    <p:sldId id="339" r:id="rId22"/>
    <p:sldId id="305" r:id="rId23"/>
    <p:sldId id="306" r:id="rId24"/>
    <p:sldId id="308" r:id="rId25"/>
    <p:sldId id="334" r:id="rId26"/>
    <p:sldId id="309" r:id="rId27"/>
    <p:sldId id="310" r:id="rId28"/>
    <p:sldId id="315" r:id="rId29"/>
    <p:sldId id="318" r:id="rId30"/>
    <p:sldId id="323" r:id="rId31"/>
    <p:sldId id="324" r:id="rId32"/>
    <p:sldId id="335" r:id="rId33"/>
    <p:sldId id="336" r:id="rId34"/>
    <p:sldId id="355" r:id="rId35"/>
    <p:sldId id="352" r:id="rId36"/>
    <p:sldId id="337" r:id="rId37"/>
    <p:sldId id="342" r:id="rId38"/>
    <p:sldId id="341" r:id="rId39"/>
    <p:sldId id="344" r:id="rId40"/>
    <p:sldId id="345" r:id="rId41"/>
    <p:sldId id="357" r:id="rId42"/>
    <p:sldId id="358" r:id="rId43"/>
    <p:sldId id="359" r:id="rId44"/>
    <p:sldId id="360" r:id="rId45"/>
    <p:sldId id="354" r:id="rId46"/>
    <p:sldId id="347" r:id="rId47"/>
    <p:sldId id="348" r:id="rId48"/>
    <p:sldId id="349" r:id="rId49"/>
  </p:sldIdLst>
  <p:sldSz cx="11953875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  <a:srgbClr val="B8005C"/>
    <a:srgbClr val="FFFF00"/>
    <a:srgbClr val="A80054"/>
    <a:srgbClr val="7F7F7F"/>
    <a:srgbClr val="FF6600"/>
    <a:srgbClr val="3399FF"/>
    <a:srgbClr val="0000FF"/>
    <a:srgbClr val="9A004D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6" autoAdjust="0"/>
    <p:restoredTop sz="95382" autoAdjust="0"/>
  </p:normalViewPr>
  <p:slideViewPr>
    <p:cSldViewPr>
      <p:cViewPr>
        <p:scale>
          <a:sx n="50" d="100"/>
          <a:sy n="50" d="100"/>
        </p:scale>
        <p:origin x="-2118" y="-1002"/>
      </p:cViewPr>
      <p:guideLst>
        <p:guide orient="horz" pos="2160"/>
        <p:guide pos="3765"/>
      </p:guideLst>
    </p:cSldViewPr>
  </p:slideViewPr>
  <p:outlineViewPr>
    <p:cViewPr>
      <p:scale>
        <a:sx n="33" d="100"/>
        <a:sy n="33" d="100"/>
      </p:scale>
      <p:origin x="0" y="7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Par%20OP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\Desktop\Analyser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\Desktop\Analyser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ocuments\Chrono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lasseur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G:\Classeur1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\Desktop\Analyser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\Desktop\Analys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4"/>
            <c:spPr>
              <a:solidFill>
                <a:srgbClr val="660033"/>
              </a:solidFill>
            </c:spPr>
          </c:dPt>
          <c:dPt>
            <c:idx val="1"/>
            <c:bubble3D val="0"/>
            <c:explosion val="15"/>
            <c:spPr>
              <a:solidFill>
                <a:srgbClr val="FFFF00"/>
              </a:solidFill>
            </c:spPr>
          </c:dPt>
          <c:dPt>
            <c:idx val="2"/>
            <c:bubble3D val="0"/>
            <c:explosion val="1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862065071789506"/>
                  <c:y val="-6.5669068837751504E-2"/>
                </c:manualLayout>
              </c:layout>
              <c:spPr/>
              <c:txPr>
                <a:bodyPr/>
                <a:lstStyle/>
                <a:p>
                  <a:pPr>
                    <a:defRPr sz="3600">
                      <a:solidFill>
                        <a:schemeClr val="bg1"/>
                      </a:solidFill>
                      <a:latin typeface="Candara" pitchFamily="34" charset="0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800">
                    <a:latin typeface="Candara" pitchFamily="34" charset="0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SF!$C$71:$E$71</c:f>
              <c:strCache>
                <c:ptCount val="3"/>
                <c:pt idx="0">
                  <c:v>VA</c:v>
                </c:pt>
                <c:pt idx="1">
                  <c:v>NVAU</c:v>
                </c:pt>
                <c:pt idx="2">
                  <c:v>Gaspillage</c:v>
                </c:pt>
              </c:strCache>
            </c:strRef>
          </c:cat>
          <c:val>
            <c:numRef>
              <c:f>SF!$C$73:$E$73</c:f>
              <c:numCache>
                <c:formatCode>0%</c:formatCode>
                <c:ptCount val="3"/>
                <c:pt idx="0">
                  <c:v>0.53550863723608444</c:v>
                </c:pt>
                <c:pt idx="1">
                  <c:v>0.28406909788867563</c:v>
                </c:pt>
                <c:pt idx="2">
                  <c:v>0.18042226487523991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egendEntry>
        <c:idx val="0"/>
        <c:txPr>
          <a:bodyPr/>
          <a:lstStyle/>
          <a:p>
            <a:pPr>
              <a:defRPr sz="2400" b="1"/>
            </a:pPr>
            <a:endParaRPr lang="fr-FR"/>
          </a:p>
        </c:txPr>
      </c:legendEntry>
      <c:legendEntry>
        <c:idx val="1"/>
        <c:txPr>
          <a:bodyPr/>
          <a:lstStyle/>
          <a:p>
            <a:pPr>
              <a:defRPr sz="2400" b="1"/>
            </a:pPr>
            <a:endParaRPr lang="fr-FR"/>
          </a:p>
        </c:txPr>
      </c:legendEntry>
      <c:legendEntry>
        <c:idx val="2"/>
        <c:txPr>
          <a:bodyPr/>
          <a:lstStyle/>
          <a:p>
            <a:pPr>
              <a:defRPr sz="2400" b="1"/>
            </a:pPr>
            <a:endParaRPr lang="fr-FR"/>
          </a:p>
        </c:txPr>
      </c:legendEntry>
      <c:layout>
        <c:manualLayout>
          <c:xMode val="edge"/>
          <c:yMode val="edge"/>
          <c:x val="0.63543624640254348"/>
          <c:y val="0.13124103232028592"/>
          <c:w val="0.36456375359745657"/>
          <c:h val="0.79370820499849903"/>
        </c:manualLayout>
      </c:layout>
      <c:overlay val="0"/>
      <c:txPr>
        <a:bodyPr/>
        <a:lstStyle/>
        <a:p>
          <a:pPr>
            <a:defRPr sz="2400"/>
          </a:pPr>
          <a:endParaRPr lang="fr-FR"/>
        </a:p>
      </c:txPr>
    </c:legend>
    <c:plotVisOnly val="1"/>
    <c:dispBlanksAs val="gap"/>
    <c:showDLblsOverMax val="0"/>
  </c:chart>
  <c:txPr>
    <a:bodyPr/>
    <a:lstStyle/>
    <a:p>
      <a:pPr>
        <a:defRPr sz="2000"/>
      </a:pPr>
      <a:endParaRPr lang="fr-F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A80054"/>
              </a:solidFill>
            </c:spPr>
          </c:dPt>
          <c:cat>
            <c:strRef>
              <c:f>Retouche!$C$4:$C$6</c:f>
              <c:strCache>
                <c:ptCount val="3"/>
                <c:pt idx="0">
                  <c:v>Retouches des pièces </c:v>
                </c:pt>
                <c:pt idx="1">
                  <c:v>Retouches des fixations mal placées</c:v>
                </c:pt>
                <c:pt idx="2">
                  <c:v>Retouches  RTV</c:v>
                </c:pt>
              </c:strCache>
            </c:strRef>
          </c:cat>
          <c:val>
            <c:numRef>
              <c:f>Retouche!$D$4:$D$6</c:f>
              <c:numCache>
                <c:formatCode>General</c:formatCode>
                <c:ptCount val="3"/>
                <c:pt idx="0">
                  <c:v>1.8</c:v>
                </c:pt>
                <c:pt idx="1">
                  <c:v>1.5333333333333334</c:v>
                </c:pt>
                <c:pt idx="2">
                  <c:v>0.6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94424064"/>
        <c:axId val="95335552"/>
        <c:axId val="0"/>
      </c:bar3DChart>
      <c:catAx>
        <c:axId val="944240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Causes des retouches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95335552"/>
        <c:crosses val="autoZero"/>
        <c:auto val="1"/>
        <c:lblAlgn val="ctr"/>
        <c:lblOffset val="100"/>
        <c:noMultiLvlLbl val="0"/>
      </c:catAx>
      <c:valAx>
        <c:axId val="9533555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Temps en heure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442406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A80054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4"/>
            <c:invertIfNegative val="0"/>
            <c:bubble3D val="0"/>
            <c:spPr>
              <a:solidFill>
                <a:srgbClr val="FFFF00"/>
              </a:solidFill>
            </c:spPr>
          </c:dPt>
          <c:dPt>
            <c:idx val="5"/>
            <c:invertIfNegative val="0"/>
            <c:bubble3D val="0"/>
            <c:spPr>
              <a:solidFill>
                <a:srgbClr val="7F7F7F"/>
              </a:solidFill>
            </c:spPr>
          </c:dPt>
          <c:dPt>
            <c:idx val="6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</c:spPr>
          </c:dPt>
          <c:cat>
            <c:strRef>
              <c:f>NVAU!$D$4:$D$11</c:f>
              <c:strCache>
                <c:ptCount val="8"/>
                <c:pt idx="0">
                  <c:v>Polymérisation</c:v>
                </c:pt>
                <c:pt idx="1">
                  <c:v>Nettoyage après application des produits d'interposition</c:v>
                </c:pt>
                <c:pt idx="2">
                  <c:v>Montage/Démontage</c:v>
                </c:pt>
                <c:pt idx="3">
                  <c:v>Contrôle et inspection</c:v>
                </c:pt>
                <c:pt idx="4">
                  <c:v>Préparation calage</c:v>
                </c:pt>
                <c:pt idx="5">
                  <c:v>Assitance AMC</c:v>
                </c:pt>
                <c:pt idx="6">
                  <c:v>Nettoyage et rangement du poste</c:v>
                </c:pt>
                <c:pt idx="7">
                  <c:v>Réunions</c:v>
                </c:pt>
              </c:strCache>
            </c:strRef>
          </c:cat>
          <c:val>
            <c:numRef>
              <c:f>NVAU!$E$4:$E$11</c:f>
              <c:numCache>
                <c:formatCode>General</c:formatCode>
                <c:ptCount val="8"/>
                <c:pt idx="0">
                  <c:v>6</c:v>
                </c:pt>
                <c:pt idx="1">
                  <c:v>5.5333333333333332</c:v>
                </c:pt>
                <c:pt idx="2">
                  <c:v>5.5333333333333332</c:v>
                </c:pt>
                <c:pt idx="3" formatCode="0.00">
                  <c:v>5.5</c:v>
                </c:pt>
                <c:pt idx="4">
                  <c:v>2.1666666666666665</c:v>
                </c:pt>
                <c:pt idx="5">
                  <c:v>2</c:v>
                </c:pt>
                <c:pt idx="6">
                  <c:v>1.48</c:v>
                </c:pt>
                <c:pt idx="7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95415296"/>
        <c:axId val="95421184"/>
        <c:axId val="0"/>
      </c:bar3DChart>
      <c:catAx>
        <c:axId val="95415296"/>
        <c:scaling>
          <c:orientation val="minMax"/>
        </c:scaling>
        <c:delete val="0"/>
        <c:axPos val="b"/>
        <c:majorTickMark val="out"/>
        <c:minorTickMark val="none"/>
        <c:tickLblPos val="nextTo"/>
        <c:crossAx val="95421184"/>
        <c:crosses val="autoZero"/>
        <c:auto val="1"/>
        <c:lblAlgn val="ctr"/>
        <c:lblOffset val="100"/>
        <c:noMultiLvlLbl val="0"/>
      </c:catAx>
      <c:valAx>
        <c:axId val="9542118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Temps en heure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54152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11"/>
            <c:spPr>
              <a:solidFill>
                <a:schemeClr val="bg2">
                  <a:lumMod val="90000"/>
                </a:schemeClr>
              </a:solidFill>
            </c:spPr>
          </c:dPt>
          <c:dPt>
            <c:idx val="1"/>
            <c:bubble3D val="0"/>
            <c:explosion val="17"/>
            <c:spPr>
              <a:solidFill>
                <a:schemeClr val="accent1">
                  <a:lumMod val="40000"/>
                  <a:lumOff val="60000"/>
                </a:schemeClr>
              </a:solidFill>
            </c:spPr>
          </c:dPt>
          <c:dPt>
            <c:idx val="2"/>
            <c:bubble3D val="0"/>
            <c:explosion val="13"/>
            <c:spPr>
              <a:solidFill>
                <a:schemeClr val="accent2">
                  <a:lumMod val="60000"/>
                  <a:lumOff val="4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40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SF!$L$102:$L$104</c:f>
              <c:strCache>
                <c:ptCount val="3"/>
                <c:pt idx="0">
                  <c:v>Erreurs, Défauts, Retouches</c:v>
                </c:pt>
                <c:pt idx="1">
                  <c:v>Déplacement</c:v>
                </c:pt>
                <c:pt idx="2">
                  <c:v>Attente</c:v>
                </c:pt>
              </c:strCache>
            </c:strRef>
          </c:cat>
          <c:val>
            <c:numRef>
              <c:f>SF!$N$102:$N$104</c:f>
              <c:numCache>
                <c:formatCode>0%</c:formatCode>
                <c:ptCount val="3"/>
                <c:pt idx="0">
                  <c:v>0.53191489361702127</c:v>
                </c:pt>
                <c:pt idx="1">
                  <c:v>0.20212765957446807</c:v>
                </c:pt>
                <c:pt idx="2">
                  <c:v>0.26595744680851063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3270416817519237"/>
          <c:y val="0.20437387590666545"/>
          <c:w val="0.33754075658148203"/>
          <c:h val="0.68752163540135347"/>
        </c:manualLayout>
      </c:layout>
      <c:overlay val="0"/>
      <c:txPr>
        <a:bodyPr/>
        <a:lstStyle/>
        <a:p>
          <a:pPr>
            <a:defRPr sz="2400"/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rgbClr val="660033"/>
              </a:solidFill>
            </c:spPr>
          </c:dPt>
          <c:dPt>
            <c:idx val="1"/>
            <c:bubble3D val="0"/>
            <c:spPr>
              <a:solidFill>
                <a:srgbClr val="FFFF00"/>
              </a:solidFill>
            </c:spPr>
          </c:dPt>
          <c:dPt>
            <c:idx val="2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9737103172622927"/>
                  <c:y val="8.3919105186781168E-2"/>
                </c:manualLayout>
              </c:layout>
              <c:tx>
                <c:rich>
                  <a:bodyPr/>
                  <a:lstStyle/>
                  <a:p>
                    <a:pPr>
                      <a:defRPr sz="4000">
                        <a:solidFill>
                          <a:schemeClr val="bg1"/>
                        </a:solidFill>
                      </a:defRPr>
                    </a:pPr>
                    <a:r>
                      <a:rPr lang="en-US" sz="4000" dirty="0" smtClean="0">
                        <a:solidFill>
                          <a:schemeClr val="bg1"/>
                        </a:solidFill>
                        <a:latin typeface="Candara" pitchFamily="34" charset="0"/>
                      </a:rPr>
                      <a:t>34%</a:t>
                    </a:r>
                    <a:endParaRPr lang="en-US" sz="4000" dirty="0">
                      <a:solidFill>
                        <a:schemeClr val="bg1"/>
                      </a:solidFill>
                      <a:latin typeface="Candara" pitchFamily="34" charset="0"/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5223667700773563"/>
                  <c:y val="-0.27141649461446937"/>
                </c:manualLayout>
              </c:layout>
              <c:tx>
                <c:rich>
                  <a:bodyPr/>
                  <a:lstStyle/>
                  <a:p>
                    <a:r>
                      <a:rPr lang="en-US" sz="4000" dirty="0" smtClean="0"/>
                      <a:t>46%</a:t>
                    </a:r>
                    <a:endParaRPr lang="en-US" sz="40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5576835632893785"/>
                  <c:y val="0.2039908251356024"/>
                </c:manualLayout>
              </c:layout>
              <c:tx>
                <c:rich>
                  <a:bodyPr/>
                  <a:lstStyle/>
                  <a:p>
                    <a:pPr>
                      <a:defRPr sz="4000" b="1">
                        <a:solidFill>
                          <a:schemeClr val="bg1"/>
                        </a:solidFill>
                        <a:latin typeface="Candara" pitchFamily="34" charset="0"/>
                      </a:defRPr>
                    </a:pPr>
                    <a:r>
                      <a:rPr lang="en-US" dirty="0" smtClean="0"/>
                      <a:t>20%</a:t>
                    </a:r>
                    <a:endParaRPr lang="en-US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4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SF!$B$103:$B$105</c:f>
              <c:strCache>
                <c:ptCount val="3"/>
                <c:pt idx="0">
                  <c:v>VA</c:v>
                </c:pt>
                <c:pt idx="1">
                  <c:v>NVAU</c:v>
                </c:pt>
                <c:pt idx="2">
                  <c:v>Gaspillage</c:v>
                </c:pt>
              </c:strCache>
            </c:strRef>
          </c:cat>
          <c:val>
            <c:numRef>
              <c:f>SF!$D$103:$D$105</c:f>
              <c:numCache>
                <c:formatCode>0%</c:formatCode>
                <c:ptCount val="3"/>
                <c:pt idx="0">
                  <c:v>0.36728449543983516</c:v>
                </c:pt>
                <c:pt idx="1">
                  <c:v>0.42259488084730801</c:v>
                </c:pt>
                <c:pt idx="2">
                  <c:v>0.21012062371285672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1929797594172675"/>
          <c:y val="0.18392036082401578"/>
          <c:w val="0.35069293055682249"/>
          <c:h val="0.60334394133252833"/>
        </c:manualLayout>
      </c:layout>
      <c:overlay val="0"/>
      <c:txPr>
        <a:bodyPr/>
        <a:lstStyle/>
        <a:p>
          <a:pPr>
            <a:defRPr sz="2800">
              <a:latin typeface="Candara" pitchFamily="34" charset="0"/>
            </a:defRPr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8638517515046307E-2"/>
          <c:y val="0.16908769754825301"/>
          <c:w val="0.52763587637722376"/>
          <c:h val="0.75294799278700475"/>
        </c:manualLayout>
      </c:layout>
      <c:pieChart>
        <c:varyColors val="1"/>
        <c:ser>
          <c:idx val="0"/>
          <c:order val="0"/>
          <c:explosion val="7"/>
          <c:dPt>
            <c:idx val="0"/>
            <c:bubble3D val="0"/>
            <c:spPr>
              <a:solidFill>
                <a:schemeClr val="tx1"/>
              </a:solidFill>
            </c:spPr>
          </c:dPt>
          <c:dPt>
            <c:idx val="1"/>
            <c:bubble3D val="0"/>
            <c:spPr>
              <a:solidFill>
                <a:schemeClr val="tx1"/>
              </a:solidFill>
            </c:spPr>
          </c:dPt>
          <c:dPt>
            <c:idx val="2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9737103172622927"/>
                  <c:y val="8.3919105186781168E-2"/>
                </c:manualLayout>
              </c:layout>
              <c:tx>
                <c:rich>
                  <a:bodyPr/>
                  <a:lstStyle/>
                  <a:p>
                    <a:pPr>
                      <a:defRPr sz="4000">
                        <a:solidFill>
                          <a:schemeClr val="bg1"/>
                        </a:solidFill>
                      </a:defRPr>
                    </a:pPr>
                    <a:r>
                      <a:rPr lang="en-US" sz="4000" dirty="0" smtClean="0">
                        <a:solidFill>
                          <a:schemeClr val="bg1"/>
                        </a:solidFill>
                        <a:latin typeface="Candara" pitchFamily="34" charset="0"/>
                      </a:rPr>
                      <a:t>34%</a:t>
                    </a:r>
                    <a:endParaRPr lang="en-US" sz="4000" dirty="0">
                      <a:solidFill>
                        <a:schemeClr val="bg1"/>
                      </a:solidFill>
                      <a:latin typeface="Candara" pitchFamily="34" charset="0"/>
                    </a:endParaRPr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1522365991166518"/>
                  <c:y val="-0.22585480067271405"/>
                </c:manualLayout>
              </c:layout>
              <c:tx>
                <c:rich>
                  <a:bodyPr/>
                  <a:lstStyle/>
                  <a:p>
                    <a:r>
                      <a:rPr lang="en-US" sz="4000" dirty="0" smtClean="0">
                        <a:solidFill>
                          <a:schemeClr val="bg1"/>
                        </a:solidFill>
                      </a:rPr>
                      <a:t>46%</a:t>
                    </a:r>
                    <a:endParaRPr lang="en-US" sz="4000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15576835632893785"/>
                  <c:y val="0.2039908251356024"/>
                </c:manualLayout>
              </c:layout>
              <c:tx>
                <c:rich>
                  <a:bodyPr/>
                  <a:lstStyle/>
                  <a:p>
                    <a:pPr>
                      <a:defRPr sz="4000" b="1">
                        <a:solidFill>
                          <a:schemeClr val="bg1"/>
                        </a:solidFill>
                        <a:latin typeface="Candara" pitchFamily="34" charset="0"/>
                      </a:defRPr>
                    </a:pPr>
                    <a:r>
                      <a:rPr lang="en-US" dirty="0" smtClean="0"/>
                      <a:t>20%</a:t>
                    </a:r>
                    <a:endParaRPr lang="en-US" dirty="0"/>
                  </a:p>
                </c:rich>
              </c:tx>
              <c:spPr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400"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SF!$B$103:$B$105</c:f>
              <c:strCache>
                <c:ptCount val="3"/>
                <c:pt idx="0">
                  <c:v>VA</c:v>
                </c:pt>
                <c:pt idx="1">
                  <c:v>NVAU</c:v>
                </c:pt>
                <c:pt idx="2">
                  <c:v>Gaspillage</c:v>
                </c:pt>
              </c:strCache>
            </c:strRef>
          </c:cat>
          <c:val>
            <c:numRef>
              <c:f>SF!$D$103:$D$105</c:f>
              <c:numCache>
                <c:formatCode>0%</c:formatCode>
                <c:ptCount val="3"/>
                <c:pt idx="0">
                  <c:v>0.36728449543983516</c:v>
                </c:pt>
                <c:pt idx="1">
                  <c:v>0.42259488084730801</c:v>
                </c:pt>
                <c:pt idx="2">
                  <c:v>0.21012062371285672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2157853416491693"/>
          <c:y val="0.22622764805564574"/>
          <c:w val="0.35069293055682249"/>
          <c:h val="0.60334394133252833"/>
        </c:manualLayout>
      </c:layout>
      <c:overlay val="0"/>
      <c:txPr>
        <a:bodyPr/>
        <a:lstStyle/>
        <a:p>
          <a:pPr>
            <a:defRPr sz="2800">
              <a:latin typeface="Candara" pitchFamily="34" charset="0"/>
            </a:defRPr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2"/>
          <c:dPt>
            <c:idx val="0"/>
            <c:bubble3D val="0"/>
            <c:explosion val="12"/>
            <c:spPr>
              <a:solidFill>
                <a:srgbClr val="660033"/>
              </a:solidFill>
            </c:spPr>
          </c:dPt>
          <c:dPt>
            <c:idx val="1"/>
            <c:bubble3D val="0"/>
            <c:explosion val="8"/>
            <c:spPr>
              <a:solidFill>
                <a:srgbClr val="FFFF00"/>
              </a:solidFill>
            </c:spPr>
          </c:dPt>
          <c:dPt>
            <c:idx val="2"/>
            <c:bubble3D val="0"/>
            <c:explosion val="1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9504758477287268"/>
                  <c:y val="-2.1893714926920012E-3"/>
                </c:manualLayout>
              </c:layout>
              <c:spPr/>
              <c:txPr>
                <a:bodyPr/>
                <a:lstStyle/>
                <a:p>
                  <a:pPr>
                    <a:defRPr sz="4400" b="0">
                      <a:solidFill>
                        <a:schemeClr val="bg1"/>
                      </a:solidFill>
                      <a:latin typeface="Candara" pitchFamily="34" charset="0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60032930876261"/>
                  <c:y val="-7.0960032543476048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2679850868428361"/>
                  <c:y val="0.1529892377240191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4400" b="0">
                    <a:latin typeface="Candara" pitchFamily="34" charset="0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Feuil3!$D$28:$D$30</c:f>
              <c:strCache>
                <c:ptCount val="3"/>
                <c:pt idx="0">
                  <c:v>VA</c:v>
                </c:pt>
                <c:pt idx="1">
                  <c:v>NVAU</c:v>
                </c:pt>
                <c:pt idx="2">
                  <c:v>Gaspillage</c:v>
                </c:pt>
              </c:strCache>
            </c:strRef>
          </c:cat>
          <c:val>
            <c:numRef>
              <c:f>Feuil3!$E$28:$E$30</c:f>
              <c:numCache>
                <c:formatCode>General</c:formatCode>
                <c:ptCount val="3"/>
                <c:pt idx="0">
                  <c:v>49.42</c:v>
                </c:pt>
                <c:pt idx="1">
                  <c:v>32.53</c:v>
                </c:pt>
                <c:pt idx="2">
                  <c:v>17.14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987356637011874"/>
          <c:y val="8.0773974996846437E-2"/>
          <c:w val="0.31926052764183405"/>
          <c:h val="0.82928000623971487"/>
        </c:manualLayout>
      </c:layout>
      <c:overlay val="0"/>
      <c:txPr>
        <a:bodyPr/>
        <a:lstStyle/>
        <a:p>
          <a:pPr>
            <a:defRPr sz="2400">
              <a:latin typeface="Candara" pitchFamily="34" charset="0"/>
            </a:defRPr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ser>
          <c:idx val="0"/>
          <c:order val="0"/>
          <c:explosion val="2"/>
          <c:dPt>
            <c:idx val="0"/>
            <c:bubble3D val="0"/>
            <c:explosion val="12"/>
            <c:spPr>
              <a:solidFill>
                <a:schemeClr val="tx1"/>
              </a:solidFill>
            </c:spPr>
          </c:dPt>
          <c:dPt>
            <c:idx val="1"/>
            <c:bubble3D val="0"/>
            <c:explosion val="8"/>
            <c:spPr>
              <a:solidFill>
                <a:schemeClr val="tx1"/>
              </a:solidFill>
            </c:spPr>
          </c:dPt>
          <c:dPt>
            <c:idx val="2"/>
            <c:bubble3D val="0"/>
            <c:explosion val="10"/>
            <c:spPr>
              <a:solidFill>
                <a:srgbClr val="FF0000"/>
              </a:solidFill>
            </c:spPr>
          </c:dPt>
          <c:dLbls>
            <c:dLbl>
              <c:idx val="0"/>
              <c:layout>
                <c:manualLayout>
                  <c:x val="-0.19504758477287268"/>
                  <c:y val="-2.1893714926920012E-3"/>
                </c:manualLayout>
              </c:layout>
              <c:spPr/>
              <c:txPr>
                <a:bodyPr/>
                <a:lstStyle/>
                <a:p>
                  <a:pPr>
                    <a:defRPr sz="4400" b="0">
                      <a:solidFill>
                        <a:schemeClr val="bg1"/>
                      </a:solidFill>
                      <a:latin typeface="Candara" pitchFamily="34" charset="0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0.160032930876261"/>
                  <c:y val="-7.0960032543476048E-2"/>
                </c:manualLayout>
              </c:layout>
              <c:spPr/>
              <c:txPr>
                <a:bodyPr/>
                <a:lstStyle/>
                <a:p>
                  <a:pPr>
                    <a:defRPr sz="4400" b="0">
                      <a:solidFill>
                        <a:schemeClr val="bg1"/>
                      </a:solidFill>
                      <a:latin typeface="Candara" pitchFamily="34" charset="0"/>
                    </a:defRPr>
                  </a:pPr>
                  <a:endParaRPr lang="fr-F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0.12679850868428361"/>
                  <c:y val="0.15298923772401915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4400" b="0">
                    <a:latin typeface="Candara" pitchFamily="34" charset="0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</c:dLbls>
          <c:cat>
            <c:strRef>
              <c:f>Feuil3!$D$28:$D$30</c:f>
              <c:strCache>
                <c:ptCount val="3"/>
                <c:pt idx="0">
                  <c:v>VA</c:v>
                </c:pt>
                <c:pt idx="1">
                  <c:v>NVAU</c:v>
                </c:pt>
                <c:pt idx="2">
                  <c:v>Gaspillage</c:v>
                </c:pt>
              </c:strCache>
            </c:strRef>
          </c:cat>
          <c:val>
            <c:numRef>
              <c:f>Feuil3!$E$28:$E$30</c:f>
              <c:numCache>
                <c:formatCode>General</c:formatCode>
                <c:ptCount val="3"/>
                <c:pt idx="0">
                  <c:v>49.42</c:v>
                </c:pt>
                <c:pt idx="1">
                  <c:v>32.53</c:v>
                </c:pt>
                <c:pt idx="2">
                  <c:v>17.14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6987356637011874"/>
          <c:y val="8.0773974996846437E-2"/>
          <c:w val="0.31926052764183405"/>
          <c:h val="0.82928000623971487"/>
        </c:manualLayout>
      </c:layout>
      <c:overlay val="0"/>
      <c:txPr>
        <a:bodyPr/>
        <a:lstStyle/>
        <a:p>
          <a:pPr>
            <a:defRPr sz="2400">
              <a:latin typeface="Candara" pitchFamily="34" charset="0"/>
            </a:defRPr>
          </a:pPr>
          <a:endParaRPr lang="fr-FR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00FF"/>
              </a:solidFill>
            </c:spPr>
          </c:dPt>
          <c:dPt>
            <c:idx val="1"/>
            <c:invertIfNegative val="0"/>
            <c:bubble3D val="0"/>
            <c:spPr>
              <a:solidFill>
                <a:srgbClr val="B8005C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50"/>
              </a:solidFill>
            </c:spPr>
          </c:dPt>
          <c:cat>
            <c:strRef>
              <c:f>Récap!$B$28:$B$30</c:f>
              <c:strCache>
                <c:ptCount val="3"/>
                <c:pt idx="0">
                  <c:v>Mouvement inutile</c:v>
                </c:pt>
                <c:pt idx="1">
                  <c:v>Temps d'attente</c:v>
                </c:pt>
                <c:pt idx="2">
                  <c:v>Erreurs, Défauts, Retouches</c:v>
                </c:pt>
              </c:strCache>
            </c:strRef>
          </c:cat>
          <c:val>
            <c:numRef>
              <c:f>Récap!$C$28:$C$30</c:f>
              <c:numCache>
                <c:formatCode>General</c:formatCode>
                <c:ptCount val="3"/>
                <c:pt idx="0">
                  <c:v>12.21</c:v>
                </c:pt>
                <c:pt idx="1">
                  <c:v>11.34</c:v>
                </c:pt>
                <c:pt idx="2">
                  <c:v>5.37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207802752"/>
        <c:axId val="207804672"/>
        <c:axId val="0"/>
      </c:bar3DChart>
      <c:catAx>
        <c:axId val="2078027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Récapitulatif des gaspillage de la ligne A320neo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07804672"/>
        <c:crosses val="autoZero"/>
        <c:auto val="1"/>
        <c:lblAlgn val="ctr"/>
        <c:lblOffset val="100"/>
        <c:noMultiLvlLbl val="0"/>
      </c:catAx>
      <c:valAx>
        <c:axId val="20780467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temps en heure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780275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3399FF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3"/>
            <c:invertIfNegative val="0"/>
            <c:bubble3D val="0"/>
            <c:spPr>
              <a:solidFill>
                <a:srgbClr val="A80054"/>
              </a:solidFill>
            </c:spPr>
          </c:dPt>
          <c:dPt>
            <c:idx val="4"/>
            <c:invertIfNegative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</c:spPr>
          </c:dPt>
          <c:cat>
            <c:strRef>
              <c:f>Déplacement!$C$14:$C$18</c:f>
              <c:strCache>
                <c:ptCount val="5"/>
                <c:pt idx="0">
                  <c:v>Recherche outillage</c:v>
                </c:pt>
                <c:pt idx="1">
                  <c:v>Recherche fixations</c:v>
                </c:pt>
                <c:pt idx="2">
                  <c:v>Recherche des mesures des cales</c:v>
                </c:pt>
                <c:pt idx="3">
                  <c:v>Recherche produit MC</c:v>
                </c:pt>
                <c:pt idx="4">
                  <c:v>Recherche du LIC</c:v>
                </c:pt>
              </c:strCache>
            </c:strRef>
          </c:cat>
          <c:val>
            <c:numRef>
              <c:f>Déplacement!$D$14:$D$18</c:f>
              <c:numCache>
                <c:formatCode>General</c:formatCode>
                <c:ptCount val="5"/>
                <c:pt idx="0">
                  <c:v>4.1500000000000004</c:v>
                </c:pt>
                <c:pt idx="1">
                  <c:v>3.52</c:v>
                </c:pt>
                <c:pt idx="2">
                  <c:v>2.0499999999999998</c:v>
                </c:pt>
                <c:pt idx="3">
                  <c:v>1.79</c:v>
                </c:pt>
                <c:pt idx="4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94577408"/>
        <c:axId val="94579328"/>
        <c:axId val="0"/>
      </c:bar3DChart>
      <c:catAx>
        <c:axId val="945774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Causes des mouvements inutiles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94579328"/>
        <c:crosses val="autoZero"/>
        <c:auto val="1"/>
        <c:lblAlgn val="ctr"/>
        <c:lblOffset val="100"/>
        <c:noMultiLvlLbl val="0"/>
      </c:catAx>
      <c:valAx>
        <c:axId val="945793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Temps en heure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45774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>
                <a:lumMod val="50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"/>
            <c:invertIfNegative val="0"/>
            <c:bubble3D val="0"/>
            <c:spPr>
              <a:solidFill>
                <a:srgbClr val="FF6600"/>
              </a:solidFill>
            </c:spPr>
          </c:dPt>
          <c:dPt>
            <c:idx val="2"/>
            <c:invertIfNegative val="0"/>
            <c:bubble3D val="0"/>
            <c:spPr>
              <a:solidFill>
                <a:srgbClr val="A80054"/>
              </a:solidFill>
            </c:spPr>
          </c:dPt>
          <c:dPt>
            <c:idx val="3"/>
            <c:invertIfNegative val="0"/>
            <c:bubble3D val="0"/>
            <c:spPr>
              <a:solidFill>
                <a:srgbClr val="00B050"/>
              </a:solidFill>
            </c:spPr>
          </c:dPt>
          <c:cat>
            <c:strRef>
              <c:f>Attente!$C$5:$C$8</c:f>
              <c:strCache>
                <c:ptCount val="4"/>
                <c:pt idx="0">
                  <c:v>Attente maintenance </c:v>
                </c:pt>
                <c:pt idx="1">
                  <c:v>Dépassement des pauses/Discussion</c:v>
                </c:pt>
                <c:pt idx="2">
                  <c:v>Attente des pièces</c:v>
                </c:pt>
                <c:pt idx="3">
                  <c:v>Attente du démarrage de l'IPO</c:v>
                </c:pt>
              </c:strCache>
            </c:strRef>
          </c:cat>
          <c:val>
            <c:numRef>
              <c:f>Attente!$D$5:$D$8</c:f>
              <c:numCache>
                <c:formatCode>General</c:formatCode>
                <c:ptCount val="4"/>
                <c:pt idx="0">
                  <c:v>4.5</c:v>
                </c:pt>
                <c:pt idx="1">
                  <c:v>3.6166666666666667</c:v>
                </c:pt>
                <c:pt idx="2">
                  <c:v>2.5</c:v>
                </c:pt>
                <c:pt idx="3">
                  <c:v>0.7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93835648"/>
        <c:axId val="93837568"/>
        <c:axId val="0"/>
      </c:bar3DChart>
      <c:catAx>
        <c:axId val="938356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Cause des temps d'attente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93837568"/>
        <c:crosses val="autoZero"/>
        <c:auto val="1"/>
        <c:lblAlgn val="ctr"/>
        <c:lblOffset val="100"/>
        <c:noMultiLvlLbl val="0"/>
      </c:catAx>
      <c:valAx>
        <c:axId val="938375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Temps en heure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93835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5B32-7EA4-46BD-A12A-01E3AC0A9B97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41325" y="685800"/>
            <a:ext cx="59753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3FB9C-F744-4280-9097-E4765EBA95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970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C506BA-4ABD-47ED-8B22-C620BA9A74A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858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3FB9C-F744-4280-9097-E4765EBA95E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25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6541" y="2130426"/>
            <a:ext cx="10160794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93081" y="3886200"/>
            <a:ext cx="83677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5A0C-FD22-4CA2-89A8-0445128C22A7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330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F03E7-E97D-4D96-ACED-627DF39F7BE9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477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666559" y="274639"/>
            <a:ext cx="2689622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97694" y="274639"/>
            <a:ext cx="7869634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39EE9-8F57-4E4B-86D1-BFD8F7A3322D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604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9428-29BA-4EA5-BC4A-2F4A45539D08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544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44274" y="4406901"/>
            <a:ext cx="1016079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44274" y="2906713"/>
            <a:ext cx="10160794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7B4B7-CF0C-4C40-B5E8-4297F0A05E3A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3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97694" y="1600201"/>
            <a:ext cx="52796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76553" y="1600201"/>
            <a:ext cx="52796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9178C-657C-4ED5-A0D1-A70D70F55E22}" type="datetime1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397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7694" y="1535113"/>
            <a:ext cx="528170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97694" y="2174875"/>
            <a:ext cx="528170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072403" y="1535113"/>
            <a:ext cx="528377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072403" y="2174875"/>
            <a:ext cx="528377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5CD8D-7C2C-4BFD-86F4-0AE073FB2F84}" type="datetime1">
              <a:rPr lang="fr-FR" smtClean="0"/>
              <a:t>15/06/2017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870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DF72-90D2-4D48-94CA-8888BDF4789E}" type="datetime1">
              <a:rPr lang="fr-FR" smtClean="0"/>
              <a:t>15/06/2017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5938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D940-8B30-4853-9C62-7D62FDED62F5}" type="datetime1">
              <a:rPr lang="fr-FR" smtClean="0"/>
              <a:t>15/06/2017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84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7694" y="273050"/>
            <a:ext cx="393274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3633" y="273051"/>
            <a:ext cx="668254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597694" y="1435101"/>
            <a:ext cx="393274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6A565-B7FD-4596-8899-AD81CD9B5101}" type="datetime1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8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43043" y="4800600"/>
            <a:ext cx="717232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43043" y="612775"/>
            <a:ext cx="71723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43043" y="5367338"/>
            <a:ext cx="71723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EAB9E-C87F-4756-AC6F-50669DD80D8F}" type="datetime1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544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7694" y="274638"/>
            <a:ext cx="10758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7694" y="1600201"/>
            <a:ext cx="107584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97693" y="6356351"/>
            <a:ext cx="2789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9E769-E120-46D1-8839-A78A416A8628}" type="datetime1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84241" y="6356351"/>
            <a:ext cx="3785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566944" y="6356351"/>
            <a:ext cx="27892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1553A-640E-4F02-BFA5-40ACB29903D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88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2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9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23.wdp"/><Relationship Id="rId7" Type="http://schemas.microsoft.com/office/2007/relationships/hdphoto" Target="../media/hdphoto2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24.wdp"/><Relationship Id="rId10" Type="http://schemas.openxmlformats.org/officeDocument/2006/relationships/image" Target="../media/image13.png"/><Relationship Id="rId4" Type="http://schemas.openxmlformats.org/officeDocument/2006/relationships/image" Target="../media/image43.png"/><Relationship Id="rId9" Type="http://schemas.microsoft.com/office/2007/relationships/hdphoto" Target="../media/hdphoto26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image" Target="../media/image46.tmp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7" Type="http://schemas.microsoft.com/office/2007/relationships/hdphoto" Target="../media/hdphoto28.wdp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tmp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tmp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tmp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tmp"/><Relationship Id="rId3" Type="http://schemas.openxmlformats.org/officeDocument/2006/relationships/image" Target="../media/image69.png"/><Relationship Id="rId7" Type="http://schemas.openxmlformats.org/officeDocument/2006/relationships/image" Target="../media/image73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mp"/><Relationship Id="rId5" Type="http://schemas.openxmlformats.org/officeDocument/2006/relationships/image" Target="../media/image71.tmp"/><Relationship Id="rId10" Type="http://schemas.openxmlformats.org/officeDocument/2006/relationships/image" Target="../media/image76.png"/><Relationship Id="rId4" Type="http://schemas.openxmlformats.org/officeDocument/2006/relationships/image" Target="../media/image70.tmp"/><Relationship Id="rId9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microsoft.com/office/2007/relationships/hdphoto" Target="../media/hdphoto6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69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1.wdp"/><Relationship Id="rId18" Type="http://schemas.openxmlformats.org/officeDocument/2006/relationships/image" Target="../media/image26.png"/><Relationship Id="rId26" Type="http://schemas.microsoft.com/office/2007/relationships/hdphoto" Target="../media/hdphoto17.wdp"/><Relationship Id="rId3" Type="http://schemas.openxmlformats.org/officeDocument/2006/relationships/image" Target="../media/image15.emf"/><Relationship Id="rId21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17" Type="http://schemas.microsoft.com/office/2007/relationships/hdphoto" Target="../media/hdphoto13.wdp"/><Relationship Id="rId25" Type="http://schemas.openxmlformats.org/officeDocument/2006/relationships/image" Target="../media/image30.png"/><Relationship Id="rId2" Type="http://schemas.openxmlformats.org/officeDocument/2006/relationships/image" Target="../media/image13.png"/><Relationship Id="rId16" Type="http://schemas.openxmlformats.org/officeDocument/2006/relationships/image" Target="../media/image25.png"/><Relationship Id="rId20" Type="http://schemas.openxmlformats.org/officeDocument/2006/relationships/image" Target="../media/image27.png"/><Relationship Id="rId29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microsoft.com/office/2007/relationships/hdphoto" Target="../media/hdphoto10.wdp"/><Relationship Id="rId24" Type="http://schemas.microsoft.com/office/2007/relationships/hdphoto" Target="../media/hdphoto16.wdp"/><Relationship Id="rId5" Type="http://schemas.microsoft.com/office/2007/relationships/hdphoto" Target="../media/hdphoto9.wdp"/><Relationship Id="rId15" Type="http://schemas.microsoft.com/office/2007/relationships/hdphoto" Target="../media/hdphoto12.wdp"/><Relationship Id="rId23" Type="http://schemas.openxmlformats.org/officeDocument/2006/relationships/image" Target="../media/image29.png"/><Relationship Id="rId28" Type="http://schemas.microsoft.com/office/2007/relationships/hdphoto" Target="../media/hdphoto18.wdp"/><Relationship Id="rId10" Type="http://schemas.openxmlformats.org/officeDocument/2006/relationships/image" Target="../media/image22.png"/><Relationship Id="rId19" Type="http://schemas.microsoft.com/office/2007/relationships/hdphoto" Target="../media/hdphoto14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Relationship Id="rId14" Type="http://schemas.openxmlformats.org/officeDocument/2006/relationships/image" Target="../media/image24.png"/><Relationship Id="rId22" Type="http://schemas.microsoft.com/office/2007/relationships/hdphoto" Target="../media/hdphoto15.wdp"/><Relationship Id="rId27" Type="http://schemas.openxmlformats.org/officeDocument/2006/relationships/image" Target="../media/image31.png"/><Relationship Id="rId30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11953875" cy="59492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stA="23000"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221088"/>
            <a:ext cx="11737577" cy="2232248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5" name="Organigramme : Processus 4"/>
          <p:cNvSpPr/>
          <p:nvPr/>
        </p:nvSpPr>
        <p:spPr>
          <a:xfrm>
            <a:off x="6769025" y="922834"/>
            <a:ext cx="4968552" cy="5935166"/>
          </a:xfrm>
          <a:prstGeom prst="flowChartProcess">
            <a:avLst/>
          </a:prstGeom>
          <a:solidFill>
            <a:srgbClr val="660033">
              <a:alpha val="41961"/>
            </a:srgbClr>
          </a:solidFill>
          <a:ln>
            <a:noFill/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20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1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-1" y="0"/>
            <a:ext cx="11953875" cy="908720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r-FR" sz="2400" b="1" dirty="0">
                <a:solidFill>
                  <a:prstClr val="white"/>
                </a:solidFill>
                <a:cs typeface="Times New Roman" pitchFamily="18" charset="0"/>
              </a:rPr>
              <a:t>Projet de fin d’études pour l’obtention du diplôme </a:t>
            </a:r>
            <a:r>
              <a:rPr lang="fr-FR" sz="2400" b="1" dirty="0" smtClean="0">
                <a:solidFill>
                  <a:prstClr val="white"/>
                </a:solidFill>
                <a:cs typeface="Times New Roman" pitchFamily="18" charset="0"/>
              </a:rPr>
              <a:t>d’ingénieur d’état en génie industriel</a:t>
            </a:r>
            <a:endParaRPr lang="fr-FR" sz="2400" b="1" dirty="0">
              <a:solidFill>
                <a:prstClr val="white"/>
              </a:solidFill>
              <a:cs typeface="Times New Roman" pitchFamily="18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769025" y="1611957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Amélioration du temps d’assemblage </a:t>
            </a:r>
            <a:r>
              <a:rPr lang="fr-FR" sz="2800" dirty="0" smtClean="0">
                <a:solidFill>
                  <a:schemeClr val="bg1"/>
                </a:solidFill>
                <a:latin typeface="Eras Demi ITC" pitchFamily="34" charset="0"/>
              </a:rPr>
              <a:t>des inverseurs  </a:t>
            </a:r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de la ligne A320 </a:t>
            </a:r>
            <a:r>
              <a:rPr lang="fr-FR" sz="2800" dirty="0" err="1">
                <a:solidFill>
                  <a:schemeClr val="bg1"/>
                </a:solidFill>
                <a:latin typeface="Eras Demi ITC" pitchFamily="34" charset="0"/>
              </a:rPr>
              <a:t>neo</a:t>
            </a:r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 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841033" y="4365104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Encadré à </a:t>
            </a:r>
            <a:r>
              <a:rPr lang="fr-F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SAFRAN NACELLES </a:t>
            </a:r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par : </a:t>
            </a:r>
          </a:p>
          <a:p>
            <a:pPr algn="ctr">
              <a:defRPr/>
            </a:pPr>
            <a:r>
              <a:rPr lang="fr-F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Monsieur BENKIRANE Fayçal</a:t>
            </a:r>
          </a:p>
          <a:p>
            <a:pPr algn="ctr">
              <a:defRPr/>
            </a:pPr>
            <a:r>
              <a:rPr lang="fr-F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Monsieur  RIBQI Noureddine</a:t>
            </a:r>
            <a:endParaRPr lang="fr-F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913041" y="5445224"/>
            <a:ext cx="489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Encadré à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l’ESITH </a:t>
            </a:r>
            <a:r>
              <a:rPr lang="fr-F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par : </a:t>
            </a:r>
          </a:p>
          <a:p>
            <a:pPr>
              <a:defRPr/>
            </a:pPr>
            <a:r>
              <a:rPr lang="fr-FR" sz="2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                  Monsieur SABRY Ahmed Haroun</a:t>
            </a:r>
            <a:endParaRPr lang="fr-F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73" y="4697849"/>
            <a:ext cx="49685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Soutenu par:</a:t>
            </a:r>
          </a:p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Mlle BENOHOUD Khadija</a:t>
            </a:r>
          </a:p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Mlle OUDRA </a:t>
            </a:r>
            <a:r>
              <a:rPr lang="fr-F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Chaimaa</a:t>
            </a:r>
            <a:endParaRPr lang="fr-F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 algn="ctr">
              <a:defRPr/>
            </a:pPr>
            <a:endParaRPr lang="fr-F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489105" y="641326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2016/2017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52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1" animBg="1"/>
      <p:bldP spid="13" grpId="0" animBg="1"/>
      <p:bldP spid="3" grpId="0"/>
      <p:bldP spid="4" grpId="0"/>
      <p:bldP spid="14" grpId="0"/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10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2" name="Rectangle à coins arrondis 1"/>
          <p:cNvSpPr/>
          <p:nvPr/>
        </p:nvSpPr>
        <p:spPr>
          <a:xfrm>
            <a:off x="2907558" y="1437831"/>
            <a:ext cx="6138758" cy="1032470"/>
          </a:xfrm>
          <a:prstGeom prst="roundRect">
            <a:avLst/>
          </a:prstGeom>
          <a:solidFill>
            <a:srgbClr val="F2F2F2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Ligne récemment implantée</a:t>
            </a:r>
            <a:endParaRPr lang="fr-FR" sz="2400" b="1" dirty="0">
              <a:solidFill>
                <a:schemeClr val="tx1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2891492" y="2852936"/>
            <a:ext cx="6170891" cy="1032470"/>
          </a:xfrm>
          <a:prstGeom prst="roundRect">
            <a:avLst/>
          </a:prstGeom>
          <a:solidFill>
            <a:srgbClr val="F2F2F2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Adaptation avec le nouveau processus d’assemblage</a:t>
            </a:r>
            <a:endParaRPr lang="fr-FR" sz="2400" b="1" dirty="0">
              <a:solidFill>
                <a:schemeClr val="tx1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2907559" y="4268738"/>
            <a:ext cx="6138757" cy="1032470"/>
          </a:xfrm>
          <a:prstGeom prst="roundRect">
            <a:avLst/>
          </a:prstGeom>
          <a:solidFill>
            <a:srgbClr val="F2F2F2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Pas tous les AMC formés</a:t>
            </a:r>
            <a:endParaRPr lang="fr-FR" sz="2400" b="1" dirty="0">
              <a:solidFill>
                <a:schemeClr val="tx1"/>
              </a:solidFill>
              <a:latin typeface="Arial Black" pitchFamily="34" charset="0"/>
              <a:cs typeface="Aharoni" pitchFamily="2" charset="-79"/>
            </a:endParaRPr>
          </a:p>
        </p:txBody>
      </p:sp>
      <p:sp>
        <p:nvSpPr>
          <p:cNvPr id="16" name="Freeform 249"/>
          <p:cNvSpPr>
            <a:spLocks noChangeArrowheads="1"/>
          </p:cNvSpPr>
          <p:nvPr/>
        </p:nvSpPr>
        <p:spPr bwMode="auto">
          <a:xfrm>
            <a:off x="1529858" y="1415824"/>
            <a:ext cx="1107449" cy="1076484"/>
          </a:xfrm>
          <a:custGeom>
            <a:avLst/>
            <a:gdLst>
              <a:gd name="connsiteX0" fmla="*/ 300038 w 450850"/>
              <a:gd name="connsiteY0" fmla="*/ 360363 h 450851"/>
              <a:gd name="connsiteX1" fmla="*/ 330200 w 450850"/>
              <a:gd name="connsiteY1" fmla="*/ 360363 h 450851"/>
              <a:gd name="connsiteX2" fmla="*/ 330200 w 450850"/>
              <a:gd name="connsiteY2" fmla="*/ 390526 h 450851"/>
              <a:gd name="connsiteX3" fmla="*/ 300038 w 450850"/>
              <a:gd name="connsiteY3" fmla="*/ 390526 h 450851"/>
              <a:gd name="connsiteX4" fmla="*/ 239713 w 450850"/>
              <a:gd name="connsiteY4" fmla="*/ 360363 h 450851"/>
              <a:gd name="connsiteX5" fmla="*/ 269875 w 450850"/>
              <a:gd name="connsiteY5" fmla="*/ 360363 h 450851"/>
              <a:gd name="connsiteX6" fmla="*/ 269875 w 450850"/>
              <a:gd name="connsiteY6" fmla="*/ 390526 h 450851"/>
              <a:gd name="connsiteX7" fmla="*/ 239713 w 450850"/>
              <a:gd name="connsiteY7" fmla="*/ 390526 h 450851"/>
              <a:gd name="connsiteX8" fmla="*/ 179388 w 450850"/>
              <a:gd name="connsiteY8" fmla="*/ 360363 h 450851"/>
              <a:gd name="connsiteX9" fmla="*/ 209550 w 450850"/>
              <a:gd name="connsiteY9" fmla="*/ 360363 h 450851"/>
              <a:gd name="connsiteX10" fmla="*/ 209550 w 450850"/>
              <a:gd name="connsiteY10" fmla="*/ 390526 h 450851"/>
              <a:gd name="connsiteX11" fmla="*/ 179388 w 450850"/>
              <a:gd name="connsiteY11" fmla="*/ 390526 h 450851"/>
              <a:gd name="connsiteX12" fmla="*/ 119063 w 450850"/>
              <a:gd name="connsiteY12" fmla="*/ 360363 h 450851"/>
              <a:gd name="connsiteX13" fmla="*/ 149225 w 450850"/>
              <a:gd name="connsiteY13" fmla="*/ 360363 h 450851"/>
              <a:gd name="connsiteX14" fmla="*/ 149225 w 450850"/>
              <a:gd name="connsiteY14" fmla="*/ 390526 h 450851"/>
              <a:gd name="connsiteX15" fmla="*/ 119063 w 450850"/>
              <a:gd name="connsiteY15" fmla="*/ 390526 h 450851"/>
              <a:gd name="connsiteX16" fmla="*/ 58738 w 450850"/>
              <a:gd name="connsiteY16" fmla="*/ 360363 h 450851"/>
              <a:gd name="connsiteX17" fmla="*/ 88900 w 450850"/>
              <a:gd name="connsiteY17" fmla="*/ 360363 h 450851"/>
              <a:gd name="connsiteX18" fmla="*/ 88900 w 450850"/>
              <a:gd name="connsiteY18" fmla="*/ 390526 h 450851"/>
              <a:gd name="connsiteX19" fmla="*/ 58738 w 450850"/>
              <a:gd name="connsiteY19" fmla="*/ 390526 h 450851"/>
              <a:gd name="connsiteX20" fmla="*/ 360363 w 450850"/>
              <a:gd name="connsiteY20" fmla="*/ 301625 h 450851"/>
              <a:gd name="connsiteX21" fmla="*/ 390525 w 450850"/>
              <a:gd name="connsiteY21" fmla="*/ 301625 h 450851"/>
              <a:gd name="connsiteX22" fmla="*/ 390525 w 450850"/>
              <a:gd name="connsiteY22" fmla="*/ 330200 h 450851"/>
              <a:gd name="connsiteX23" fmla="*/ 360363 w 450850"/>
              <a:gd name="connsiteY23" fmla="*/ 330200 h 450851"/>
              <a:gd name="connsiteX24" fmla="*/ 300038 w 450850"/>
              <a:gd name="connsiteY24" fmla="*/ 301625 h 450851"/>
              <a:gd name="connsiteX25" fmla="*/ 330200 w 450850"/>
              <a:gd name="connsiteY25" fmla="*/ 301625 h 450851"/>
              <a:gd name="connsiteX26" fmla="*/ 330200 w 450850"/>
              <a:gd name="connsiteY26" fmla="*/ 330200 h 450851"/>
              <a:gd name="connsiteX27" fmla="*/ 300038 w 450850"/>
              <a:gd name="connsiteY27" fmla="*/ 330200 h 450851"/>
              <a:gd name="connsiteX28" fmla="*/ 239713 w 450850"/>
              <a:gd name="connsiteY28" fmla="*/ 301625 h 450851"/>
              <a:gd name="connsiteX29" fmla="*/ 269875 w 450850"/>
              <a:gd name="connsiteY29" fmla="*/ 301625 h 450851"/>
              <a:gd name="connsiteX30" fmla="*/ 269875 w 450850"/>
              <a:gd name="connsiteY30" fmla="*/ 330200 h 450851"/>
              <a:gd name="connsiteX31" fmla="*/ 239713 w 450850"/>
              <a:gd name="connsiteY31" fmla="*/ 330200 h 450851"/>
              <a:gd name="connsiteX32" fmla="*/ 179388 w 450850"/>
              <a:gd name="connsiteY32" fmla="*/ 301625 h 450851"/>
              <a:gd name="connsiteX33" fmla="*/ 209550 w 450850"/>
              <a:gd name="connsiteY33" fmla="*/ 301625 h 450851"/>
              <a:gd name="connsiteX34" fmla="*/ 209550 w 450850"/>
              <a:gd name="connsiteY34" fmla="*/ 330200 h 450851"/>
              <a:gd name="connsiteX35" fmla="*/ 179388 w 450850"/>
              <a:gd name="connsiteY35" fmla="*/ 330200 h 450851"/>
              <a:gd name="connsiteX36" fmla="*/ 119063 w 450850"/>
              <a:gd name="connsiteY36" fmla="*/ 301625 h 450851"/>
              <a:gd name="connsiteX37" fmla="*/ 149225 w 450850"/>
              <a:gd name="connsiteY37" fmla="*/ 301625 h 450851"/>
              <a:gd name="connsiteX38" fmla="*/ 149225 w 450850"/>
              <a:gd name="connsiteY38" fmla="*/ 330200 h 450851"/>
              <a:gd name="connsiteX39" fmla="*/ 119063 w 450850"/>
              <a:gd name="connsiteY39" fmla="*/ 330200 h 450851"/>
              <a:gd name="connsiteX40" fmla="*/ 58738 w 450850"/>
              <a:gd name="connsiteY40" fmla="*/ 301625 h 450851"/>
              <a:gd name="connsiteX41" fmla="*/ 88900 w 450850"/>
              <a:gd name="connsiteY41" fmla="*/ 301625 h 450851"/>
              <a:gd name="connsiteX42" fmla="*/ 88900 w 450850"/>
              <a:gd name="connsiteY42" fmla="*/ 330200 h 450851"/>
              <a:gd name="connsiteX43" fmla="*/ 58738 w 450850"/>
              <a:gd name="connsiteY43" fmla="*/ 330200 h 450851"/>
              <a:gd name="connsiteX44" fmla="*/ 360363 w 450850"/>
              <a:gd name="connsiteY44" fmla="*/ 241300 h 450851"/>
              <a:gd name="connsiteX45" fmla="*/ 390525 w 450850"/>
              <a:gd name="connsiteY45" fmla="*/ 241300 h 450851"/>
              <a:gd name="connsiteX46" fmla="*/ 390525 w 450850"/>
              <a:gd name="connsiteY46" fmla="*/ 271463 h 450851"/>
              <a:gd name="connsiteX47" fmla="*/ 360363 w 450850"/>
              <a:gd name="connsiteY47" fmla="*/ 271463 h 450851"/>
              <a:gd name="connsiteX48" fmla="*/ 300038 w 450850"/>
              <a:gd name="connsiteY48" fmla="*/ 241300 h 450851"/>
              <a:gd name="connsiteX49" fmla="*/ 330200 w 450850"/>
              <a:gd name="connsiteY49" fmla="*/ 241300 h 450851"/>
              <a:gd name="connsiteX50" fmla="*/ 330200 w 450850"/>
              <a:gd name="connsiteY50" fmla="*/ 271463 h 450851"/>
              <a:gd name="connsiteX51" fmla="*/ 300038 w 450850"/>
              <a:gd name="connsiteY51" fmla="*/ 271463 h 450851"/>
              <a:gd name="connsiteX52" fmla="*/ 239713 w 450850"/>
              <a:gd name="connsiteY52" fmla="*/ 241300 h 450851"/>
              <a:gd name="connsiteX53" fmla="*/ 269875 w 450850"/>
              <a:gd name="connsiteY53" fmla="*/ 241300 h 450851"/>
              <a:gd name="connsiteX54" fmla="*/ 269875 w 450850"/>
              <a:gd name="connsiteY54" fmla="*/ 271463 h 450851"/>
              <a:gd name="connsiteX55" fmla="*/ 239713 w 450850"/>
              <a:gd name="connsiteY55" fmla="*/ 271463 h 450851"/>
              <a:gd name="connsiteX56" fmla="*/ 179388 w 450850"/>
              <a:gd name="connsiteY56" fmla="*/ 241300 h 450851"/>
              <a:gd name="connsiteX57" fmla="*/ 209550 w 450850"/>
              <a:gd name="connsiteY57" fmla="*/ 241300 h 450851"/>
              <a:gd name="connsiteX58" fmla="*/ 209550 w 450850"/>
              <a:gd name="connsiteY58" fmla="*/ 271463 h 450851"/>
              <a:gd name="connsiteX59" fmla="*/ 179388 w 450850"/>
              <a:gd name="connsiteY59" fmla="*/ 271463 h 450851"/>
              <a:gd name="connsiteX60" fmla="*/ 119063 w 450850"/>
              <a:gd name="connsiteY60" fmla="*/ 241300 h 450851"/>
              <a:gd name="connsiteX61" fmla="*/ 149225 w 450850"/>
              <a:gd name="connsiteY61" fmla="*/ 241300 h 450851"/>
              <a:gd name="connsiteX62" fmla="*/ 149225 w 450850"/>
              <a:gd name="connsiteY62" fmla="*/ 271463 h 450851"/>
              <a:gd name="connsiteX63" fmla="*/ 119063 w 450850"/>
              <a:gd name="connsiteY63" fmla="*/ 271463 h 450851"/>
              <a:gd name="connsiteX64" fmla="*/ 58738 w 450850"/>
              <a:gd name="connsiteY64" fmla="*/ 241300 h 450851"/>
              <a:gd name="connsiteX65" fmla="*/ 88900 w 450850"/>
              <a:gd name="connsiteY65" fmla="*/ 241300 h 450851"/>
              <a:gd name="connsiteX66" fmla="*/ 88900 w 450850"/>
              <a:gd name="connsiteY66" fmla="*/ 271463 h 450851"/>
              <a:gd name="connsiteX67" fmla="*/ 58738 w 450850"/>
              <a:gd name="connsiteY67" fmla="*/ 271463 h 450851"/>
              <a:gd name="connsiteX68" fmla="*/ 360363 w 450850"/>
              <a:gd name="connsiteY68" fmla="*/ 180975 h 450851"/>
              <a:gd name="connsiteX69" fmla="*/ 390525 w 450850"/>
              <a:gd name="connsiteY69" fmla="*/ 180975 h 450851"/>
              <a:gd name="connsiteX70" fmla="*/ 390525 w 450850"/>
              <a:gd name="connsiteY70" fmla="*/ 211138 h 450851"/>
              <a:gd name="connsiteX71" fmla="*/ 360363 w 450850"/>
              <a:gd name="connsiteY71" fmla="*/ 211138 h 450851"/>
              <a:gd name="connsiteX72" fmla="*/ 300038 w 450850"/>
              <a:gd name="connsiteY72" fmla="*/ 180975 h 450851"/>
              <a:gd name="connsiteX73" fmla="*/ 330200 w 450850"/>
              <a:gd name="connsiteY73" fmla="*/ 180975 h 450851"/>
              <a:gd name="connsiteX74" fmla="*/ 330200 w 450850"/>
              <a:gd name="connsiteY74" fmla="*/ 211138 h 450851"/>
              <a:gd name="connsiteX75" fmla="*/ 300038 w 450850"/>
              <a:gd name="connsiteY75" fmla="*/ 211138 h 450851"/>
              <a:gd name="connsiteX76" fmla="*/ 239713 w 450850"/>
              <a:gd name="connsiteY76" fmla="*/ 180975 h 450851"/>
              <a:gd name="connsiteX77" fmla="*/ 269875 w 450850"/>
              <a:gd name="connsiteY77" fmla="*/ 180975 h 450851"/>
              <a:gd name="connsiteX78" fmla="*/ 269875 w 450850"/>
              <a:gd name="connsiteY78" fmla="*/ 211138 h 450851"/>
              <a:gd name="connsiteX79" fmla="*/ 239713 w 450850"/>
              <a:gd name="connsiteY79" fmla="*/ 211138 h 450851"/>
              <a:gd name="connsiteX80" fmla="*/ 179388 w 450850"/>
              <a:gd name="connsiteY80" fmla="*/ 180975 h 450851"/>
              <a:gd name="connsiteX81" fmla="*/ 209550 w 450850"/>
              <a:gd name="connsiteY81" fmla="*/ 180975 h 450851"/>
              <a:gd name="connsiteX82" fmla="*/ 209550 w 450850"/>
              <a:gd name="connsiteY82" fmla="*/ 211138 h 450851"/>
              <a:gd name="connsiteX83" fmla="*/ 179388 w 450850"/>
              <a:gd name="connsiteY83" fmla="*/ 211138 h 450851"/>
              <a:gd name="connsiteX84" fmla="*/ 119063 w 450850"/>
              <a:gd name="connsiteY84" fmla="*/ 180975 h 450851"/>
              <a:gd name="connsiteX85" fmla="*/ 149225 w 450850"/>
              <a:gd name="connsiteY85" fmla="*/ 180975 h 450851"/>
              <a:gd name="connsiteX86" fmla="*/ 149225 w 450850"/>
              <a:gd name="connsiteY86" fmla="*/ 211138 h 450851"/>
              <a:gd name="connsiteX87" fmla="*/ 119063 w 450850"/>
              <a:gd name="connsiteY87" fmla="*/ 211138 h 450851"/>
              <a:gd name="connsiteX88" fmla="*/ 149225 w 450850"/>
              <a:gd name="connsiteY88" fmla="*/ 30163 h 450851"/>
              <a:gd name="connsiteX89" fmla="*/ 300037 w 450850"/>
              <a:gd name="connsiteY89" fmla="*/ 30163 h 450851"/>
              <a:gd name="connsiteX90" fmla="*/ 300037 w 450850"/>
              <a:gd name="connsiteY90" fmla="*/ 60326 h 450851"/>
              <a:gd name="connsiteX91" fmla="*/ 149225 w 450850"/>
              <a:gd name="connsiteY91" fmla="*/ 60326 h 450851"/>
              <a:gd name="connsiteX92" fmla="*/ 37571 w 450850"/>
              <a:gd name="connsiteY92" fmla="*/ 30163 h 450851"/>
              <a:gd name="connsiteX93" fmla="*/ 60113 w 450850"/>
              <a:gd name="connsiteY93" fmla="*/ 30163 h 450851"/>
              <a:gd name="connsiteX94" fmla="*/ 60113 w 450850"/>
              <a:gd name="connsiteY94" fmla="*/ 60212 h 450851"/>
              <a:gd name="connsiteX95" fmla="*/ 37571 w 450850"/>
              <a:gd name="connsiteY95" fmla="*/ 60212 h 450851"/>
              <a:gd name="connsiteX96" fmla="*/ 30057 w 450850"/>
              <a:gd name="connsiteY96" fmla="*/ 75236 h 450851"/>
              <a:gd name="connsiteX97" fmla="*/ 30057 w 450850"/>
              <a:gd name="connsiteY97" fmla="*/ 120650 h 450851"/>
              <a:gd name="connsiteX98" fmla="*/ 420687 w 450850"/>
              <a:gd name="connsiteY98" fmla="*/ 120650 h 450851"/>
              <a:gd name="connsiteX99" fmla="*/ 420687 w 450850"/>
              <a:gd name="connsiteY99" fmla="*/ 150813 h 450851"/>
              <a:gd name="connsiteX100" fmla="*/ 30057 w 450850"/>
              <a:gd name="connsiteY100" fmla="*/ 150813 h 450851"/>
              <a:gd name="connsiteX101" fmla="*/ 30057 w 450850"/>
              <a:gd name="connsiteY101" fmla="*/ 184341 h 450851"/>
              <a:gd name="connsiteX102" fmla="*/ 30057 w 450850"/>
              <a:gd name="connsiteY102" fmla="*/ 405778 h 450851"/>
              <a:gd name="connsiteX103" fmla="*/ 45085 w 450850"/>
              <a:gd name="connsiteY103" fmla="*/ 420802 h 450851"/>
              <a:gd name="connsiteX104" fmla="*/ 405765 w 450850"/>
              <a:gd name="connsiteY104" fmla="*/ 420802 h 450851"/>
              <a:gd name="connsiteX105" fmla="*/ 420793 w 450850"/>
              <a:gd name="connsiteY105" fmla="*/ 405778 h 450851"/>
              <a:gd name="connsiteX106" fmla="*/ 420793 w 450850"/>
              <a:gd name="connsiteY106" fmla="*/ 75236 h 450851"/>
              <a:gd name="connsiteX107" fmla="*/ 413279 w 450850"/>
              <a:gd name="connsiteY107" fmla="*/ 60212 h 450851"/>
              <a:gd name="connsiteX108" fmla="*/ 390737 w 450850"/>
              <a:gd name="connsiteY108" fmla="*/ 60212 h 450851"/>
              <a:gd name="connsiteX109" fmla="*/ 390737 w 450850"/>
              <a:gd name="connsiteY109" fmla="*/ 30163 h 450851"/>
              <a:gd name="connsiteX110" fmla="*/ 413279 w 450850"/>
              <a:gd name="connsiteY110" fmla="*/ 30163 h 450851"/>
              <a:gd name="connsiteX111" fmla="*/ 450850 w 450850"/>
              <a:gd name="connsiteY111" fmla="*/ 75236 h 450851"/>
              <a:gd name="connsiteX112" fmla="*/ 450850 w 450850"/>
              <a:gd name="connsiteY112" fmla="*/ 405778 h 450851"/>
              <a:gd name="connsiteX113" fmla="*/ 405765 w 450850"/>
              <a:gd name="connsiteY113" fmla="*/ 450851 h 450851"/>
              <a:gd name="connsiteX114" fmla="*/ 45085 w 450850"/>
              <a:gd name="connsiteY114" fmla="*/ 450851 h 450851"/>
              <a:gd name="connsiteX115" fmla="*/ 0 w 450850"/>
              <a:gd name="connsiteY115" fmla="*/ 405778 h 450851"/>
              <a:gd name="connsiteX116" fmla="*/ 0 w 450850"/>
              <a:gd name="connsiteY116" fmla="*/ 75236 h 450851"/>
              <a:gd name="connsiteX117" fmla="*/ 37571 w 450850"/>
              <a:gd name="connsiteY117" fmla="*/ 30163 h 450851"/>
              <a:gd name="connsiteX118" fmla="*/ 345281 w 450850"/>
              <a:gd name="connsiteY118" fmla="*/ 0 h 450851"/>
              <a:gd name="connsiteX119" fmla="*/ 360362 w 450850"/>
              <a:gd name="connsiteY119" fmla="*/ 15081 h 450851"/>
              <a:gd name="connsiteX120" fmla="*/ 360362 w 450850"/>
              <a:gd name="connsiteY120" fmla="*/ 75406 h 450851"/>
              <a:gd name="connsiteX121" fmla="*/ 345281 w 450850"/>
              <a:gd name="connsiteY121" fmla="*/ 90488 h 450851"/>
              <a:gd name="connsiteX122" fmla="*/ 330200 w 450850"/>
              <a:gd name="connsiteY122" fmla="*/ 75406 h 450851"/>
              <a:gd name="connsiteX123" fmla="*/ 330200 w 450850"/>
              <a:gd name="connsiteY123" fmla="*/ 15081 h 450851"/>
              <a:gd name="connsiteX124" fmla="*/ 345281 w 450850"/>
              <a:gd name="connsiteY124" fmla="*/ 0 h 450851"/>
              <a:gd name="connsiteX125" fmla="*/ 103981 w 450850"/>
              <a:gd name="connsiteY125" fmla="*/ 0 h 450851"/>
              <a:gd name="connsiteX126" fmla="*/ 119062 w 450850"/>
              <a:gd name="connsiteY126" fmla="*/ 15081 h 450851"/>
              <a:gd name="connsiteX127" fmla="*/ 119062 w 450850"/>
              <a:gd name="connsiteY127" fmla="*/ 75406 h 450851"/>
              <a:gd name="connsiteX128" fmla="*/ 103981 w 450850"/>
              <a:gd name="connsiteY128" fmla="*/ 90488 h 450851"/>
              <a:gd name="connsiteX129" fmla="*/ 88900 w 450850"/>
              <a:gd name="connsiteY129" fmla="*/ 75406 h 450851"/>
              <a:gd name="connsiteX130" fmla="*/ 88900 w 450850"/>
              <a:gd name="connsiteY130" fmla="*/ 15081 h 450851"/>
              <a:gd name="connsiteX131" fmla="*/ 103981 w 450850"/>
              <a:gd name="connsiteY131" fmla="*/ 0 h 45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50850" h="450851">
                <a:moveTo>
                  <a:pt x="300038" y="360363"/>
                </a:moveTo>
                <a:lnTo>
                  <a:pt x="330200" y="360363"/>
                </a:lnTo>
                <a:lnTo>
                  <a:pt x="330200" y="390526"/>
                </a:lnTo>
                <a:lnTo>
                  <a:pt x="300038" y="390526"/>
                </a:lnTo>
                <a:close/>
                <a:moveTo>
                  <a:pt x="239713" y="360363"/>
                </a:moveTo>
                <a:lnTo>
                  <a:pt x="269875" y="360363"/>
                </a:lnTo>
                <a:lnTo>
                  <a:pt x="269875" y="390526"/>
                </a:lnTo>
                <a:lnTo>
                  <a:pt x="239713" y="390526"/>
                </a:lnTo>
                <a:close/>
                <a:moveTo>
                  <a:pt x="179388" y="360363"/>
                </a:moveTo>
                <a:lnTo>
                  <a:pt x="209550" y="360363"/>
                </a:lnTo>
                <a:lnTo>
                  <a:pt x="209550" y="390526"/>
                </a:lnTo>
                <a:lnTo>
                  <a:pt x="179388" y="390526"/>
                </a:lnTo>
                <a:close/>
                <a:moveTo>
                  <a:pt x="119063" y="360363"/>
                </a:moveTo>
                <a:lnTo>
                  <a:pt x="149225" y="360363"/>
                </a:lnTo>
                <a:lnTo>
                  <a:pt x="149225" y="390526"/>
                </a:lnTo>
                <a:lnTo>
                  <a:pt x="119063" y="390526"/>
                </a:lnTo>
                <a:close/>
                <a:moveTo>
                  <a:pt x="58738" y="360363"/>
                </a:moveTo>
                <a:lnTo>
                  <a:pt x="88900" y="360363"/>
                </a:lnTo>
                <a:lnTo>
                  <a:pt x="88900" y="390526"/>
                </a:lnTo>
                <a:lnTo>
                  <a:pt x="58738" y="390526"/>
                </a:lnTo>
                <a:close/>
                <a:moveTo>
                  <a:pt x="360363" y="301625"/>
                </a:moveTo>
                <a:lnTo>
                  <a:pt x="390525" y="301625"/>
                </a:lnTo>
                <a:lnTo>
                  <a:pt x="390525" y="330200"/>
                </a:lnTo>
                <a:lnTo>
                  <a:pt x="360363" y="330200"/>
                </a:lnTo>
                <a:close/>
                <a:moveTo>
                  <a:pt x="300038" y="301625"/>
                </a:moveTo>
                <a:lnTo>
                  <a:pt x="330200" y="301625"/>
                </a:lnTo>
                <a:lnTo>
                  <a:pt x="330200" y="330200"/>
                </a:lnTo>
                <a:lnTo>
                  <a:pt x="300038" y="330200"/>
                </a:lnTo>
                <a:close/>
                <a:moveTo>
                  <a:pt x="239713" y="301625"/>
                </a:moveTo>
                <a:lnTo>
                  <a:pt x="269875" y="301625"/>
                </a:lnTo>
                <a:lnTo>
                  <a:pt x="269875" y="330200"/>
                </a:lnTo>
                <a:lnTo>
                  <a:pt x="239713" y="330200"/>
                </a:lnTo>
                <a:close/>
                <a:moveTo>
                  <a:pt x="179388" y="301625"/>
                </a:moveTo>
                <a:lnTo>
                  <a:pt x="209550" y="301625"/>
                </a:lnTo>
                <a:lnTo>
                  <a:pt x="209550" y="330200"/>
                </a:lnTo>
                <a:lnTo>
                  <a:pt x="179388" y="330200"/>
                </a:lnTo>
                <a:close/>
                <a:moveTo>
                  <a:pt x="119063" y="301625"/>
                </a:moveTo>
                <a:lnTo>
                  <a:pt x="149225" y="301625"/>
                </a:lnTo>
                <a:lnTo>
                  <a:pt x="149225" y="330200"/>
                </a:lnTo>
                <a:lnTo>
                  <a:pt x="119063" y="330200"/>
                </a:lnTo>
                <a:close/>
                <a:moveTo>
                  <a:pt x="58738" y="301625"/>
                </a:moveTo>
                <a:lnTo>
                  <a:pt x="88900" y="301625"/>
                </a:lnTo>
                <a:lnTo>
                  <a:pt x="88900" y="330200"/>
                </a:lnTo>
                <a:lnTo>
                  <a:pt x="58738" y="330200"/>
                </a:lnTo>
                <a:close/>
                <a:moveTo>
                  <a:pt x="360363" y="241300"/>
                </a:moveTo>
                <a:lnTo>
                  <a:pt x="390525" y="241300"/>
                </a:lnTo>
                <a:lnTo>
                  <a:pt x="390525" y="271463"/>
                </a:lnTo>
                <a:lnTo>
                  <a:pt x="360363" y="271463"/>
                </a:lnTo>
                <a:close/>
                <a:moveTo>
                  <a:pt x="300038" y="241300"/>
                </a:moveTo>
                <a:lnTo>
                  <a:pt x="330200" y="241300"/>
                </a:lnTo>
                <a:lnTo>
                  <a:pt x="330200" y="271463"/>
                </a:lnTo>
                <a:lnTo>
                  <a:pt x="300038" y="271463"/>
                </a:lnTo>
                <a:close/>
                <a:moveTo>
                  <a:pt x="239713" y="241300"/>
                </a:moveTo>
                <a:lnTo>
                  <a:pt x="269875" y="241300"/>
                </a:lnTo>
                <a:lnTo>
                  <a:pt x="269875" y="271463"/>
                </a:lnTo>
                <a:lnTo>
                  <a:pt x="239713" y="271463"/>
                </a:lnTo>
                <a:close/>
                <a:moveTo>
                  <a:pt x="179388" y="241300"/>
                </a:moveTo>
                <a:lnTo>
                  <a:pt x="209550" y="241300"/>
                </a:lnTo>
                <a:lnTo>
                  <a:pt x="209550" y="271463"/>
                </a:lnTo>
                <a:lnTo>
                  <a:pt x="179388" y="271463"/>
                </a:lnTo>
                <a:close/>
                <a:moveTo>
                  <a:pt x="119063" y="241300"/>
                </a:moveTo>
                <a:lnTo>
                  <a:pt x="149225" y="241300"/>
                </a:lnTo>
                <a:lnTo>
                  <a:pt x="149225" y="271463"/>
                </a:lnTo>
                <a:lnTo>
                  <a:pt x="119063" y="271463"/>
                </a:lnTo>
                <a:close/>
                <a:moveTo>
                  <a:pt x="58738" y="241300"/>
                </a:moveTo>
                <a:lnTo>
                  <a:pt x="88900" y="241300"/>
                </a:lnTo>
                <a:lnTo>
                  <a:pt x="88900" y="271463"/>
                </a:lnTo>
                <a:lnTo>
                  <a:pt x="58738" y="271463"/>
                </a:lnTo>
                <a:close/>
                <a:moveTo>
                  <a:pt x="360363" y="180975"/>
                </a:moveTo>
                <a:lnTo>
                  <a:pt x="390525" y="180975"/>
                </a:lnTo>
                <a:lnTo>
                  <a:pt x="390525" y="211138"/>
                </a:lnTo>
                <a:lnTo>
                  <a:pt x="360363" y="211138"/>
                </a:lnTo>
                <a:close/>
                <a:moveTo>
                  <a:pt x="300038" y="180975"/>
                </a:moveTo>
                <a:lnTo>
                  <a:pt x="330200" y="180975"/>
                </a:lnTo>
                <a:lnTo>
                  <a:pt x="330200" y="211138"/>
                </a:lnTo>
                <a:lnTo>
                  <a:pt x="300038" y="211138"/>
                </a:lnTo>
                <a:close/>
                <a:moveTo>
                  <a:pt x="239713" y="180975"/>
                </a:moveTo>
                <a:lnTo>
                  <a:pt x="269875" y="180975"/>
                </a:lnTo>
                <a:lnTo>
                  <a:pt x="269875" y="211138"/>
                </a:lnTo>
                <a:lnTo>
                  <a:pt x="239713" y="211138"/>
                </a:lnTo>
                <a:close/>
                <a:moveTo>
                  <a:pt x="179388" y="180975"/>
                </a:moveTo>
                <a:lnTo>
                  <a:pt x="209550" y="180975"/>
                </a:lnTo>
                <a:lnTo>
                  <a:pt x="209550" y="211138"/>
                </a:lnTo>
                <a:lnTo>
                  <a:pt x="179388" y="211138"/>
                </a:lnTo>
                <a:close/>
                <a:moveTo>
                  <a:pt x="119063" y="180975"/>
                </a:moveTo>
                <a:lnTo>
                  <a:pt x="149225" y="180975"/>
                </a:lnTo>
                <a:lnTo>
                  <a:pt x="149225" y="211138"/>
                </a:lnTo>
                <a:lnTo>
                  <a:pt x="119063" y="211138"/>
                </a:lnTo>
                <a:close/>
                <a:moveTo>
                  <a:pt x="149225" y="30163"/>
                </a:moveTo>
                <a:lnTo>
                  <a:pt x="300037" y="30163"/>
                </a:lnTo>
                <a:lnTo>
                  <a:pt x="300037" y="60326"/>
                </a:lnTo>
                <a:lnTo>
                  <a:pt x="149225" y="60326"/>
                </a:lnTo>
                <a:close/>
                <a:moveTo>
                  <a:pt x="37571" y="30163"/>
                </a:moveTo>
                <a:cubicBezTo>
                  <a:pt x="60113" y="30163"/>
                  <a:pt x="60113" y="30163"/>
                  <a:pt x="60113" y="30163"/>
                </a:cubicBezTo>
                <a:cubicBezTo>
                  <a:pt x="60113" y="60212"/>
                  <a:pt x="60113" y="60212"/>
                  <a:pt x="60113" y="60212"/>
                </a:cubicBezTo>
                <a:cubicBezTo>
                  <a:pt x="37571" y="60212"/>
                  <a:pt x="37571" y="60212"/>
                  <a:pt x="37571" y="60212"/>
                </a:cubicBezTo>
                <a:cubicBezTo>
                  <a:pt x="33814" y="60212"/>
                  <a:pt x="30057" y="67724"/>
                  <a:pt x="30057" y="75236"/>
                </a:cubicBezTo>
                <a:lnTo>
                  <a:pt x="30057" y="120650"/>
                </a:lnTo>
                <a:lnTo>
                  <a:pt x="420687" y="120650"/>
                </a:lnTo>
                <a:lnTo>
                  <a:pt x="420687" y="150813"/>
                </a:lnTo>
                <a:lnTo>
                  <a:pt x="30057" y="150813"/>
                </a:lnTo>
                <a:lnTo>
                  <a:pt x="30057" y="184341"/>
                </a:lnTo>
                <a:cubicBezTo>
                  <a:pt x="30057" y="405778"/>
                  <a:pt x="30057" y="405778"/>
                  <a:pt x="30057" y="405778"/>
                </a:cubicBezTo>
                <a:cubicBezTo>
                  <a:pt x="30057" y="413290"/>
                  <a:pt x="37571" y="420802"/>
                  <a:pt x="45085" y="420802"/>
                </a:cubicBezTo>
                <a:cubicBezTo>
                  <a:pt x="405765" y="420802"/>
                  <a:pt x="405765" y="420802"/>
                  <a:pt x="405765" y="420802"/>
                </a:cubicBezTo>
                <a:cubicBezTo>
                  <a:pt x="413279" y="420802"/>
                  <a:pt x="420793" y="413290"/>
                  <a:pt x="420793" y="405778"/>
                </a:cubicBezTo>
                <a:cubicBezTo>
                  <a:pt x="420793" y="75236"/>
                  <a:pt x="420793" y="75236"/>
                  <a:pt x="420793" y="75236"/>
                </a:cubicBezTo>
                <a:cubicBezTo>
                  <a:pt x="420793" y="67724"/>
                  <a:pt x="417036" y="60212"/>
                  <a:pt x="413279" y="60212"/>
                </a:cubicBezTo>
                <a:cubicBezTo>
                  <a:pt x="390737" y="60212"/>
                  <a:pt x="390737" y="60212"/>
                  <a:pt x="390737" y="60212"/>
                </a:cubicBezTo>
                <a:cubicBezTo>
                  <a:pt x="390737" y="30163"/>
                  <a:pt x="390737" y="30163"/>
                  <a:pt x="390737" y="30163"/>
                </a:cubicBezTo>
                <a:cubicBezTo>
                  <a:pt x="413279" y="30163"/>
                  <a:pt x="413279" y="30163"/>
                  <a:pt x="413279" y="30163"/>
                </a:cubicBezTo>
                <a:cubicBezTo>
                  <a:pt x="435822" y="30163"/>
                  <a:pt x="450850" y="48943"/>
                  <a:pt x="450850" y="75236"/>
                </a:cubicBezTo>
                <a:cubicBezTo>
                  <a:pt x="450850" y="405778"/>
                  <a:pt x="450850" y="405778"/>
                  <a:pt x="450850" y="405778"/>
                </a:cubicBezTo>
                <a:cubicBezTo>
                  <a:pt x="450850" y="432071"/>
                  <a:pt x="432065" y="450851"/>
                  <a:pt x="405765" y="450851"/>
                </a:cubicBezTo>
                <a:cubicBezTo>
                  <a:pt x="45085" y="450851"/>
                  <a:pt x="45085" y="450851"/>
                  <a:pt x="45085" y="450851"/>
                </a:cubicBezTo>
                <a:cubicBezTo>
                  <a:pt x="18785" y="450851"/>
                  <a:pt x="0" y="432071"/>
                  <a:pt x="0" y="405778"/>
                </a:cubicBezTo>
                <a:cubicBezTo>
                  <a:pt x="0" y="75236"/>
                  <a:pt x="0" y="75236"/>
                  <a:pt x="0" y="75236"/>
                </a:cubicBezTo>
                <a:cubicBezTo>
                  <a:pt x="0" y="48943"/>
                  <a:pt x="15028" y="30163"/>
                  <a:pt x="37571" y="30163"/>
                </a:cubicBezTo>
                <a:close/>
                <a:moveTo>
                  <a:pt x="345281" y="0"/>
                </a:moveTo>
                <a:cubicBezTo>
                  <a:pt x="352822" y="0"/>
                  <a:pt x="360362" y="7540"/>
                  <a:pt x="360362" y="15081"/>
                </a:cubicBezTo>
                <a:cubicBezTo>
                  <a:pt x="360362" y="75406"/>
                  <a:pt x="360362" y="75406"/>
                  <a:pt x="360362" y="75406"/>
                </a:cubicBezTo>
                <a:cubicBezTo>
                  <a:pt x="360362" y="82947"/>
                  <a:pt x="352822" y="90488"/>
                  <a:pt x="345281" y="90488"/>
                </a:cubicBezTo>
                <a:cubicBezTo>
                  <a:pt x="337741" y="90488"/>
                  <a:pt x="330200" y="82947"/>
                  <a:pt x="330200" y="75406"/>
                </a:cubicBezTo>
                <a:cubicBezTo>
                  <a:pt x="330200" y="15081"/>
                  <a:pt x="330200" y="15081"/>
                  <a:pt x="330200" y="15081"/>
                </a:cubicBezTo>
                <a:cubicBezTo>
                  <a:pt x="330200" y="7540"/>
                  <a:pt x="337741" y="0"/>
                  <a:pt x="345281" y="0"/>
                </a:cubicBezTo>
                <a:close/>
                <a:moveTo>
                  <a:pt x="103981" y="0"/>
                </a:moveTo>
                <a:cubicBezTo>
                  <a:pt x="111522" y="0"/>
                  <a:pt x="119062" y="7540"/>
                  <a:pt x="119062" y="15081"/>
                </a:cubicBezTo>
                <a:cubicBezTo>
                  <a:pt x="119062" y="75406"/>
                  <a:pt x="119062" y="75406"/>
                  <a:pt x="119062" y="75406"/>
                </a:cubicBezTo>
                <a:cubicBezTo>
                  <a:pt x="119062" y="82947"/>
                  <a:pt x="111522" y="90488"/>
                  <a:pt x="103981" y="90488"/>
                </a:cubicBezTo>
                <a:cubicBezTo>
                  <a:pt x="96441" y="90488"/>
                  <a:pt x="88900" y="82947"/>
                  <a:pt x="88900" y="75406"/>
                </a:cubicBezTo>
                <a:cubicBezTo>
                  <a:pt x="88900" y="15081"/>
                  <a:pt x="88900" y="15081"/>
                  <a:pt x="88900" y="15081"/>
                </a:cubicBezTo>
                <a:cubicBezTo>
                  <a:pt x="88900" y="7540"/>
                  <a:pt x="96441" y="0"/>
                  <a:pt x="103981" y="0"/>
                </a:cubicBezTo>
                <a:close/>
              </a:path>
            </a:pathLst>
          </a:custGeom>
          <a:solidFill>
            <a:srgbClr val="6600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7" name="Freeform 246"/>
          <p:cNvSpPr>
            <a:spLocks/>
          </p:cNvSpPr>
          <p:nvPr/>
        </p:nvSpPr>
        <p:spPr bwMode="auto">
          <a:xfrm>
            <a:off x="1512441" y="2910349"/>
            <a:ext cx="1222073" cy="1033051"/>
          </a:xfrm>
          <a:custGeom>
            <a:avLst/>
            <a:gdLst>
              <a:gd name="connsiteX0" fmla="*/ 176213 w 563563"/>
              <a:gd name="connsiteY0" fmla="*/ 7937 h 346075"/>
              <a:gd name="connsiteX1" fmla="*/ 432594 w 563563"/>
              <a:gd name="connsiteY1" fmla="*/ 7937 h 346075"/>
              <a:gd name="connsiteX2" fmla="*/ 477838 w 563563"/>
              <a:gd name="connsiteY2" fmla="*/ 52841 h 346075"/>
              <a:gd name="connsiteX3" fmla="*/ 477838 w 563563"/>
              <a:gd name="connsiteY3" fmla="*/ 281940 h 346075"/>
              <a:gd name="connsiteX4" fmla="*/ 541338 w 563563"/>
              <a:gd name="connsiteY4" fmla="*/ 209550 h 346075"/>
              <a:gd name="connsiteX5" fmla="*/ 563563 w 563563"/>
              <a:gd name="connsiteY5" fmla="*/ 225425 h 346075"/>
              <a:gd name="connsiteX6" fmla="*/ 461963 w 563563"/>
              <a:gd name="connsiteY6" fmla="*/ 346075 h 346075"/>
              <a:gd name="connsiteX7" fmla="*/ 360363 w 563563"/>
              <a:gd name="connsiteY7" fmla="*/ 225425 h 346075"/>
              <a:gd name="connsiteX8" fmla="*/ 382588 w 563563"/>
              <a:gd name="connsiteY8" fmla="*/ 209550 h 346075"/>
              <a:gd name="connsiteX9" fmla="*/ 447676 w 563563"/>
              <a:gd name="connsiteY9" fmla="*/ 283750 h 346075"/>
              <a:gd name="connsiteX10" fmla="*/ 447676 w 563563"/>
              <a:gd name="connsiteY10" fmla="*/ 233332 h 346075"/>
              <a:gd name="connsiteX11" fmla="*/ 447676 w 563563"/>
              <a:gd name="connsiteY11" fmla="*/ 52841 h 346075"/>
              <a:gd name="connsiteX12" fmla="*/ 432594 w 563563"/>
              <a:gd name="connsiteY12" fmla="*/ 37873 h 346075"/>
              <a:gd name="connsiteX13" fmla="*/ 176213 w 563563"/>
              <a:gd name="connsiteY13" fmla="*/ 37873 h 346075"/>
              <a:gd name="connsiteX14" fmla="*/ 176213 w 563563"/>
              <a:gd name="connsiteY14" fmla="*/ 7937 h 346075"/>
              <a:gd name="connsiteX15" fmla="*/ 101600 w 563563"/>
              <a:gd name="connsiteY15" fmla="*/ 0 h 346075"/>
              <a:gd name="connsiteX16" fmla="*/ 203200 w 563563"/>
              <a:gd name="connsiteY16" fmla="*/ 120651 h 346075"/>
              <a:gd name="connsiteX17" fmla="*/ 180975 w 563563"/>
              <a:gd name="connsiteY17" fmla="*/ 134938 h 346075"/>
              <a:gd name="connsiteX18" fmla="*/ 115888 w 563563"/>
              <a:gd name="connsiteY18" fmla="*/ 60738 h 346075"/>
              <a:gd name="connsiteX19" fmla="*/ 115888 w 563563"/>
              <a:gd name="connsiteY19" fmla="*/ 111605 h 346075"/>
              <a:gd name="connsiteX20" fmla="*/ 115888 w 563563"/>
              <a:gd name="connsiteY20" fmla="*/ 293008 h 346075"/>
              <a:gd name="connsiteX21" fmla="*/ 130969 w 563563"/>
              <a:gd name="connsiteY21" fmla="*/ 308051 h 346075"/>
              <a:gd name="connsiteX22" fmla="*/ 387350 w 563563"/>
              <a:gd name="connsiteY22" fmla="*/ 308051 h 346075"/>
              <a:gd name="connsiteX23" fmla="*/ 387350 w 563563"/>
              <a:gd name="connsiteY23" fmla="*/ 338138 h 346075"/>
              <a:gd name="connsiteX24" fmla="*/ 130969 w 563563"/>
              <a:gd name="connsiteY24" fmla="*/ 338138 h 346075"/>
              <a:gd name="connsiteX25" fmla="*/ 85725 w 563563"/>
              <a:gd name="connsiteY25" fmla="*/ 293008 h 346075"/>
              <a:gd name="connsiteX26" fmla="*/ 85725 w 563563"/>
              <a:gd name="connsiteY26" fmla="*/ 88334 h 346075"/>
              <a:gd name="connsiteX27" fmla="*/ 85725 w 563563"/>
              <a:gd name="connsiteY27" fmla="*/ 62548 h 346075"/>
              <a:gd name="connsiteX28" fmla="*/ 22225 w 563563"/>
              <a:gd name="connsiteY28" fmla="*/ 134938 h 346075"/>
              <a:gd name="connsiteX29" fmla="*/ 0 w 563563"/>
              <a:gd name="connsiteY29" fmla="*/ 120651 h 346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63563" h="346075">
                <a:moveTo>
                  <a:pt x="176213" y="7937"/>
                </a:moveTo>
                <a:cubicBezTo>
                  <a:pt x="432594" y="7937"/>
                  <a:pt x="432594" y="7937"/>
                  <a:pt x="432594" y="7937"/>
                </a:cubicBezTo>
                <a:cubicBezTo>
                  <a:pt x="458987" y="7937"/>
                  <a:pt x="477838" y="26647"/>
                  <a:pt x="477838" y="52841"/>
                </a:cubicBezTo>
                <a:lnTo>
                  <a:pt x="477838" y="281940"/>
                </a:lnTo>
                <a:lnTo>
                  <a:pt x="541338" y="209550"/>
                </a:lnTo>
                <a:lnTo>
                  <a:pt x="563563" y="225425"/>
                </a:lnTo>
                <a:lnTo>
                  <a:pt x="461963" y="346075"/>
                </a:lnTo>
                <a:lnTo>
                  <a:pt x="360363" y="225425"/>
                </a:lnTo>
                <a:lnTo>
                  <a:pt x="382588" y="209550"/>
                </a:lnTo>
                <a:lnTo>
                  <a:pt x="447676" y="283750"/>
                </a:lnTo>
                <a:lnTo>
                  <a:pt x="447676" y="233332"/>
                </a:lnTo>
                <a:cubicBezTo>
                  <a:pt x="447676" y="52841"/>
                  <a:pt x="447676" y="52841"/>
                  <a:pt x="447676" y="52841"/>
                </a:cubicBezTo>
                <a:cubicBezTo>
                  <a:pt x="447676" y="45357"/>
                  <a:pt x="440135" y="37873"/>
                  <a:pt x="432594" y="37873"/>
                </a:cubicBezTo>
                <a:cubicBezTo>
                  <a:pt x="176213" y="37873"/>
                  <a:pt x="176213" y="37873"/>
                  <a:pt x="176213" y="37873"/>
                </a:cubicBezTo>
                <a:cubicBezTo>
                  <a:pt x="176213" y="7937"/>
                  <a:pt x="176213" y="7937"/>
                  <a:pt x="176213" y="7937"/>
                </a:cubicBezTo>
                <a:close/>
                <a:moveTo>
                  <a:pt x="101600" y="0"/>
                </a:moveTo>
                <a:lnTo>
                  <a:pt x="203200" y="120651"/>
                </a:lnTo>
                <a:lnTo>
                  <a:pt x="180975" y="134938"/>
                </a:lnTo>
                <a:lnTo>
                  <a:pt x="115888" y="60738"/>
                </a:lnTo>
                <a:lnTo>
                  <a:pt x="115888" y="111605"/>
                </a:lnTo>
                <a:cubicBezTo>
                  <a:pt x="115888" y="293008"/>
                  <a:pt x="115888" y="293008"/>
                  <a:pt x="115888" y="293008"/>
                </a:cubicBezTo>
                <a:cubicBezTo>
                  <a:pt x="115888" y="300530"/>
                  <a:pt x="123428" y="308051"/>
                  <a:pt x="130969" y="308051"/>
                </a:cubicBezTo>
                <a:cubicBezTo>
                  <a:pt x="387350" y="308051"/>
                  <a:pt x="387350" y="308051"/>
                  <a:pt x="387350" y="308051"/>
                </a:cubicBezTo>
                <a:lnTo>
                  <a:pt x="387350" y="338138"/>
                </a:lnTo>
                <a:cubicBezTo>
                  <a:pt x="130969" y="338138"/>
                  <a:pt x="130969" y="338138"/>
                  <a:pt x="130969" y="338138"/>
                </a:cubicBezTo>
                <a:cubicBezTo>
                  <a:pt x="104577" y="338138"/>
                  <a:pt x="85725" y="319334"/>
                  <a:pt x="85725" y="293008"/>
                </a:cubicBezTo>
                <a:cubicBezTo>
                  <a:pt x="85725" y="191464"/>
                  <a:pt x="85725" y="128000"/>
                  <a:pt x="85725" y="88334"/>
                </a:cubicBezTo>
                <a:lnTo>
                  <a:pt x="85725" y="62548"/>
                </a:lnTo>
                <a:lnTo>
                  <a:pt x="22225" y="134938"/>
                </a:lnTo>
                <a:lnTo>
                  <a:pt x="0" y="120651"/>
                </a:lnTo>
                <a:close/>
              </a:path>
            </a:pathLst>
          </a:custGeom>
          <a:solidFill>
            <a:srgbClr val="660033"/>
          </a:solidFill>
          <a:ln>
            <a:solidFill>
              <a:srgbClr val="660033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19" name="Freeform 74"/>
          <p:cNvSpPr>
            <a:spLocks/>
          </p:cNvSpPr>
          <p:nvPr/>
        </p:nvSpPr>
        <p:spPr bwMode="auto">
          <a:xfrm>
            <a:off x="1529858" y="4293096"/>
            <a:ext cx="1187239" cy="950043"/>
          </a:xfrm>
          <a:custGeom>
            <a:avLst/>
            <a:gdLst>
              <a:gd name="connsiteX0" fmla="*/ 240030 w 579438"/>
              <a:gd name="connsiteY0" fmla="*/ 344488 h 444501"/>
              <a:gd name="connsiteX1" fmla="*/ 358775 w 579438"/>
              <a:gd name="connsiteY1" fmla="*/ 344488 h 444501"/>
              <a:gd name="connsiteX2" fmla="*/ 364173 w 579438"/>
              <a:gd name="connsiteY2" fmla="*/ 344960 h 444501"/>
              <a:gd name="connsiteX3" fmla="*/ 369253 w 579438"/>
              <a:gd name="connsiteY3" fmla="*/ 346375 h 444501"/>
              <a:gd name="connsiteX4" fmla="*/ 374015 w 579438"/>
              <a:gd name="connsiteY4" fmla="*/ 348577 h 444501"/>
              <a:gd name="connsiteX5" fmla="*/ 378302 w 579438"/>
              <a:gd name="connsiteY5" fmla="*/ 351564 h 444501"/>
              <a:gd name="connsiteX6" fmla="*/ 381794 w 579438"/>
              <a:gd name="connsiteY6" fmla="*/ 355181 h 444501"/>
              <a:gd name="connsiteX7" fmla="*/ 384810 w 579438"/>
              <a:gd name="connsiteY7" fmla="*/ 359427 h 444501"/>
              <a:gd name="connsiteX8" fmla="*/ 387033 w 579438"/>
              <a:gd name="connsiteY8" fmla="*/ 364145 h 444501"/>
              <a:gd name="connsiteX9" fmla="*/ 388462 w 579438"/>
              <a:gd name="connsiteY9" fmla="*/ 369177 h 444501"/>
              <a:gd name="connsiteX10" fmla="*/ 388938 w 579438"/>
              <a:gd name="connsiteY10" fmla="*/ 374523 h 444501"/>
              <a:gd name="connsiteX11" fmla="*/ 388938 w 579438"/>
              <a:gd name="connsiteY11" fmla="*/ 414466 h 444501"/>
              <a:gd name="connsiteX12" fmla="*/ 388462 w 579438"/>
              <a:gd name="connsiteY12" fmla="*/ 419812 h 444501"/>
              <a:gd name="connsiteX13" fmla="*/ 387033 w 579438"/>
              <a:gd name="connsiteY13" fmla="*/ 424844 h 444501"/>
              <a:gd name="connsiteX14" fmla="*/ 384810 w 579438"/>
              <a:gd name="connsiteY14" fmla="*/ 429562 h 444501"/>
              <a:gd name="connsiteX15" fmla="*/ 381794 w 579438"/>
              <a:gd name="connsiteY15" fmla="*/ 433808 h 444501"/>
              <a:gd name="connsiteX16" fmla="*/ 378302 w 579438"/>
              <a:gd name="connsiteY16" fmla="*/ 437425 h 444501"/>
              <a:gd name="connsiteX17" fmla="*/ 374015 w 579438"/>
              <a:gd name="connsiteY17" fmla="*/ 440412 h 444501"/>
              <a:gd name="connsiteX18" fmla="*/ 369253 w 579438"/>
              <a:gd name="connsiteY18" fmla="*/ 442614 h 444501"/>
              <a:gd name="connsiteX19" fmla="*/ 364173 w 579438"/>
              <a:gd name="connsiteY19" fmla="*/ 444029 h 444501"/>
              <a:gd name="connsiteX20" fmla="*/ 358775 w 579438"/>
              <a:gd name="connsiteY20" fmla="*/ 444501 h 444501"/>
              <a:gd name="connsiteX21" fmla="*/ 240030 w 579438"/>
              <a:gd name="connsiteY21" fmla="*/ 444501 h 444501"/>
              <a:gd name="connsiteX22" fmla="*/ 234633 w 579438"/>
              <a:gd name="connsiteY22" fmla="*/ 444029 h 444501"/>
              <a:gd name="connsiteX23" fmla="*/ 229235 w 579438"/>
              <a:gd name="connsiteY23" fmla="*/ 442614 h 444501"/>
              <a:gd name="connsiteX24" fmla="*/ 224790 w 579438"/>
              <a:gd name="connsiteY24" fmla="*/ 440412 h 444501"/>
              <a:gd name="connsiteX25" fmla="*/ 220345 w 579438"/>
              <a:gd name="connsiteY25" fmla="*/ 437425 h 444501"/>
              <a:gd name="connsiteX26" fmla="*/ 216853 w 579438"/>
              <a:gd name="connsiteY26" fmla="*/ 433808 h 444501"/>
              <a:gd name="connsiteX27" fmla="*/ 213836 w 579438"/>
              <a:gd name="connsiteY27" fmla="*/ 429562 h 444501"/>
              <a:gd name="connsiteX28" fmla="*/ 211455 w 579438"/>
              <a:gd name="connsiteY28" fmla="*/ 424844 h 444501"/>
              <a:gd name="connsiteX29" fmla="*/ 210026 w 579438"/>
              <a:gd name="connsiteY29" fmla="*/ 419812 h 444501"/>
              <a:gd name="connsiteX30" fmla="*/ 209550 w 579438"/>
              <a:gd name="connsiteY30" fmla="*/ 414466 h 444501"/>
              <a:gd name="connsiteX31" fmla="*/ 209550 w 579438"/>
              <a:gd name="connsiteY31" fmla="*/ 374523 h 444501"/>
              <a:gd name="connsiteX32" fmla="*/ 210026 w 579438"/>
              <a:gd name="connsiteY32" fmla="*/ 369177 h 444501"/>
              <a:gd name="connsiteX33" fmla="*/ 211455 w 579438"/>
              <a:gd name="connsiteY33" fmla="*/ 364145 h 444501"/>
              <a:gd name="connsiteX34" fmla="*/ 213836 w 579438"/>
              <a:gd name="connsiteY34" fmla="*/ 359427 h 444501"/>
              <a:gd name="connsiteX35" fmla="*/ 216853 w 579438"/>
              <a:gd name="connsiteY35" fmla="*/ 355181 h 444501"/>
              <a:gd name="connsiteX36" fmla="*/ 220345 w 579438"/>
              <a:gd name="connsiteY36" fmla="*/ 351564 h 444501"/>
              <a:gd name="connsiteX37" fmla="*/ 224790 w 579438"/>
              <a:gd name="connsiteY37" fmla="*/ 348577 h 444501"/>
              <a:gd name="connsiteX38" fmla="*/ 229235 w 579438"/>
              <a:gd name="connsiteY38" fmla="*/ 346375 h 444501"/>
              <a:gd name="connsiteX39" fmla="*/ 234633 w 579438"/>
              <a:gd name="connsiteY39" fmla="*/ 344960 h 444501"/>
              <a:gd name="connsiteX40" fmla="*/ 239599 w 579438"/>
              <a:gd name="connsiteY40" fmla="*/ 20638 h 444501"/>
              <a:gd name="connsiteX41" fmla="*/ 244206 w 579438"/>
              <a:gd name="connsiteY41" fmla="*/ 21114 h 444501"/>
              <a:gd name="connsiteX42" fmla="*/ 248495 w 579438"/>
              <a:gd name="connsiteY42" fmla="*/ 22699 h 444501"/>
              <a:gd name="connsiteX43" fmla="*/ 252307 w 579438"/>
              <a:gd name="connsiteY43" fmla="*/ 24918 h 444501"/>
              <a:gd name="connsiteX44" fmla="*/ 255326 w 579438"/>
              <a:gd name="connsiteY44" fmla="*/ 28088 h 444501"/>
              <a:gd name="connsiteX45" fmla="*/ 257868 w 579438"/>
              <a:gd name="connsiteY45" fmla="*/ 31733 h 444501"/>
              <a:gd name="connsiteX46" fmla="*/ 259297 w 579438"/>
              <a:gd name="connsiteY46" fmla="*/ 36171 h 444501"/>
              <a:gd name="connsiteX47" fmla="*/ 259774 w 579438"/>
              <a:gd name="connsiteY47" fmla="*/ 40768 h 444501"/>
              <a:gd name="connsiteX48" fmla="*/ 259774 w 579438"/>
              <a:gd name="connsiteY48" fmla="*/ 82771 h 444501"/>
              <a:gd name="connsiteX49" fmla="*/ 259933 w 579438"/>
              <a:gd name="connsiteY49" fmla="*/ 82771 h 444501"/>
              <a:gd name="connsiteX50" fmla="*/ 264063 w 579438"/>
              <a:gd name="connsiteY50" fmla="*/ 81027 h 444501"/>
              <a:gd name="connsiteX51" fmla="*/ 264063 w 579438"/>
              <a:gd name="connsiteY51" fmla="*/ 53448 h 444501"/>
              <a:gd name="connsiteX52" fmla="*/ 264540 w 579438"/>
              <a:gd name="connsiteY52" fmla="*/ 48851 h 444501"/>
              <a:gd name="connsiteX53" fmla="*/ 265969 w 579438"/>
              <a:gd name="connsiteY53" fmla="*/ 44413 h 444501"/>
              <a:gd name="connsiteX54" fmla="*/ 268352 w 579438"/>
              <a:gd name="connsiteY54" fmla="*/ 40768 h 444501"/>
              <a:gd name="connsiteX55" fmla="*/ 271530 w 579438"/>
              <a:gd name="connsiteY55" fmla="*/ 37598 h 444501"/>
              <a:gd name="connsiteX56" fmla="*/ 275342 w 579438"/>
              <a:gd name="connsiteY56" fmla="*/ 35379 h 444501"/>
              <a:gd name="connsiteX57" fmla="*/ 279473 w 579438"/>
              <a:gd name="connsiteY57" fmla="*/ 33794 h 444501"/>
              <a:gd name="connsiteX58" fmla="*/ 284238 w 579438"/>
              <a:gd name="connsiteY58" fmla="*/ 33160 h 444501"/>
              <a:gd name="connsiteX59" fmla="*/ 288845 w 579438"/>
              <a:gd name="connsiteY59" fmla="*/ 33794 h 444501"/>
              <a:gd name="connsiteX60" fmla="*/ 293134 w 579438"/>
              <a:gd name="connsiteY60" fmla="*/ 35379 h 444501"/>
              <a:gd name="connsiteX61" fmla="*/ 296788 w 579438"/>
              <a:gd name="connsiteY61" fmla="*/ 37598 h 444501"/>
              <a:gd name="connsiteX62" fmla="*/ 299965 w 579438"/>
              <a:gd name="connsiteY62" fmla="*/ 40768 h 444501"/>
              <a:gd name="connsiteX63" fmla="*/ 302348 w 579438"/>
              <a:gd name="connsiteY63" fmla="*/ 44413 h 444501"/>
              <a:gd name="connsiteX64" fmla="*/ 303778 w 579438"/>
              <a:gd name="connsiteY64" fmla="*/ 48851 h 444501"/>
              <a:gd name="connsiteX65" fmla="*/ 304414 w 579438"/>
              <a:gd name="connsiteY65" fmla="*/ 53448 h 444501"/>
              <a:gd name="connsiteX66" fmla="*/ 304414 w 579438"/>
              <a:gd name="connsiteY66" fmla="*/ 79759 h 444501"/>
              <a:gd name="connsiteX67" fmla="*/ 307908 w 579438"/>
              <a:gd name="connsiteY67" fmla="*/ 79759 h 444501"/>
              <a:gd name="connsiteX68" fmla="*/ 307908 w 579438"/>
              <a:gd name="connsiteY68" fmla="*/ 53448 h 444501"/>
              <a:gd name="connsiteX69" fmla="*/ 308385 w 579438"/>
              <a:gd name="connsiteY69" fmla="*/ 48851 h 444501"/>
              <a:gd name="connsiteX70" fmla="*/ 309974 w 579438"/>
              <a:gd name="connsiteY70" fmla="*/ 44413 h 444501"/>
              <a:gd name="connsiteX71" fmla="*/ 312198 w 579438"/>
              <a:gd name="connsiteY71" fmla="*/ 40768 h 444501"/>
              <a:gd name="connsiteX72" fmla="*/ 315375 w 579438"/>
              <a:gd name="connsiteY72" fmla="*/ 37598 h 444501"/>
              <a:gd name="connsiteX73" fmla="*/ 319346 w 579438"/>
              <a:gd name="connsiteY73" fmla="*/ 35379 h 444501"/>
              <a:gd name="connsiteX74" fmla="*/ 323477 w 579438"/>
              <a:gd name="connsiteY74" fmla="*/ 33794 h 444501"/>
              <a:gd name="connsiteX75" fmla="*/ 328084 w 579438"/>
              <a:gd name="connsiteY75" fmla="*/ 33160 h 444501"/>
              <a:gd name="connsiteX76" fmla="*/ 332691 w 579438"/>
              <a:gd name="connsiteY76" fmla="*/ 33794 h 444501"/>
              <a:gd name="connsiteX77" fmla="*/ 336980 w 579438"/>
              <a:gd name="connsiteY77" fmla="*/ 35379 h 444501"/>
              <a:gd name="connsiteX78" fmla="*/ 340792 w 579438"/>
              <a:gd name="connsiteY78" fmla="*/ 37598 h 444501"/>
              <a:gd name="connsiteX79" fmla="*/ 343970 w 579438"/>
              <a:gd name="connsiteY79" fmla="*/ 40768 h 444501"/>
              <a:gd name="connsiteX80" fmla="*/ 346194 w 579438"/>
              <a:gd name="connsiteY80" fmla="*/ 44413 h 444501"/>
              <a:gd name="connsiteX81" fmla="*/ 347782 w 579438"/>
              <a:gd name="connsiteY81" fmla="*/ 48851 h 444501"/>
              <a:gd name="connsiteX82" fmla="*/ 348418 w 579438"/>
              <a:gd name="connsiteY82" fmla="*/ 53448 h 444501"/>
              <a:gd name="connsiteX83" fmla="*/ 348418 w 579438"/>
              <a:gd name="connsiteY83" fmla="*/ 83563 h 444501"/>
              <a:gd name="connsiteX84" fmla="*/ 351277 w 579438"/>
              <a:gd name="connsiteY84" fmla="*/ 86100 h 444501"/>
              <a:gd name="connsiteX85" fmla="*/ 353501 w 579438"/>
              <a:gd name="connsiteY85" fmla="*/ 89111 h 444501"/>
              <a:gd name="connsiteX86" fmla="*/ 355249 w 579438"/>
              <a:gd name="connsiteY86" fmla="*/ 92440 h 444501"/>
              <a:gd name="connsiteX87" fmla="*/ 356361 w 579438"/>
              <a:gd name="connsiteY87" fmla="*/ 96085 h 444501"/>
              <a:gd name="connsiteX88" fmla="*/ 356678 w 579438"/>
              <a:gd name="connsiteY88" fmla="*/ 99889 h 444501"/>
              <a:gd name="connsiteX89" fmla="*/ 356202 w 579438"/>
              <a:gd name="connsiteY89" fmla="*/ 104644 h 444501"/>
              <a:gd name="connsiteX90" fmla="*/ 354772 w 579438"/>
              <a:gd name="connsiteY90" fmla="*/ 108924 h 444501"/>
              <a:gd name="connsiteX91" fmla="*/ 352230 w 579438"/>
              <a:gd name="connsiteY91" fmla="*/ 112569 h 444501"/>
              <a:gd name="connsiteX92" fmla="*/ 349212 w 579438"/>
              <a:gd name="connsiteY92" fmla="*/ 115739 h 444501"/>
              <a:gd name="connsiteX93" fmla="*/ 345399 w 579438"/>
              <a:gd name="connsiteY93" fmla="*/ 117959 h 444501"/>
              <a:gd name="connsiteX94" fmla="*/ 341110 w 579438"/>
              <a:gd name="connsiteY94" fmla="*/ 119544 h 444501"/>
              <a:gd name="connsiteX95" fmla="*/ 336503 w 579438"/>
              <a:gd name="connsiteY95" fmla="*/ 120178 h 444501"/>
              <a:gd name="connsiteX96" fmla="*/ 290275 w 579438"/>
              <a:gd name="connsiteY96" fmla="*/ 120178 h 444501"/>
              <a:gd name="connsiteX97" fmla="*/ 286780 w 579438"/>
              <a:gd name="connsiteY97" fmla="*/ 120495 h 444501"/>
              <a:gd name="connsiteX98" fmla="*/ 282967 w 579438"/>
              <a:gd name="connsiteY98" fmla="*/ 121763 h 444501"/>
              <a:gd name="connsiteX99" fmla="*/ 279473 w 579438"/>
              <a:gd name="connsiteY99" fmla="*/ 123506 h 444501"/>
              <a:gd name="connsiteX100" fmla="*/ 276295 w 579438"/>
              <a:gd name="connsiteY100" fmla="*/ 125567 h 444501"/>
              <a:gd name="connsiteX101" fmla="*/ 273912 w 579438"/>
              <a:gd name="connsiteY101" fmla="*/ 127944 h 444501"/>
              <a:gd name="connsiteX102" fmla="*/ 247542 w 579438"/>
              <a:gd name="connsiteY102" fmla="*/ 161864 h 444501"/>
              <a:gd name="connsiteX103" fmla="*/ 251831 w 579438"/>
              <a:gd name="connsiteY103" fmla="*/ 168362 h 444501"/>
              <a:gd name="connsiteX104" fmla="*/ 256756 w 579438"/>
              <a:gd name="connsiteY104" fmla="*/ 174385 h 444501"/>
              <a:gd name="connsiteX105" fmla="*/ 262157 w 579438"/>
              <a:gd name="connsiteY105" fmla="*/ 179933 h 444501"/>
              <a:gd name="connsiteX106" fmla="*/ 267876 w 579438"/>
              <a:gd name="connsiteY106" fmla="*/ 185163 h 444501"/>
              <a:gd name="connsiteX107" fmla="*/ 273912 w 579438"/>
              <a:gd name="connsiteY107" fmla="*/ 189760 h 444501"/>
              <a:gd name="connsiteX108" fmla="*/ 279790 w 579438"/>
              <a:gd name="connsiteY108" fmla="*/ 193881 h 444501"/>
              <a:gd name="connsiteX109" fmla="*/ 285509 w 579438"/>
              <a:gd name="connsiteY109" fmla="*/ 197527 h 444501"/>
              <a:gd name="connsiteX110" fmla="*/ 285827 w 579438"/>
              <a:gd name="connsiteY110" fmla="*/ 197685 h 444501"/>
              <a:gd name="connsiteX111" fmla="*/ 285986 w 579438"/>
              <a:gd name="connsiteY111" fmla="*/ 197844 h 444501"/>
              <a:gd name="connsiteX112" fmla="*/ 282332 w 579438"/>
              <a:gd name="connsiteY112" fmla="*/ 193564 h 444501"/>
              <a:gd name="connsiteX113" fmla="*/ 278361 w 579438"/>
              <a:gd name="connsiteY113" fmla="*/ 188651 h 444501"/>
              <a:gd name="connsiteX114" fmla="*/ 275342 w 579438"/>
              <a:gd name="connsiteY114" fmla="*/ 183261 h 444501"/>
              <a:gd name="connsiteX115" fmla="*/ 273118 w 579438"/>
              <a:gd name="connsiteY115" fmla="*/ 177714 h 444501"/>
              <a:gd name="connsiteX116" fmla="*/ 271688 w 579438"/>
              <a:gd name="connsiteY116" fmla="*/ 171849 h 444501"/>
              <a:gd name="connsiteX117" fmla="*/ 271371 w 579438"/>
              <a:gd name="connsiteY117" fmla="*/ 166143 h 444501"/>
              <a:gd name="connsiteX118" fmla="*/ 271847 w 579438"/>
              <a:gd name="connsiteY118" fmla="*/ 160279 h 444501"/>
              <a:gd name="connsiteX119" fmla="*/ 273118 w 579438"/>
              <a:gd name="connsiteY119" fmla="*/ 155841 h 444501"/>
              <a:gd name="connsiteX120" fmla="*/ 274866 w 579438"/>
              <a:gd name="connsiteY120" fmla="*/ 151561 h 444501"/>
              <a:gd name="connsiteX121" fmla="*/ 277407 w 579438"/>
              <a:gd name="connsiteY121" fmla="*/ 147757 h 444501"/>
              <a:gd name="connsiteX122" fmla="*/ 280426 w 579438"/>
              <a:gd name="connsiteY122" fmla="*/ 144428 h 444501"/>
              <a:gd name="connsiteX123" fmla="*/ 284079 w 579438"/>
              <a:gd name="connsiteY123" fmla="*/ 141417 h 444501"/>
              <a:gd name="connsiteX124" fmla="*/ 288051 w 579438"/>
              <a:gd name="connsiteY124" fmla="*/ 138881 h 444501"/>
              <a:gd name="connsiteX125" fmla="*/ 297583 w 579438"/>
              <a:gd name="connsiteY125" fmla="*/ 134760 h 444501"/>
              <a:gd name="connsiteX126" fmla="*/ 307114 w 579438"/>
              <a:gd name="connsiteY126" fmla="*/ 131431 h 444501"/>
              <a:gd name="connsiteX127" fmla="*/ 316963 w 579438"/>
              <a:gd name="connsiteY127" fmla="*/ 129054 h 444501"/>
              <a:gd name="connsiteX128" fmla="*/ 326813 w 579438"/>
              <a:gd name="connsiteY128" fmla="*/ 127786 h 444501"/>
              <a:gd name="connsiteX129" fmla="*/ 336980 w 579438"/>
              <a:gd name="connsiteY129" fmla="*/ 127627 h 444501"/>
              <a:gd name="connsiteX130" fmla="*/ 345241 w 579438"/>
              <a:gd name="connsiteY130" fmla="*/ 128420 h 444501"/>
              <a:gd name="connsiteX131" fmla="*/ 353025 w 579438"/>
              <a:gd name="connsiteY131" fmla="*/ 130005 h 444501"/>
              <a:gd name="connsiteX132" fmla="*/ 360491 w 579438"/>
              <a:gd name="connsiteY132" fmla="*/ 132224 h 444501"/>
              <a:gd name="connsiteX133" fmla="*/ 360491 w 579438"/>
              <a:gd name="connsiteY133" fmla="*/ 76589 h 444501"/>
              <a:gd name="connsiteX134" fmla="*/ 361127 w 579438"/>
              <a:gd name="connsiteY134" fmla="*/ 71993 h 444501"/>
              <a:gd name="connsiteX135" fmla="*/ 362715 w 579438"/>
              <a:gd name="connsiteY135" fmla="*/ 67872 h 444501"/>
              <a:gd name="connsiteX136" fmla="*/ 364939 w 579438"/>
              <a:gd name="connsiteY136" fmla="*/ 64068 h 444501"/>
              <a:gd name="connsiteX137" fmla="*/ 368116 w 579438"/>
              <a:gd name="connsiteY137" fmla="*/ 60898 h 444501"/>
              <a:gd name="connsiteX138" fmla="*/ 371929 w 579438"/>
              <a:gd name="connsiteY138" fmla="*/ 58679 h 444501"/>
              <a:gd name="connsiteX139" fmla="*/ 376218 w 579438"/>
              <a:gd name="connsiteY139" fmla="*/ 57094 h 444501"/>
              <a:gd name="connsiteX140" fmla="*/ 380825 w 579438"/>
              <a:gd name="connsiteY140" fmla="*/ 56618 h 444501"/>
              <a:gd name="connsiteX141" fmla="*/ 385432 w 579438"/>
              <a:gd name="connsiteY141" fmla="*/ 57094 h 444501"/>
              <a:gd name="connsiteX142" fmla="*/ 389562 w 579438"/>
              <a:gd name="connsiteY142" fmla="*/ 58679 h 444501"/>
              <a:gd name="connsiteX143" fmla="*/ 393534 w 579438"/>
              <a:gd name="connsiteY143" fmla="*/ 60898 h 444501"/>
              <a:gd name="connsiteX144" fmla="*/ 396552 w 579438"/>
              <a:gd name="connsiteY144" fmla="*/ 64068 h 444501"/>
              <a:gd name="connsiteX145" fmla="*/ 398935 w 579438"/>
              <a:gd name="connsiteY145" fmla="*/ 67872 h 444501"/>
              <a:gd name="connsiteX146" fmla="*/ 400524 w 579438"/>
              <a:gd name="connsiteY146" fmla="*/ 71993 h 444501"/>
              <a:gd name="connsiteX147" fmla="*/ 401000 w 579438"/>
              <a:gd name="connsiteY147" fmla="*/ 76589 h 444501"/>
              <a:gd name="connsiteX148" fmla="*/ 401000 w 579438"/>
              <a:gd name="connsiteY148" fmla="*/ 175653 h 444501"/>
              <a:gd name="connsiteX149" fmla="*/ 400842 w 579438"/>
              <a:gd name="connsiteY149" fmla="*/ 176446 h 444501"/>
              <a:gd name="connsiteX150" fmla="*/ 400842 w 579438"/>
              <a:gd name="connsiteY150" fmla="*/ 177238 h 444501"/>
              <a:gd name="connsiteX151" fmla="*/ 402430 w 579438"/>
              <a:gd name="connsiteY151" fmla="*/ 182786 h 444501"/>
              <a:gd name="connsiteX152" fmla="*/ 403701 w 579438"/>
              <a:gd name="connsiteY152" fmla="*/ 188175 h 444501"/>
              <a:gd name="connsiteX153" fmla="*/ 404654 w 579438"/>
              <a:gd name="connsiteY153" fmla="*/ 193723 h 444501"/>
              <a:gd name="connsiteX154" fmla="*/ 404813 w 579438"/>
              <a:gd name="connsiteY154" fmla="*/ 198795 h 444501"/>
              <a:gd name="connsiteX155" fmla="*/ 404654 w 579438"/>
              <a:gd name="connsiteY155" fmla="*/ 203550 h 444501"/>
              <a:gd name="connsiteX156" fmla="*/ 403383 w 579438"/>
              <a:gd name="connsiteY156" fmla="*/ 210365 h 444501"/>
              <a:gd name="connsiteX157" fmla="*/ 401795 w 579438"/>
              <a:gd name="connsiteY157" fmla="*/ 217022 h 444501"/>
              <a:gd name="connsiteX158" fmla="*/ 399253 w 579438"/>
              <a:gd name="connsiteY158" fmla="*/ 223838 h 444501"/>
              <a:gd name="connsiteX159" fmla="*/ 397347 w 579438"/>
              <a:gd name="connsiteY159" fmla="*/ 228910 h 444501"/>
              <a:gd name="connsiteX160" fmla="*/ 395281 w 579438"/>
              <a:gd name="connsiteY160" fmla="*/ 234458 h 444501"/>
              <a:gd name="connsiteX161" fmla="*/ 393057 w 579438"/>
              <a:gd name="connsiteY161" fmla="*/ 240322 h 444501"/>
              <a:gd name="connsiteX162" fmla="*/ 390833 w 579438"/>
              <a:gd name="connsiteY162" fmla="*/ 246662 h 444501"/>
              <a:gd name="connsiteX163" fmla="*/ 388927 w 579438"/>
              <a:gd name="connsiteY163" fmla="*/ 253003 h 444501"/>
              <a:gd name="connsiteX164" fmla="*/ 387180 w 579438"/>
              <a:gd name="connsiteY164" fmla="*/ 259343 h 444501"/>
              <a:gd name="connsiteX165" fmla="*/ 385750 w 579438"/>
              <a:gd name="connsiteY165" fmla="*/ 265366 h 444501"/>
              <a:gd name="connsiteX166" fmla="*/ 384797 w 579438"/>
              <a:gd name="connsiteY166" fmla="*/ 271072 h 444501"/>
              <a:gd name="connsiteX167" fmla="*/ 384479 w 579438"/>
              <a:gd name="connsiteY167" fmla="*/ 276461 h 444501"/>
              <a:gd name="connsiteX168" fmla="*/ 384479 w 579438"/>
              <a:gd name="connsiteY168" fmla="*/ 285178 h 444501"/>
              <a:gd name="connsiteX169" fmla="*/ 384002 w 579438"/>
              <a:gd name="connsiteY169" fmla="*/ 291677 h 444501"/>
              <a:gd name="connsiteX170" fmla="*/ 382573 w 579438"/>
              <a:gd name="connsiteY170" fmla="*/ 297859 h 444501"/>
              <a:gd name="connsiteX171" fmla="*/ 380031 w 579438"/>
              <a:gd name="connsiteY171" fmla="*/ 303565 h 444501"/>
              <a:gd name="connsiteX172" fmla="*/ 376695 w 579438"/>
              <a:gd name="connsiteY172" fmla="*/ 308795 h 444501"/>
              <a:gd name="connsiteX173" fmla="*/ 372723 w 579438"/>
              <a:gd name="connsiteY173" fmla="*/ 313550 h 444501"/>
              <a:gd name="connsiteX174" fmla="*/ 367958 w 579438"/>
              <a:gd name="connsiteY174" fmla="*/ 317671 h 444501"/>
              <a:gd name="connsiteX175" fmla="*/ 362715 w 579438"/>
              <a:gd name="connsiteY175" fmla="*/ 321000 h 444501"/>
              <a:gd name="connsiteX176" fmla="*/ 356837 w 579438"/>
              <a:gd name="connsiteY176" fmla="*/ 323378 h 444501"/>
              <a:gd name="connsiteX177" fmla="*/ 350642 w 579438"/>
              <a:gd name="connsiteY177" fmla="*/ 324804 h 444501"/>
              <a:gd name="connsiteX178" fmla="*/ 344129 w 579438"/>
              <a:gd name="connsiteY178" fmla="*/ 325438 h 444501"/>
              <a:gd name="connsiteX179" fmla="*/ 264540 w 579438"/>
              <a:gd name="connsiteY179" fmla="*/ 325438 h 444501"/>
              <a:gd name="connsiteX180" fmla="*/ 258026 w 579438"/>
              <a:gd name="connsiteY180" fmla="*/ 324963 h 444501"/>
              <a:gd name="connsiteX181" fmla="*/ 251672 w 579438"/>
              <a:gd name="connsiteY181" fmla="*/ 323695 h 444501"/>
              <a:gd name="connsiteX182" fmla="*/ 245794 w 579438"/>
              <a:gd name="connsiteY182" fmla="*/ 321634 h 444501"/>
              <a:gd name="connsiteX183" fmla="*/ 240552 w 579438"/>
              <a:gd name="connsiteY183" fmla="*/ 318939 h 444501"/>
              <a:gd name="connsiteX184" fmla="*/ 235786 w 579438"/>
              <a:gd name="connsiteY184" fmla="*/ 315611 h 444501"/>
              <a:gd name="connsiteX185" fmla="*/ 231973 w 579438"/>
              <a:gd name="connsiteY185" fmla="*/ 311490 h 444501"/>
              <a:gd name="connsiteX186" fmla="*/ 228637 w 579438"/>
              <a:gd name="connsiteY186" fmla="*/ 307052 h 444501"/>
              <a:gd name="connsiteX187" fmla="*/ 226096 w 579438"/>
              <a:gd name="connsiteY187" fmla="*/ 302138 h 444501"/>
              <a:gd name="connsiteX188" fmla="*/ 224507 w 579438"/>
              <a:gd name="connsiteY188" fmla="*/ 296908 h 444501"/>
              <a:gd name="connsiteX189" fmla="*/ 224030 w 579438"/>
              <a:gd name="connsiteY189" fmla="*/ 291519 h 444501"/>
              <a:gd name="connsiteX190" fmla="*/ 223872 w 579438"/>
              <a:gd name="connsiteY190" fmla="*/ 287398 h 444501"/>
              <a:gd name="connsiteX191" fmla="*/ 222918 w 579438"/>
              <a:gd name="connsiteY191" fmla="*/ 283118 h 444501"/>
              <a:gd name="connsiteX192" fmla="*/ 221648 w 579438"/>
              <a:gd name="connsiteY192" fmla="*/ 278204 h 444501"/>
              <a:gd name="connsiteX193" fmla="*/ 220059 w 579438"/>
              <a:gd name="connsiteY193" fmla="*/ 272974 h 444501"/>
              <a:gd name="connsiteX194" fmla="*/ 218153 w 579438"/>
              <a:gd name="connsiteY194" fmla="*/ 267902 h 444501"/>
              <a:gd name="connsiteX195" fmla="*/ 215929 w 579438"/>
              <a:gd name="connsiteY195" fmla="*/ 262830 h 444501"/>
              <a:gd name="connsiteX196" fmla="*/ 213387 w 579438"/>
              <a:gd name="connsiteY196" fmla="*/ 257916 h 444501"/>
              <a:gd name="connsiteX197" fmla="*/ 210845 w 579438"/>
              <a:gd name="connsiteY197" fmla="*/ 253161 h 444501"/>
              <a:gd name="connsiteX198" fmla="*/ 207986 w 579438"/>
              <a:gd name="connsiteY198" fmla="*/ 249198 h 444501"/>
              <a:gd name="connsiteX199" fmla="*/ 183362 w 579438"/>
              <a:gd name="connsiteY199" fmla="*/ 215913 h 444501"/>
              <a:gd name="connsiteX200" fmla="*/ 180185 w 579438"/>
              <a:gd name="connsiteY200" fmla="*/ 210841 h 444501"/>
              <a:gd name="connsiteX201" fmla="*/ 177643 w 579438"/>
              <a:gd name="connsiteY201" fmla="*/ 205610 h 444501"/>
              <a:gd name="connsiteX202" fmla="*/ 176055 w 579438"/>
              <a:gd name="connsiteY202" fmla="*/ 200221 h 444501"/>
              <a:gd name="connsiteX203" fmla="*/ 174943 w 579438"/>
              <a:gd name="connsiteY203" fmla="*/ 194357 h 444501"/>
              <a:gd name="connsiteX204" fmla="*/ 174625 w 579438"/>
              <a:gd name="connsiteY204" fmla="*/ 188651 h 444501"/>
              <a:gd name="connsiteX205" fmla="*/ 174943 w 579438"/>
              <a:gd name="connsiteY205" fmla="*/ 182786 h 444501"/>
              <a:gd name="connsiteX206" fmla="*/ 176055 w 579438"/>
              <a:gd name="connsiteY206" fmla="*/ 177238 h 444501"/>
              <a:gd name="connsiteX207" fmla="*/ 177802 w 579438"/>
              <a:gd name="connsiteY207" fmla="*/ 171532 h 444501"/>
              <a:gd name="connsiteX208" fmla="*/ 180185 w 579438"/>
              <a:gd name="connsiteY208" fmla="*/ 166302 h 444501"/>
              <a:gd name="connsiteX209" fmla="*/ 183362 w 579438"/>
              <a:gd name="connsiteY209" fmla="*/ 161388 h 444501"/>
              <a:gd name="connsiteX210" fmla="*/ 187016 w 579438"/>
              <a:gd name="connsiteY210" fmla="*/ 156792 h 444501"/>
              <a:gd name="connsiteX211" fmla="*/ 219423 w 579438"/>
              <a:gd name="connsiteY211" fmla="*/ 122555 h 444501"/>
              <a:gd name="connsiteX212" fmla="*/ 219423 w 579438"/>
              <a:gd name="connsiteY212" fmla="*/ 40768 h 444501"/>
              <a:gd name="connsiteX213" fmla="*/ 219900 w 579438"/>
              <a:gd name="connsiteY213" fmla="*/ 36171 h 444501"/>
              <a:gd name="connsiteX214" fmla="*/ 221489 w 579438"/>
              <a:gd name="connsiteY214" fmla="*/ 31733 h 444501"/>
              <a:gd name="connsiteX215" fmla="*/ 223872 w 579438"/>
              <a:gd name="connsiteY215" fmla="*/ 28088 h 444501"/>
              <a:gd name="connsiteX216" fmla="*/ 227049 w 579438"/>
              <a:gd name="connsiteY216" fmla="*/ 24918 h 444501"/>
              <a:gd name="connsiteX217" fmla="*/ 230703 w 579438"/>
              <a:gd name="connsiteY217" fmla="*/ 22699 h 444501"/>
              <a:gd name="connsiteX218" fmla="*/ 235151 w 579438"/>
              <a:gd name="connsiteY218" fmla="*/ 21114 h 444501"/>
              <a:gd name="connsiteX219" fmla="*/ 456391 w 579438"/>
              <a:gd name="connsiteY219" fmla="*/ 0 h 444501"/>
              <a:gd name="connsiteX220" fmla="*/ 461651 w 579438"/>
              <a:gd name="connsiteY220" fmla="*/ 475 h 444501"/>
              <a:gd name="connsiteX221" fmla="*/ 466592 w 579438"/>
              <a:gd name="connsiteY221" fmla="*/ 1900 h 444501"/>
              <a:gd name="connsiteX222" fmla="*/ 471214 w 579438"/>
              <a:gd name="connsiteY222" fmla="*/ 4276 h 444501"/>
              <a:gd name="connsiteX223" fmla="*/ 475199 w 579438"/>
              <a:gd name="connsiteY223" fmla="*/ 7443 h 444501"/>
              <a:gd name="connsiteX224" fmla="*/ 478386 w 579438"/>
              <a:gd name="connsiteY224" fmla="*/ 11560 h 444501"/>
              <a:gd name="connsiteX225" fmla="*/ 480777 w 579438"/>
              <a:gd name="connsiteY225" fmla="*/ 15995 h 444501"/>
              <a:gd name="connsiteX226" fmla="*/ 482371 w 579438"/>
              <a:gd name="connsiteY226" fmla="*/ 20904 h 444501"/>
              <a:gd name="connsiteX227" fmla="*/ 482849 w 579438"/>
              <a:gd name="connsiteY227" fmla="*/ 26130 h 444501"/>
              <a:gd name="connsiteX228" fmla="*/ 482849 w 579438"/>
              <a:gd name="connsiteY228" fmla="*/ 38799 h 444501"/>
              <a:gd name="connsiteX229" fmla="*/ 486834 w 579438"/>
              <a:gd name="connsiteY229" fmla="*/ 36898 h 444501"/>
              <a:gd name="connsiteX230" fmla="*/ 490978 w 579438"/>
              <a:gd name="connsiteY230" fmla="*/ 35948 h 444501"/>
              <a:gd name="connsiteX231" fmla="*/ 495441 w 579438"/>
              <a:gd name="connsiteY231" fmla="*/ 35631 h 444501"/>
              <a:gd name="connsiteX232" fmla="*/ 500701 w 579438"/>
              <a:gd name="connsiteY232" fmla="*/ 36107 h 444501"/>
              <a:gd name="connsiteX233" fmla="*/ 505642 w 579438"/>
              <a:gd name="connsiteY233" fmla="*/ 37532 h 444501"/>
              <a:gd name="connsiteX234" fmla="*/ 510104 w 579438"/>
              <a:gd name="connsiteY234" fmla="*/ 39907 h 444501"/>
              <a:gd name="connsiteX235" fmla="*/ 514089 w 579438"/>
              <a:gd name="connsiteY235" fmla="*/ 43074 h 444501"/>
              <a:gd name="connsiteX236" fmla="*/ 517436 w 579438"/>
              <a:gd name="connsiteY236" fmla="*/ 47033 h 444501"/>
              <a:gd name="connsiteX237" fmla="*/ 519668 w 579438"/>
              <a:gd name="connsiteY237" fmla="*/ 51468 h 444501"/>
              <a:gd name="connsiteX238" fmla="*/ 521262 w 579438"/>
              <a:gd name="connsiteY238" fmla="*/ 56377 h 444501"/>
              <a:gd name="connsiteX239" fmla="*/ 521740 w 579438"/>
              <a:gd name="connsiteY239" fmla="*/ 61761 h 444501"/>
              <a:gd name="connsiteX240" fmla="*/ 521740 w 579438"/>
              <a:gd name="connsiteY240" fmla="*/ 106736 h 444501"/>
              <a:gd name="connsiteX241" fmla="*/ 556805 w 579438"/>
              <a:gd name="connsiteY241" fmla="*/ 106736 h 444501"/>
              <a:gd name="connsiteX242" fmla="*/ 561427 w 579438"/>
              <a:gd name="connsiteY242" fmla="*/ 107369 h 444501"/>
              <a:gd name="connsiteX243" fmla="*/ 565571 w 579438"/>
              <a:gd name="connsiteY243" fmla="*/ 108478 h 444501"/>
              <a:gd name="connsiteX244" fmla="*/ 569397 w 579438"/>
              <a:gd name="connsiteY244" fmla="*/ 110695 h 444501"/>
              <a:gd name="connsiteX245" fmla="*/ 572744 w 579438"/>
              <a:gd name="connsiteY245" fmla="*/ 113387 h 444501"/>
              <a:gd name="connsiteX246" fmla="*/ 575613 w 579438"/>
              <a:gd name="connsiteY246" fmla="*/ 116713 h 444501"/>
              <a:gd name="connsiteX247" fmla="*/ 577685 w 579438"/>
              <a:gd name="connsiteY247" fmla="*/ 120513 h 444501"/>
              <a:gd name="connsiteX248" fmla="*/ 578960 w 579438"/>
              <a:gd name="connsiteY248" fmla="*/ 124631 h 444501"/>
              <a:gd name="connsiteX249" fmla="*/ 579438 w 579438"/>
              <a:gd name="connsiteY249" fmla="*/ 129223 h 444501"/>
              <a:gd name="connsiteX250" fmla="*/ 578960 w 579438"/>
              <a:gd name="connsiteY250" fmla="*/ 133816 h 444501"/>
              <a:gd name="connsiteX251" fmla="*/ 577685 w 579438"/>
              <a:gd name="connsiteY251" fmla="*/ 138091 h 444501"/>
              <a:gd name="connsiteX252" fmla="*/ 575613 w 579438"/>
              <a:gd name="connsiteY252" fmla="*/ 141892 h 444501"/>
              <a:gd name="connsiteX253" fmla="*/ 572744 w 579438"/>
              <a:gd name="connsiteY253" fmla="*/ 145218 h 444501"/>
              <a:gd name="connsiteX254" fmla="*/ 569556 w 579438"/>
              <a:gd name="connsiteY254" fmla="*/ 147910 h 444501"/>
              <a:gd name="connsiteX255" fmla="*/ 565571 w 579438"/>
              <a:gd name="connsiteY255" fmla="*/ 149969 h 444501"/>
              <a:gd name="connsiteX256" fmla="*/ 561427 w 579438"/>
              <a:gd name="connsiteY256" fmla="*/ 151235 h 444501"/>
              <a:gd name="connsiteX257" fmla="*/ 556805 w 579438"/>
              <a:gd name="connsiteY257" fmla="*/ 151711 h 444501"/>
              <a:gd name="connsiteX258" fmla="*/ 521740 w 579438"/>
              <a:gd name="connsiteY258" fmla="*/ 151711 h 444501"/>
              <a:gd name="connsiteX259" fmla="*/ 521740 w 579438"/>
              <a:gd name="connsiteY259" fmla="*/ 196844 h 444501"/>
              <a:gd name="connsiteX260" fmla="*/ 521262 w 579438"/>
              <a:gd name="connsiteY260" fmla="*/ 202228 h 444501"/>
              <a:gd name="connsiteX261" fmla="*/ 519668 w 579438"/>
              <a:gd name="connsiteY261" fmla="*/ 207137 h 444501"/>
              <a:gd name="connsiteX262" fmla="*/ 517436 w 579438"/>
              <a:gd name="connsiteY262" fmla="*/ 211571 h 444501"/>
              <a:gd name="connsiteX263" fmla="*/ 514089 w 579438"/>
              <a:gd name="connsiteY263" fmla="*/ 215372 h 444501"/>
              <a:gd name="connsiteX264" fmla="*/ 510104 w 579438"/>
              <a:gd name="connsiteY264" fmla="*/ 218539 h 444501"/>
              <a:gd name="connsiteX265" fmla="*/ 505642 w 579438"/>
              <a:gd name="connsiteY265" fmla="*/ 220915 h 444501"/>
              <a:gd name="connsiteX266" fmla="*/ 500701 w 579438"/>
              <a:gd name="connsiteY266" fmla="*/ 222498 h 444501"/>
              <a:gd name="connsiteX267" fmla="*/ 495441 w 579438"/>
              <a:gd name="connsiteY267" fmla="*/ 223132 h 444501"/>
              <a:gd name="connsiteX268" fmla="*/ 490978 w 579438"/>
              <a:gd name="connsiteY268" fmla="*/ 222815 h 444501"/>
              <a:gd name="connsiteX269" fmla="*/ 486834 w 579438"/>
              <a:gd name="connsiteY269" fmla="*/ 221548 h 444501"/>
              <a:gd name="connsiteX270" fmla="*/ 482849 w 579438"/>
              <a:gd name="connsiteY270" fmla="*/ 219806 h 444501"/>
              <a:gd name="connsiteX271" fmla="*/ 482849 w 579438"/>
              <a:gd name="connsiteY271" fmla="*/ 232317 h 444501"/>
              <a:gd name="connsiteX272" fmla="*/ 482371 w 579438"/>
              <a:gd name="connsiteY272" fmla="*/ 237701 h 444501"/>
              <a:gd name="connsiteX273" fmla="*/ 480777 w 579438"/>
              <a:gd name="connsiteY273" fmla="*/ 242610 h 444501"/>
              <a:gd name="connsiteX274" fmla="*/ 478386 w 579438"/>
              <a:gd name="connsiteY274" fmla="*/ 247203 h 444501"/>
              <a:gd name="connsiteX275" fmla="*/ 475199 w 579438"/>
              <a:gd name="connsiteY275" fmla="*/ 251003 h 444501"/>
              <a:gd name="connsiteX276" fmla="*/ 471214 w 579438"/>
              <a:gd name="connsiteY276" fmla="*/ 254171 h 444501"/>
              <a:gd name="connsiteX277" fmla="*/ 466751 w 579438"/>
              <a:gd name="connsiteY277" fmla="*/ 256546 h 444501"/>
              <a:gd name="connsiteX278" fmla="*/ 461810 w 579438"/>
              <a:gd name="connsiteY278" fmla="*/ 258130 h 444501"/>
              <a:gd name="connsiteX279" fmla="*/ 456550 w 579438"/>
              <a:gd name="connsiteY279" fmla="*/ 258763 h 444501"/>
              <a:gd name="connsiteX280" fmla="*/ 451290 w 579438"/>
              <a:gd name="connsiteY280" fmla="*/ 258130 h 444501"/>
              <a:gd name="connsiteX281" fmla="*/ 446190 w 579438"/>
              <a:gd name="connsiteY281" fmla="*/ 256546 h 444501"/>
              <a:gd name="connsiteX282" fmla="*/ 441727 w 579438"/>
              <a:gd name="connsiteY282" fmla="*/ 254171 h 444501"/>
              <a:gd name="connsiteX283" fmla="*/ 437902 w 579438"/>
              <a:gd name="connsiteY283" fmla="*/ 251003 h 444501"/>
              <a:gd name="connsiteX284" fmla="*/ 434714 w 579438"/>
              <a:gd name="connsiteY284" fmla="*/ 247203 h 444501"/>
              <a:gd name="connsiteX285" fmla="*/ 432164 w 579438"/>
              <a:gd name="connsiteY285" fmla="*/ 242610 h 444501"/>
              <a:gd name="connsiteX286" fmla="*/ 430570 w 579438"/>
              <a:gd name="connsiteY286" fmla="*/ 237701 h 444501"/>
              <a:gd name="connsiteX287" fmla="*/ 430092 w 579438"/>
              <a:gd name="connsiteY287" fmla="*/ 232317 h 444501"/>
              <a:gd name="connsiteX288" fmla="*/ 430092 w 579438"/>
              <a:gd name="connsiteY288" fmla="*/ 151711 h 444501"/>
              <a:gd name="connsiteX289" fmla="*/ 420688 w 579438"/>
              <a:gd name="connsiteY289" fmla="*/ 151711 h 444501"/>
              <a:gd name="connsiteX290" fmla="*/ 420688 w 579438"/>
              <a:gd name="connsiteY290" fmla="*/ 106736 h 444501"/>
              <a:gd name="connsiteX291" fmla="*/ 430092 w 579438"/>
              <a:gd name="connsiteY291" fmla="*/ 106736 h 444501"/>
              <a:gd name="connsiteX292" fmla="*/ 430092 w 579438"/>
              <a:gd name="connsiteY292" fmla="*/ 26130 h 444501"/>
              <a:gd name="connsiteX293" fmla="*/ 430570 w 579438"/>
              <a:gd name="connsiteY293" fmla="*/ 20904 h 444501"/>
              <a:gd name="connsiteX294" fmla="*/ 432164 w 579438"/>
              <a:gd name="connsiteY294" fmla="*/ 15995 h 444501"/>
              <a:gd name="connsiteX295" fmla="*/ 434714 w 579438"/>
              <a:gd name="connsiteY295" fmla="*/ 11560 h 444501"/>
              <a:gd name="connsiteX296" fmla="*/ 437902 w 579438"/>
              <a:gd name="connsiteY296" fmla="*/ 7443 h 444501"/>
              <a:gd name="connsiteX297" fmla="*/ 441727 w 579438"/>
              <a:gd name="connsiteY297" fmla="*/ 4276 h 444501"/>
              <a:gd name="connsiteX298" fmla="*/ 446190 w 579438"/>
              <a:gd name="connsiteY298" fmla="*/ 1900 h 444501"/>
              <a:gd name="connsiteX299" fmla="*/ 451131 w 579438"/>
              <a:gd name="connsiteY299" fmla="*/ 475 h 444501"/>
              <a:gd name="connsiteX300" fmla="*/ 116349 w 579438"/>
              <a:gd name="connsiteY300" fmla="*/ 0 h 444501"/>
              <a:gd name="connsiteX301" fmla="*/ 121609 w 579438"/>
              <a:gd name="connsiteY301" fmla="*/ 475 h 444501"/>
              <a:gd name="connsiteX302" fmla="*/ 126550 w 579438"/>
              <a:gd name="connsiteY302" fmla="*/ 1900 h 444501"/>
              <a:gd name="connsiteX303" fmla="*/ 131012 w 579438"/>
              <a:gd name="connsiteY303" fmla="*/ 4276 h 444501"/>
              <a:gd name="connsiteX304" fmla="*/ 134838 w 579438"/>
              <a:gd name="connsiteY304" fmla="*/ 7443 h 444501"/>
              <a:gd name="connsiteX305" fmla="*/ 138185 w 579438"/>
              <a:gd name="connsiteY305" fmla="*/ 11560 h 444501"/>
              <a:gd name="connsiteX306" fmla="*/ 140575 w 579438"/>
              <a:gd name="connsiteY306" fmla="*/ 15995 h 444501"/>
              <a:gd name="connsiteX307" fmla="*/ 142169 w 579438"/>
              <a:gd name="connsiteY307" fmla="*/ 20904 h 444501"/>
              <a:gd name="connsiteX308" fmla="*/ 142647 w 579438"/>
              <a:gd name="connsiteY308" fmla="*/ 26130 h 444501"/>
              <a:gd name="connsiteX309" fmla="*/ 142647 w 579438"/>
              <a:gd name="connsiteY309" fmla="*/ 106736 h 444501"/>
              <a:gd name="connsiteX310" fmla="*/ 200025 w 579438"/>
              <a:gd name="connsiteY310" fmla="*/ 106736 h 444501"/>
              <a:gd name="connsiteX311" fmla="*/ 200025 w 579438"/>
              <a:gd name="connsiteY311" fmla="*/ 123522 h 444501"/>
              <a:gd name="connsiteX312" fmla="*/ 173089 w 579438"/>
              <a:gd name="connsiteY312" fmla="*/ 151711 h 444501"/>
              <a:gd name="connsiteX313" fmla="*/ 142647 w 579438"/>
              <a:gd name="connsiteY313" fmla="*/ 151711 h 444501"/>
              <a:gd name="connsiteX314" fmla="*/ 142647 w 579438"/>
              <a:gd name="connsiteY314" fmla="*/ 232317 h 444501"/>
              <a:gd name="connsiteX315" fmla="*/ 142169 w 579438"/>
              <a:gd name="connsiteY315" fmla="*/ 237701 h 444501"/>
              <a:gd name="connsiteX316" fmla="*/ 140575 w 579438"/>
              <a:gd name="connsiteY316" fmla="*/ 242610 h 444501"/>
              <a:gd name="connsiteX317" fmla="*/ 138185 w 579438"/>
              <a:gd name="connsiteY317" fmla="*/ 247203 h 444501"/>
              <a:gd name="connsiteX318" fmla="*/ 134838 w 579438"/>
              <a:gd name="connsiteY318" fmla="*/ 251003 h 444501"/>
              <a:gd name="connsiteX319" fmla="*/ 131012 w 579438"/>
              <a:gd name="connsiteY319" fmla="*/ 254171 h 444501"/>
              <a:gd name="connsiteX320" fmla="*/ 126550 w 579438"/>
              <a:gd name="connsiteY320" fmla="*/ 256546 h 444501"/>
              <a:gd name="connsiteX321" fmla="*/ 121609 w 579438"/>
              <a:gd name="connsiteY321" fmla="*/ 258130 h 444501"/>
              <a:gd name="connsiteX322" fmla="*/ 116349 w 579438"/>
              <a:gd name="connsiteY322" fmla="*/ 258763 h 444501"/>
              <a:gd name="connsiteX323" fmla="*/ 111090 w 579438"/>
              <a:gd name="connsiteY323" fmla="*/ 258130 h 444501"/>
              <a:gd name="connsiteX324" fmla="*/ 105989 w 579438"/>
              <a:gd name="connsiteY324" fmla="*/ 256546 h 444501"/>
              <a:gd name="connsiteX325" fmla="*/ 101527 w 579438"/>
              <a:gd name="connsiteY325" fmla="*/ 254171 h 444501"/>
              <a:gd name="connsiteX326" fmla="*/ 97542 w 579438"/>
              <a:gd name="connsiteY326" fmla="*/ 251003 h 444501"/>
              <a:gd name="connsiteX327" fmla="*/ 94354 w 579438"/>
              <a:gd name="connsiteY327" fmla="*/ 247203 h 444501"/>
              <a:gd name="connsiteX328" fmla="*/ 91964 w 579438"/>
              <a:gd name="connsiteY328" fmla="*/ 242610 h 444501"/>
              <a:gd name="connsiteX329" fmla="*/ 90370 w 579438"/>
              <a:gd name="connsiteY329" fmla="*/ 237701 h 444501"/>
              <a:gd name="connsiteX330" fmla="*/ 89732 w 579438"/>
              <a:gd name="connsiteY330" fmla="*/ 232317 h 444501"/>
              <a:gd name="connsiteX331" fmla="*/ 89732 w 579438"/>
              <a:gd name="connsiteY331" fmla="*/ 219806 h 444501"/>
              <a:gd name="connsiteX332" fmla="*/ 85907 w 579438"/>
              <a:gd name="connsiteY332" fmla="*/ 221548 h 444501"/>
              <a:gd name="connsiteX333" fmla="*/ 81923 w 579438"/>
              <a:gd name="connsiteY333" fmla="*/ 222815 h 444501"/>
              <a:gd name="connsiteX334" fmla="*/ 77300 w 579438"/>
              <a:gd name="connsiteY334" fmla="*/ 223132 h 444501"/>
              <a:gd name="connsiteX335" fmla="*/ 71881 w 579438"/>
              <a:gd name="connsiteY335" fmla="*/ 222498 h 444501"/>
              <a:gd name="connsiteX336" fmla="*/ 66941 w 579438"/>
              <a:gd name="connsiteY336" fmla="*/ 220915 h 444501"/>
              <a:gd name="connsiteX337" fmla="*/ 62637 w 579438"/>
              <a:gd name="connsiteY337" fmla="*/ 218539 h 444501"/>
              <a:gd name="connsiteX338" fmla="*/ 58653 w 579438"/>
              <a:gd name="connsiteY338" fmla="*/ 215372 h 444501"/>
              <a:gd name="connsiteX339" fmla="*/ 55465 w 579438"/>
              <a:gd name="connsiteY339" fmla="*/ 211571 h 444501"/>
              <a:gd name="connsiteX340" fmla="*/ 53074 w 579438"/>
              <a:gd name="connsiteY340" fmla="*/ 207137 h 444501"/>
              <a:gd name="connsiteX341" fmla="*/ 51481 w 579438"/>
              <a:gd name="connsiteY341" fmla="*/ 202228 h 444501"/>
              <a:gd name="connsiteX342" fmla="*/ 50843 w 579438"/>
              <a:gd name="connsiteY342" fmla="*/ 196844 h 444501"/>
              <a:gd name="connsiteX343" fmla="*/ 50843 w 579438"/>
              <a:gd name="connsiteY343" fmla="*/ 151711 h 444501"/>
              <a:gd name="connsiteX344" fmla="*/ 22632 w 579438"/>
              <a:gd name="connsiteY344" fmla="*/ 151711 h 444501"/>
              <a:gd name="connsiteX345" fmla="*/ 18010 w 579438"/>
              <a:gd name="connsiteY345" fmla="*/ 151235 h 444501"/>
              <a:gd name="connsiteX346" fmla="*/ 13866 w 579438"/>
              <a:gd name="connsiteY346" fmla="*/ 149969 h 444501"/>
              <a:gd name="connsiteX347" fmla="*/ 9882 w 579438"/>
              <a:gd name="connsiteY347" fmla="*/ 147910 h 444501"/>
              <a:gd name="connsiteX348" fmla="*/ 6535 w 579438"/>
              <a:gd name="connsiteY348" fmla="*/ 145218 h 444501"/>
              <a:gd name="connsiteX349" fmla="*/ 3825 w 579438"/>
              <a:gd name="connsiteY349" fmla="*/ 141892 h 444501"/>
              <a:gd name="connsiteX350" fmla="*/ 1753 w 579438"/>
              <a:gd name="connsiteY350" fmla="*/ 138091 h 444501"/>
              <a:gd name="connsiteX351" fmla="*/ 478 w 579438"/>
              <a:gd name="connsiteY351" fmla="*/ 133816 h 444501"/>
              <a:gd name="connsiteX352" fmla="*/ 0 w 579438"/>
              <a:gd name="connsiteY352" fmla="*/ 129223 h 444501"/>
              <a:gd name="connsiteX353" fmla="*/ 478 w 579438"/>
              <a:gd name="connsiteY353" fmla="*/ 124631 h 444501"/>
              <a:gd name="connsiteX354" fmla="*/ 1753 w 579438"/>
              <a:gd name="connsiteY354" fmla="*/ 120513 h 444501"/>
              <a:gd name="connsiteX355" fmla="*/ 3825 w 579438"/>
              <a:gd name="connsiteY355" fmla="*/ 116713 h 444501"/>
              <a:gd name="connsiteX356" fmla="*/ 6535 w 579438"/>
              <a:gd name="connsiteY356" fmla="*/ 113387 h 444501"/>
              <a:gd name="connsiteX357" fmla="*/ 9882 w 579438"/>
              <a:gd name="connsiteY357" fmla="*/ 110695 h 444501"/>
              <a:gd name="connsiteX358" fmla="*/ 13866 w 579438"/>
              <a:gd name="connsiteY358" fmla="*/ 108478 h 444501"/>
              <a:gd name="connsiteX359" fmla="*/ 18010 w 579438"/>
              <a:gd name="connsiteY359" fmla="*/ 107369 h 444501"/>
              <a:gd name="connsiteX360" fmla="*/ 22632 w 579438"/>
              <a:gd name="connsiteY360" fmla="*/ 106736 h 444501"/>
              <a:gd name="connsiteX361" fmla="*/ 50843 w 579438"/>
              <a:gd name="connsiteY361" fmla="*/ 106736 h 444501"/>
              <a:gd name="connsiteX362" fmla="*/ 50843 w 579438"/>
              <a:gd name="connsiteY362" fmla="*/ 61761 h 444501"/>
              <a:gd name="connsiteX363" fmla="*/ 51481 w 579438"/>
              <a:gd name="connsiteY363" fmla="*/ 56377 h 444501"/>
              <a:gd name="connsiteX364" fmla="*/ 53074 w 579438"/>
              <a:gd name="connsiteY364" fmla="*/ 51468 h 444501"/>
              <a:gd name="connsiteX365" fmla="*/ 55465 w 579438"/>
              <a:gd name="connsiteY365" fmla="*/ 47033 h 444501"/>
              <a:gd name="connsiteX366" fmla="*/ 58653 w 579438"/>
              <a:gd name="connsiteY366" fmla="*/ 43074 h 444501"/>
              <a:gd name="connsiteX367" fmla="*/ 62637 w 579438"/>
              <a:gd name="connsiteY367" fmla="*/ 39907 h 444501"/>
              <a:gd name="connsiteX368" fmla="*/ 66941 w 579438"/>
              <a:gd name="connsiteY368" fmla="*/ 37532 h 444501"/>
              <a:gd name="connsiteX369" fmla="*/ 71881 w 579438"/>
              <a:gd name="connsiteY369" fmla="*/ 36107 h 444501"/>
              <a:gd name="connsiteX370" fmla="*/ 77300 w 579438"/>
              <a:gd name="connsiteY370" fmla="*/ 35631 h 444501"/>
              <a:gd name="connsiteX371" fmla="*/ 81923 w 579438"/>
              <a:gd name="connsiteY371" fmla="*/ 35948 h 444501"/>
              <a:gd name="connsiteX372" fmla="*/ 85907 w 579438"/>
              <a:gd name="connsiteY372" fmla="*/ 36898 h 444501"/>
              <a:gd name="connsiteX373" fmla="*/ 89732 w 579438"/>
              <a:gd name="connsiteY373" fmla="*/ 38799 h 444501"/>
              <a:gd name="connsiteX374" fmla="*/ 89732 w 579438"/>
              <a:gd name="connsiteY374" fmla="*/ 26130 h 444501"/>
              <a:gd name="connsiteX375" fmla="*/ 90370 w 579438"/>
              <a:gd name="connsiteY375" fmla="*/ 20904 h 444501"/>
              <a:gd name="connsiteX376" fmla="*/ 91964 w 579438"/>
              <a:gd name="connsiteY376" fmla="*/ 15995 h 444501"/>
              <a:gd name="connsiteX377" fmla="*/ 94354 w 579438"/>
              <a:gd name="connsiteY377" fmla="*/ 11560 h 444501"/>
              <a:gd name="connsiteX378" fmla="*/ 97542 w 579438"/>
              <a:gd name="connsiteY378" fmla="*/ 7443 h 444501"/>
              <a:gd name="connsiteX379" fmla="*/ 101527 w 579438"/>
              <a:gd name="connsiteY379" fmla="*/ 4276 h 444501"/>
              <a:gd name="connsiteX380" fmla="*/ 105989 w 579438"/>
              <a:gd name="connsiteY380" fmla="*/ 1900 h 444501"/>
              <a:gd name="connsiteX381" fmla="*/ 111090 w 579438"/>
              <a:gd name="connsiteY381" fmla="*/ 475 h 44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</a:cxnLst>
            <a:rect l="l" t="t" r="r" b="b"/>
            <a:pathLst>
              <a:path w="579438" h="444501">
                <a:moveTo>
                  <a:pt x="240030" y="344488"/>
                </a:moveTo>
                <a:lnTo>
                  <a:pt x="358775" y="344488"/>
                </a:lnTo>
                <a:lnTo>
                  <a:pt x="364173" y="344960"/>
                </a:lnTo>
                <a:lnTo>
                  <a:pt x="369253" y="346375"/>
                </a:lnTo>
                <a:lnTo>
                  <a:pt x="374015" y="348577"/>
                </a:lnTo>
                <a:lnTo>
                  <a:pt x="378302" y="351564"/>
                </a:lnTo>
                <a:lnTo>
                  <a:pt x="381794" y="355181"/>
                </a:lnTo>
                <a:lnTo>
                  <a:pt x="384810" y="359427"/>
                </a:lnTo>
                <a:lnTo>
                  <a:pt x="387033" y="364145"/>
                </a:lnTo>
                <a:lnTo>
                  <a:pt x="388462" y="369177"/>
                </a:lnTo>
                <a:lnTo>
                  <a:pt x="388938" y="374523"/>
                </a:lnTo>
                <a:lnTo>
                  <a:pt x="388938" y="414466"/>
                </a:lnTo>
                <a:lnTo>
                  <a:pt x="388462" y="419812"/>
                </a:lnTo>
                <a:lnTo>
                  <a:pt x="387033" y="424844"/>
                </a:lnTo>
                <a:lnTo>
                  <a:pt x="384810" y="429562"/>
                </a:lnTo>
                <a:lnTo>
                  <a:pt x="381794" y="433808"/>
                </a:lnTo>
                <a:lnTo>
                  <a:pt x="378302" y="437425"/>
                </a:lnTo>
                <a:lnTo>
                  <a:pt x="374015" y="440412"/>
                </a:lnTo>
                <a:lnTo>
                  <a:pt x="369253" y="442614"/>
                </a:lnTo>
                <a:lnTo>
                  <a:pt x="364173" y="444029"/>
                </a:lnTo>
                <a:lnTo>
                  <a:pt x="358775" y="444501"/>
                </a:lnTo>
                <a:lnTo>
                  <a:pt x="240030" y="444501"/>
                </a:lnTo>
                <a:lnTo>
                  <a:pt x="234633" y="444029"/>
                </a:lnTo>
                <a:lnTo>
                  <a:pt x="229235" y="442614"/>
                </a:lnTo>
                <a:lnTo>
                  <a:pt x="224790" y="440412"/>
                </a:lnTo>
                <a:lnTo>
                  <a:pt x="220345" y="437425"/>
                </a:lnTo>
                <a:lnTo>
                  <a:pt x="216853" y="433808"/>
                </a:lnTo>
                <a:lnTo>
                  <a:pt x="213836" y="429562"/>
                </a:lnTo>
                <a:lnTo>
                  <a:pt x="211455" y="424844"/>
                </a:lnTo>
                <a:lnTo>
                  <a:pt x="210026" y="419812"/>
                </a:lnTo>
                <a:lnTo>
                  <a:pt x="209550" y="414466"/>
                </a:lnTo>
                <a:lnTo>
                  <a:pt x="209550" y="374523"/>
                </a:lnTo>
                <a:lnTo>
                  <a:pt x="210026" y="369177"/>
                </a:lnTo>
                <a:lnTo>
                  <a:pt x="211455" y="364145"/>
                </a:lnTo>
                <a:lnTo>
                  <a:pt x="213836" y="359427"/>
                </a:lnTo>
                <a:lnTo>
                  <a:pt x="216853" y="355181"/>
                </a:lnTo>
                <a:lnTo>
                  <a:pt x="220345" y="351564"/>
                </a:lnTo>
                <a:lnTo>
                  <a:pt x="224790" y="348577"/>
                </a:lnTo>
                <a:lnTo>
                  <a:pt x="229235" y="346375"/>
                </a:lnTo>
                <a:lnTo>
                  <a:pt x="234633" y="344960"/>
                </a:lnTo>
                <a:close/>
                <a:moveTo>
                  <a:pt x="239599" y="20638"/>
                </a:moveTo>
                <a:lnTo>
                  <a:pt x="244206" y="21114"/>
                </a:lnTo>
                <a:lnTo>
                  <a:pt x="248495" y="22699"/>
                </a:lnTo>
                <a:lnTo>
                  <a:pt x="252307" y="24918"/>
                </a:lnTo>
                <a:lnTo>
                  <a:pt x="255326" y="28088"/>
                </a:lnTo>
                <a:lnTo>
                  <a:pt x="257868" y="31733"/>
                </a:lnTo>
                <a:lnTo>
                  <a:pt x="259297" y="36171"/>
                </a:lnTo>
                <a:lnTo>
                  <a:pt x="259774" y="40768"/>
                </a:lnTo>
                <a:lnTo>
                  <a:pt x="259774" y="82771"/>
                </a:lnTo>
                <a:lnTo>
                  <a:pt x="259933" y="82771"/>
                </a:lnTo>
                <a:lnTo>
                  <a:pt x="264063" y="81027"/>
                </a:lnTo>
                <a:lnTo>
                  <a:pt x="264063" y="53448"/>
                </a:lnTo>
                <a:lnTo>
                  <a:pt x="264540" y="48851"/>
                </a:lnTo>
                <a:lnTo>
                  <a:pt x="265969" y="44413"/>
                </a:lnTo>
                <a:lnTo>
                  <a:pt x="268352" y="40768"/>
                </a:lnTo>
                <a:lnTo>
                  <a:pt x="271530" y="37598"/>
                </a:lnTo>
                <a:lnTo>
                  <a:pt x="275342" y="35379"/>
                </a:lnTo>
                <a:lnTo>
                  <a:pt x="279473" y="33794"/>
                </a:lnTo>
                <a:lnTo>
                  <a:pt x="284238" y="33160"/>
                </a:lnTo>
                <a:lnTo>
                  <a:pt x="288845" y="33794"/>
                </a:lnTo>
                <a:lnTo>
                  <a:pt x="293134" y="35379"/>
                </a:lnTo>
                <a:lnTo>
                  <a:pt x="296788" y="37598"/>
                </a:lnTo>
                <a:lnTo>
                  <a:pt x="299965" y="40768"/>
                </a:lnTo>
                <a:lnTo>
                  <a:pt x="302348" y="44413"/>
                </a:lnTo>
                <a:lnTo>
                  <a:pt x="303778" y="48851"/>
                </a:lnTo>
                <a:lnTo>
                  <a:pt x="304414" y="53448"/>
                </a:lnTo>
                <a:lnTo>
                  <a:pt x="304414" y="79759"/>
                </a:lnTo>
                <a:lnTo>
                  <a:pt x="307908" y="79759"/>
                </a:lnTo>
                <a:lnTo>
                  <a:pt x="307908" y="53448"/>
                </a:lnTo>
                <a:lnTo>
                  <a:pt x="308385" y="48851"/>
                </a:lnTo>
                <a:lnTo>
                  <a:pt x="309974" y="44413"/>
                </a:lnTo>
                <a:lnTo>
                  <a:pt x="312198" y="40768"/>
                </a:lnTo>
                <a:lnTo>
                  <a:pt x="315375" y="37598"/>
                </a:lnTo>
                <a:lnTo>
                  <a:pt x="319346" y="35379"/>
                </a:lnTo>
                <a:lnTo>
                  <a:pt x="323477" y="33794"/>
                </a:lnTo>
                <a:lnTo>
                  <a:pt x="328084" y="33160"/>
                </a:lnTo>
                <a:lnTo>
                  <a:pt x="332691" y="33794"/>
                </a:lnTo>
                <a:lnTo>
                  <a:pt x="336980" y="35379"/>
                </a:lnTo>
                <a:lnTo>
                  <a:pt x="340792" y="37598"/>
                </a:lnTo>
                <a:lnTo>
                  <a:pt x="343970" y="40768"/>
                </a:lnTo>
                <a:lnTo>
                  <a:pt x="346194" y="44413"/>
                </a:lnTo>
                <a:lnTo>
                  <a:pt x="347782" y="48851"/>
                </a:lnTo>
                <a:lnTo>
                  <a:pt x="348418" y="53448"/>
                </a:lnTo>
                <a:lnTo>
                  <a:pt x="348418" y="83563"/>
                </a:lnTo>
                <a:lnTo>
                  <a:pt x="351277" y="86100"/>
                </a:lnTo>
                <a:lnTo>
                  <a:pt x="353501" y="89111"/>
                </a:lnTo>
                <a:lnTo>
                  <a:pt x="355249" y="92440"/>
                </a:lnTo>
                <a:lnTo>
                  <a:pt x="356361" y="96085"/>
                </a:lnTo>
                <a:lnTo>
                  <a:pt x="356678" y="99889"/>
                </a:lnTo>
                <a:lnTo>
                  <a:pt x="356202" y="104644"/>
                </a:lnTo>
                <a:lnTo>
                  <a:pt x="354772" y="108924"/>
                </a:lnTo>
                <a:lnTo>
                  <a:pt x="352230" y="112569"/>
                </a:lnTo>
                <a:lnTo>
                  <a:pt x="349212" y="115739"/>
                </a:lnTo>
                <a:lnTo>
                  <a:pt x="345399" y="117959"/>
                </a:lnTo>
                <a:lnTo>
                  <a:pt x="341110" y="119544"/>
                </a:lnTo>
                <a:lnTo>
                  <a:pt x="336503" y="120178"/>
                </a:lnTo>
                <a:lnTo>
                  <a:pt x="290275" y="120178"/>
                </a:lnTo>
                <a:lnTo>
                  <a:pt x="286780" y="120495"/>
                </a:lnTo>
                <a:lnTo>
                  <a:pt x="282967" y="121763"/>
                </a:lnTo>
                <a:lnTo>
                  <a:pt x="279473" y="123506"/>
                </a:lnTo>
                <a:lnTo>
                  <a:pt x="276295" y="125567"/>
                </a:lnTo>
                <a:lnTo>
                  <a:pt x="273912" y="127944"/>
                </a:lnTo>
                <a:lnTo>
                  <a:pt x="247542" y="161864"/>
                </a:lnTo>
                <a:lnTo>
                  <a:pt x="251831" y="168362"/>
                </a:lnTo>
                <a:lnTo>
                  <a:pt x="256756" y="174385"/>
                </a:lnTo>
                <a:lnTo>
                  <a:pt x="262157" y="179933"/>
                </a:lnTo>
                <a:lnTo>
                  <a:pt x="267876" y="185163"/>
                </a:lnTo>
                <a:lnTo>
                  <a:pt x="273912" y="189760"/>
                </a:lnTo>
                <a:lnTo>
                  <a:pt x="279790" y="193881"/>
                </a:lnTo>
                <a:lnTo>
                  <a:pt x="285509" y="197527"/>
                </a:lnTo>
                <a:lnTo>
                  <a:pt x="285827" y="197685"/>
                </a:lnTo>
                <a:lnTo>
                  <a:pt x="285986" y="197844"/>
                </a:lnTo>
                <a:lnTo>
                  <a:pt x="282332" y="193564"/>
                </a:lnTo>
                <a:lnTo>
                  <a:pt x="278361" y="188651"/>
                </a:lnTo>
                <a:lnTo>
                  <a:pt x="275342" y="183261"/>
                </a:lnTo>
                <a:lnTo>
                  <a:pt x="273118" y="177714"/>
                </a:lnTo>
                <a:lnTo>
                  <a:pt x="271688" y="171849"/>
                </a:lnTo>
                <a:lnTo>
                  <a:pt x="271371" y="166143"/>
                </a:lnTo>
                <a:lnTo>
                  <a:pt x="271847" y="160279"/>
                </a:lnTo>
                <a:lnTo>
                  <a:pt x="273118" y="155841"/>
                </a:lnTo>
                <a:lnTo>
                  <a:pt x="274866" y="151561"/>
                </a:lnTo>
                <a:lnTo>
                  <a:pt x="277407" y="147757"/>
                </a:lnTo>
                <a:lnTo>
                  <a:pt x="280426" y="144428"/>
                </a:lnTo>
                <a:lnTo>
                  <a:pt x="284079" y="141417"/>
                </a:lnTo>
                <a:lnTo>
                  <a:pt x="288051" y="138881"/>
                </a:lnTo>
                <a:lnTo>
                  <a:pt x="297583" y="134760"/>
                </a:lnTo>
                <a:lnTo>
                  <a:pt x="307114" y="131431"/>
                </a:lnTo>
                <a:lnTo>
                  <a:pt x="316963" y="129054"/>
                </a:lnTo>
                <a:lnTo>
                  <a:pt x="326813" y="127786"/>
                </a:lnTo>
                <a:lnTo>
                  <a:pt x="336980" y="127627"/>
                </a:lnTo>
                <a:lnTo>
                  <a:pt x="345241" y="128420"/>
                </a:lnTo>
                <a:lnTo>
                  <a:pt x="353025" y="130005"/>
                </a:lnTo>
                <a:lnTo>
                  <a:pt x="360491" y="132224"/>
                </a:lnTo>
                <a:lnTo>
                  <a:pt x="360491" y="76589"/>
                </a:lnTo>
                <a:lnTo>
                  <a:pt x="361127" y="71993"/>
                </a:lnTo>
                <a:lnTo>
                  <a:pt x="362715" y="67872"/>
                </a:lnTo>
                <a:lnTo>
                  <a:pt x="364939" y="64068"/>
                </a:lnTo>
                <a:lnTo>
                  <a:pt x="368116" y="60898"/>
                </a:lnTo>
                <a:lnTo>
                  <a:pt x="371929" y="58679"/>
                </a:lnTo>
                <a:lnTo>
                  <a:pt x="376218" y="57094"/>
                </a:lnTo>
                <a:lnTo>
                  <a:pt x="380825" y="56618"/>
                </a:lnTo>
                <a:lnTo>
                  <a:pt x="385432" y="57094"/>
                </a:lnTo>
                <a:lnTo>
                  <a:pt x="389562" y="58679"/>
                </a:lnTo>
                <a:lnTo>
                  <a:pt x="393534" y="60898"/>
                </a:lnTo>
                <a:lnTo>
                  <a:pt x="396552" y="64068"/>
                </a:lnTo>
                <a:lnTo>
                  <a:pt x="398935" y="67872"/>
                </a:lnTo>
                <a:lnTo>
                  <a:pt x="400524" y="71993"/>
                </a:lnTo>
                <a:lnTo>
                  <a:pt x="401000" y="76589"/>
                </a:lnTo>
                <a:lnTo>
                  <a:pt x="401000" y="175653"/>
                </a:lnTo>
                <a:lnTo>
                  <a:pt x="400842" y="176446"/>
                </a:lnTo>
                <a:lnTo>
                  <a:pt x="400842" y="177238"/>
                </a:lnTo>
                <a:lnTo>
                  <a:pt x="402430" y="182786"/>
                </a:lnTo>
                <a:lnTo>
                  <a:pt x="403701" y="188175"/>
                </a:lnTo>
                <a:lnTo>
                  <a:pt x="404654" y="193723"/>
                </a:lnTo>
                <a:lnTo>
                  <a:pt x="404813" y="198795"/>
                </a:lnTo>
                <a:lnTo>
                  <a:pt x="404654" y="203550"/>
                </a:lnTo>
                <a:lnTo>
                  <a:pt x="403383" y="210365"/>
                </a:lnTo>
                <a:lnTo>
                  <a:pt x="401795" y="217022"/>
                </a:lnTo>
                <a:lnTo>
                  <a:pt x="399253" y="223838"/>
                </a:lnTo>
                <a:lnTo>
                  <a:pt x="397347" y="228910"/>
                </a:lnTo>
                <a:lnTo>
                  <a:pt x="395281" y="234458"/>
                </a:lnTo>
                <a:lnTo>
                  <a:pt x="393057" y="240322"/>
                </a:lnTo>
                <a:lnTo>
                  <a:pt x="390833" y="246662"/>
                </a:lnTo>
                <a:lnTo>
                  <a:pt x="388927" y="253003"/>
                </a:lnTo>
                <a:lnTo>
                  <a:pt x="387180" y="259343"/>
                </a:lnTo>
                <a:lnTo>
                  <a:pt x="385750" y="265366"/>
                </a:lnTo>
                <a:lnTo>
                  <a:pt x="384797" y="271072"/>
                </a:lnTo>
                <a:lnTo>
                  <a:pt x="384479" y="276461"/>
                </a:lnTo>
                <a:lnTo>
                  <a:pt x="384479" y="285178"/>
                </a:lnTo>
                <a:lnTo>
                  <a:pt x="384002" y="291677"/>
                </a:lnTo>
                <a:lnTo>
                  <a:pt x="382573" y="297859"/>
                </a:lnTo>
                <a:lnTo>
                  <a:pt x="380031" y="303565"/>
                </a:lnTo>
                <a:lnTo>
                  <a:pt x="376695" y="308795"/>
                </a:lnTo>
                <a:lnTo>
                  <a:pt x="372723" y="313550"/>
                </a:lnTo>
                <a:lnTo>
                  <a:pt x="367958" y="317671"/>
                </a:lnTo>
                <a:lnTo>
                  <a:pt x="362715" y="321000"/>
                </a:lnTo>
                <a:lnTo>
                  <a:pt x="356837" y="323378"/>
                </a:lnTo>
                <a:lnTo>
                  <a:pt x="350642" y="324804"/>
                </a:lnTo>
                <a:lnTo>
                  <a:pt x="344129" y="325438"/>
                </a:lnTo>
                <a:lnTo>
                  <a:pt x="264540" y="325438"/>
                </a:lnTo>
                <a:lnTo>
                  <a:pt x="258026" y="324963"/>
                </a:lnTo>
                <a:lnTo>
                  <a:pt x="251672" y="323695"/>
                </a:lnTo>
                <a:lnTo>
                  <a:pt x="245794" y="321634"/>
                </a:lnTo>
                <a:lnTo>
                  <a:pt x="240552" y="318939"/>
                </a:lnTo>
                <a:lnTo>
                  <a:pt x="235786" y="315611"/>
                </a:lnTo>
                <a:lnTo>
                  <a:pt x="231973" y="311490"/>
                </a:lnTo>
                <a:lnTo>
                  <a:pt x="228637" y="307052"/>
                </a:lnTo>
                <a:lnTo>
                  <a:pt x="226096" y="302138"/>
                </a:lnTo>
                <a:lnTo>
                  <a:pt x="224507" y="296908"/>
                </a:lnTo>
                <a:lnTo>
                  <a:pt x="224030" y="291519"/>
                </a:lnTo>
                <a:lnTo>
                  <a:pt x="223872" y="287398"/>
                </a:lnTo>
                <a:lnTo>
                  <a:pt x="222918" y="283118"/>
                </a:lnTo>
                <a:lnTo>
                  <a:pt x="221648" y="278204"/>
                </a:lnTo>
                <a:lnTo>
                  <a:pt x="220059" y="272974"/>
                </a:lnTo>
                <a:lnTo>
                  <a:pt x="218153" y="267902"/>
                </a:lnTo>
                <a:lnTo>
                  <a:pt x="215929" y="262830"/>
                </a:lnTo>
                <a:lnTo>
                  <a:pt x="213387" y="257916"/>
                </a:lnTo>
                <a:lnTo>
                  <a:pt x="210845" y="253161"/>
                </a:lnTo>
                <a:lnTo>
                  <a:pt x="207986" y="249198"/>
                </a:lnTo>
                <a:lnTo>
                  <a:pt x="183362" y="215913"/>
                </a:lnTo>
                <a:lnTo>
                  <a:pt x="180185" y="210841"/>
                </a:lnTo>
                <a:lnTo>
                  <a:pt x="177643" y="205610"/>
                </a:lnTo>
                <a:lnTo>
                  <a:pt x="176055" y="200221"/>
                </a:lnTo>
                <a:lnTo>
                  <a:pt x="174943" y="194357"/>
                </a:lnTo>
                <a:lnTo>
                  <a:pt x="174625" y="188651"/>
                </a:lnTo>
                <a:lnTo>
                  <a:pt x="174943" y="182786"/>
                </a:lnTo>
                <a:lnTo>
                  <a:pt x="176055" y="177238"/>
                </a:lnTo>
                <a:lnTo>
                  <a:pt x="177802" y="171532"/>
                </a:lnTo>
                <a:lnTo>
                  <a:pt x="180185" y="166302"/>
                </a:lnTo>
                <a:lnTo>
                  <a:pt x="183362" y="161388"/>
                </a:lnTo>
                <a:lnTo>
                  <a:pt x="187016" y="156792"/>
                </a:lnTo>
                <a:lnTo>
                  <a:pt x="219423" y="122555"/>
                </a:lnTo>
                <a:lnTo>
                  <a:pt x="219423" y="40768"/>
                </a:lnTo>
                <a:lnTo>
                  <a:pt x="219900" y="36171"/>
                </a:lnTo>
                <a:lnTo>
                  <a:pt x="221489" y="31733"/>
                </a:lnTo>
                <a:lnTo>
                  <a:pt x="223872" y="28088"/>
                </a:lnTo>
                <a:lnTo>
                  <a:pt x="227049" y="24918"/>
                </a:lnTo>
                <a:lnTo>
                  <a:pt x="230703" y="22699"/>
                </a:lnTo>
                <a:lnTo>
                  <a:pt x="235151" y="21114"/>
                </a:lnTo>
                <a:close/>
                <a:moveTo>
                  <a:pt x="456391" y="0"/>
                </a:moveTo>
                <a:lnTo>
                  <a:pt x="461651" y="475"/>
                </a:lnTo>
                <a:lnTo>
                  <a:pt x="466592" y="1900"/>
                </a:lnTo>
                <a:lnTo>
                  <a:pt x="471214" y="4276"/>
                </a:lnTo>
                <a:lnTo>
                  <a:pt x="475199" y="7443"/>
                </a:lnTo>
                <a:lnTo>
                  <a:pt x="478386" y="11560"/>
                </a:lnTo>
                <a:lnTo>
                  <a:pt x="480777" y="15995"/>
                </a:lnTo>
                <a:lnTo>
                  <a:pt x="482371" y="20904"/>
                </a:lnTo>
                <a:lnTo>
                  <a:pt x="482849" y="26130"/>
                </a:lnTo>
                <a:lnTo>
                  <a:pt x="482849" y="38799"/>
                </a:lnTo>
                <a:lnTo>
                  <a:pt x="486834" y="36898"/>
                </a:lnTo>
                <a:lnTo>
                  <a:pt x="490978" y="35948"/>
                </a:lnTo>
                <a:lnTo>
                  <a:pt x="495441" y="35631"/>
                </a:lnTo>
                <a:lnTo>
                  <a:pt x="500701" y="36107"/>
                </a:lnTo>
                <a:lnTo>
                  <a:pt x="505642" y="37532"/>
                </a:lnTo>
                <a:lnTo>
                  <a:pt x="510104" y="39907"/>
                </a:lnTo>
                <a:lnTo>
                  <a:pt x="514089" y="43074"/>
                </a:lnTo>
                <a:lnTo>
                  <a:pt x="517436" y="47033"/>
                </a:lnTo>
                <a:lnTo>
                  <a:pt x="519668" y="51468"/>
                </a:lnTo>
                <a:lnTo>
                  <a:pt x="521262" y="56377"/>
                </a:lnTo>
                <a:lnTo>
                  <a:pt x="521740" y="61761"/>
                </a:lnTo>
                <a:lnTo>
                  <a:pt x="521740" y="106736"/>
                </a:lnTo>
                <a:lnTo>
                  <a:pt x="556805" y="106736"/>
                </a:lnTo>
                <a:lnTo>
                  <a:pt x="561427" y="107369"/>
                </a:lnTo>
                <a:lnTo>
                  <a:pt x="565571" y="108478"/>
                </a:lnTo>
                <a:lnTo>
                  <a:pt x="569397" y="110695"/>
                </a:lnTo>
                <a:lnTo>
                  <a:pt x="572744" y="113387"/>
                </a:lnTo>
                <a:lnTo>
                  <a:pt x="575613" y="116713"/>
                </a:lnTo>
                <a:lnTo>
                  <a:pt x="577685" y="120513"/>
                </a:lnTo>
                <a:lnTo>
                  <a:pt x="578960" y="124631"/>
                </a:lnTo>
                <a:lnTo>
                  <a:pt x="579438" y="129223"/>
                </a:lnTo>
                <a:lnTo>
                  <a:pt x="578960" y="133816"/>
                </a:lnTo>
                <a:lnTo>
                  <a:pt x="577685" y="138091"/>
                </a:lnTo>
                <a:lnTo>
                  <a:pt x="575613" y="141892"/>
                </a:lnTo>
                <a:lnTo>
                  <a:pt x="572744" y="145218"/>
                </a:lnTo>
                <a:lnTo>
                  <a:pt x="569556" y="147910"/>
                </a:lnTo>
                <a:lnTo>
                  <a:pt x="565571" y="149969"/>
                </a:lnTo>
                <a:lnTo>
                  <a:pt x="561427" y="151235"/>
                </a:lnTo>
                <a:lnTo>
                  <a:pt x="556805" y="151711"/>
                </a:lnTo>
                <a:lnTo>
                  <a:pt x="521740" y="151711"/>
                </a:lnTo>
                <a:lnTo>
                  <a:pt x="521740" y="196844"/>
                </a:lnTo>
                <a:lnTo>
                  <a:pt x="521262" y="202228"/>
                </a:lnTo>
                <a:lnTo>
                  <a:pt x="519668" y="207137"/>
                </a:lnTo>
                <a:lnTo>
                  <a:pt x="517436" y="211571"/>
                </a:lnTo>
                <a:lnTo>
                  <a:pt x="514089" y="215372"/>
                </a:lnTo>
                <a:lnTo>
                  <a:pt x="510104" y="218539"/>
                </a:lnTo>
                <a:lnTo>
                  <a:pt x="505642" y="220915"/>
                </a:lnTo>
                <a:lnTo>
                  <a:pt x="500701" y="222498"/>
                </a:lnTo>
                <a:lnTo>
                  <a:pt x="495441" y="223132"/>
                </a:lnTo>
                <a:lnTo>
                  <a:pt x="490978" y="222815"/>
                </a:lnTo>
                <a:lnTo>
                  <a:pt x="486834" y="221548"/>
                </a:lnTo>
                <a:lnTo>
                  <a:pt x="482849" y="219806"/>
                </a:lnTo>
                <a:lnTo>
                  <a:pt x="482849" y="232317"/>
                </a:lnTo>
                <a:lnTo>
                  <a:pt x="482371" y="237701"/>
                </a:lnTo>
                <a:lnTo>
                  <a:pt x="480777" y="242610"/>
                </a:lnTo>
                <a:lnTo>
                  <a:pt x="478386" y="247203"/>
                </a:lnTo>
                <a:lnTo>
                  <a:pt x="475199" y="251003"/>
                </a:lnTo>
                <a:lnTo>
                  <a:pt x="471214" y="254171"/>
                </a:lnTo>
                <a:lnTo>
                  <a:pt x="466751" y="256546"/>
                </a:lnTo>
                <a:lnTo>
                  <a:pt x="461810" y="258130"/>
                </a:lnTo>
                <a:lnTo>
                  <a:pt x="456550" y="258763"/>
                </a:lnTo>
                <a:lnTo>
                  <a:pt x="451290" y="258130"/>
                </a:lnTo>
                <a:lnTo>
                  <a:pt x="446190" y="256546"/>
                </a:lnTo>
                <a:lnTo>
                  <a:pt x="441727" y="254171"/>
                </a:lnTo>
                <a:lnTo>
                  <a:pt x="437902" y="251003"/>
                </a:lnTo>
                <a:lnTo>
                  <a:pt x="434714" y="247203"/>
                </a:lnTo>
                <a:lnTo>
                  <a:pt x="432164" y="242610"/>
                </a:lnTo>
                <a:lnTo>
                  <a:pt x="430570" y="237701"/>
                </a:lnTo>
                <a:lnTo>
                  <a:pt x="430092" y="232317"/>
                </a:lnTo>
                <a:lnTo>
                  <a:pt x="430092" y="151711"/>
                </a:lnTo>
                <a:lnTo>
                  <a:pt x="420688" y="151711"/>
                </a:lnTo>
                <a:lnTo>
                  <a:pt x="420688" y="106736"/>
                </a:lnTo>
                <a:lnTo>
                  <a:pt x="430092" y="106736"/>
                </a:lnTo>
                <a:lnTo>
                  <a:pt x="430092" y="26130"/>
                </a:lnTo>
                <a:lnTo>
                  <a:pt x="430570" y="20904"/>
                </a:lnTo>
                <a:lnTo>
                  <a:pt x="432164" y="15995"/>
                </a:lnTo>
                <a:lnTo>
                  <a:pt x="434714" y="11560"/>
                </a:lnTo>
                <a:lnTo>
                  <a:pt x="437902" y="7443"/>
                </a:lnTo>
                <a:lnTo>
                  <a:pt x="441727" y="4276"/>
                </a:lnTo>
                <a:lnTo>
                  <a:pt x="446190" y="1900"/>
                </a:lnTo>
                <a:lnTo>
                  <a:pt x="451131" y="475"/>
                </a:lnTo>
                <a:close/>
                <a:moveTo>
                  <a:pt x="116349" y="0"/>
                </a:moveTo>
                <a:lnTo>
                  <a:pt x="121609" y="475"/>
                </a:lnTo>
                <a:lnTo>
                  <a:pt x="126550" y="1900"/>
                </a:lnTo>
                <a:lnTo>
                  <a:pt x="131012" y="4276"/>
                </a:lnTo>
                <a:lnTo>
                  <a:pt x="134838" y="7443"/>
                </a:lnTo>
                <a:lnTo>
                  <a:pt x="138185" y="11560"/>
                </a:lnTo>
                <a:lnTo>
                  <a:pt x="140575" y="15995"/>
                </a:lnTo>
                <a:lnTo>
                  <a:pt x="142169" y="20904"/>
                </a:lnTo>
                <a:lnTo>
                  <a:pt x="142647" y="26130"/>
                </a:lnTo>
                <a:lnTo>
                  <a:pt x="142647" y="106736"/>
                </a:lnTo>
                <a:lnTo>
                  <a:pt x="200025" y="106736"/>
                </a:lnTo>
                <a:lnTo>
                  <a:pt x="200025" y="123522"/>
                </a:lnTo>
                <a:lnTo>
                  <a:pt x="173089" y="151711"/>
                </a:lnTo>
                <a:lnTo>
                  <a:pt x="142647" y="151711"/>
                </a:lnTo>
                <a:lnTo>
                  <a:pt x="142647" y="232317"/>
                </a:lnTo>
                <a:lnTo>
                  <a:pt x="142169" y="237701"/>
                </a:lnTo>
                <a:lnTo>
                  <a:pt x="140575" y="242610"/>
                </a:lnTo>
                <a:lnTo>
                  <a:pt x="138185" y="247203"/>
                </a:lnTo>
                <a:lnTo>
                  <a:pt x="134838" y="251003"/>
                </a:lnTo>
                <a:lnTo>
                  <a:pt x="131012" y="254171"/>
                </a:lnTo>
                <a:lnTo>
                  <a:pt x="126550" y="256546"/>
                </a:lnTo>
                <a:lnTo>
                  <a:pt x="121609" y="258130"/>
                </a:lnTo>
                <a:lnTo>
                  <a:pt x="116349" y="258763"/>
                </a:lnTo>
                <a:lnTo>
                  <a:pt x="111090" y="258130"/>
                </a:lnTo>
                <a:lnTo>
                  <a:pt x="105989" y="256546"/>
                </a:lnTo>
                <a:lnTo>
                  <a:pt x="101527" y="254171"/>
                </a:lnTo>
                <a:lnTo>
                  <a:pt x="97542" y="251003"/>
                </a:lnTo>
                <a:lnTo>
                  <a:pt x="94354" y="247203"/>
                </a:lnTo>
                <a:lnTo>
                  <a:pt x="91964" y="242610"/>
                </a:lnTo>
                <a:lnTo>
                  <a:pt x="90370" y="237701"/>
                </a:lnTo>
                <a:lnTo>
                  <a:pt x="89732" y="232317"/>
                </a:lnTo>
                <a:lnTo>
                  <a:pt x="89732" y="219806"/>
                </a:lnTo>
                <a:lnTo>
                  <a:pt x="85907" y="221548"/>
                </a:lnTo>
                <a:lnTo>
                  <a:pt x="81923" y="222815"/>
                </a:lnTo>
                <a:lnTo>
                  <a:pt x="77300" y="223132"/>
                </a:lnTo>
                <a:lnTo>
                  <a:pt x="71881" y="222498"/>
                </a:lnTo>
                <a:lnTo>
                  <a:pt x="66941" y="220915"/>
                </a:lnTo>
                <a:lnTo>
                  <a:pt x="62637" y="218539"/>
                </a:lnTo>
                <a:lnTo>
                  <a:pt x="58653" y="215372"/>
                </a:lnTo>
                <a:lnTo>
                  <a:pt x="55465" y="211571"/>
                </a:lnTo>
                <a:lnTo>
                  <a:pt x="53074" y="207137"/>
                </a:lnTo>
                <a:lnTo>
                  <a:pt x="51481" y="202228"/>
                </a:lnTo>
                <a:lnTo>
                  <a:pt x="50843" y="196844"/>
                </a:lnTo>
                <a:lnTo>
                  <a:pt x="50843" y="151711"/>
                </a:lnTo>
                <a:lnTo>
                  <a:pt x="22632" y="151711"/>
                </a:lnTo>
                <a:lnTo>
                  <a:pt x="18010" y="151235"/>
                </a:lnTo>
                <a:lnTo>
                  <a:pt x="13866" y="149969"/>
                </a:lnTo>
                <a:lnTo>
                  <a:pt x="9882" y="147910"/>
                </a:lnTo>
                <a:lnTo>
                  <a:pt x="6535" y="145218"/>
                </a:lnTo>
                <a:lnTo>
                  <a:pt x="3825" y="141892"/>
                </a:lnTo>
                <a:lnTo>
                  <a:pt x="1753" y="138091"/>
                </a:lnTo>
                <a:lnTo>
                  <a:pt x="478" y="133816"/>
                </a:lnTo>
                <a:lnTo>
                  <a:pt x="0" y="129223"/>
                </a:lnTo>
                <a:lnTo>
                  <a:pt x="478" y="124631"/>
                </a:lnTo>
                <a:lnTo>
                  <a:pt x="1753" y="120513"/>
                </a:lnTo>
                <a:lnTo>
                  <a:pt x="3825" y="116713"/>
                </a:lnTo>
                <a:lnTo>
                  <a:pt x="6535" y="113387"/>
                </a:lnTo>
                <a:lnTo>
                  <a:pt x="9882" y="110695"/>
                </a:lnTo>
                <a:lnTo>
                  <a:pt x="13866" y="108478"/>
                </a:lnTo>
                <a:lnTo>
                  <a:pt x="18010" y="107369"/>
                </a:lnTo>
                <a:lnTo>
                  <a:pt x="22632" y="106736"/>
                </a:lnTo>
                <a:lnTo>
                  <a:pt x="50843" y="106736"/>
                </a:lnTo>
                <a:lnTo>
                  <a:pt x="50843" y="61761"/>
                </a:lnTo>
                <a:lnTo>
                  <a:pt x="51481" y="56377"/>
                </a:lnTo>
                <a:lnTo>
                  <a:pt x="53074" y="51468"/>
                </a:lnTo>
                <a:lnTo>
                  <a:pt x="55465" y="47033"/>
                </a:lnTo>
                <a:lnTo>
                  <a:pt x="58653" y="43074"/>
                </a:lnTo>
                <a:lnTo>
                  <a:pt x="62637" y="39907"/>
                </a:lnTo>
                <a:lnTo>
                  <a:pt x="66941" y="37532"/>
                </a:lnTo>
                <a:lnTo>
                  <a:pt x="71881" y="36107"/>
                </a:lnTo>
                <a:lnTo>
                  <a:pt x="77300" y="35631"/>
                </a:lnTo>
                <a:lnTo>
                  <a:pt x="81923" y="35948"/>
                </a:lnTo>
                <a:lnTo>
                  <a:pt x="85907" y="36898"/>
                </a:lnTo>
                <a:lnTo>
                  <a:pt x="89732" y="38799"/>
                </a:lnTo>
                <a:lnTo>
                  <a:pt x="89732" y="26130"/>
                </a:lnTo>
                <a:lnTo>
                  <a:pt x="90370" y="20904"/>
                </a:lnTo>
                <a:lnTo>
                  <a:pt x="91964" y="15995"/>
                </a:lnTo>
                <a:lnTo>
                  <a:pt x="94354" y="11560"/>
                </a:lnTo>
                <a:lnTo>
                  <a:pt x="97542" y="7443"/>
                </a:lnTo>
                <a:lnTo>
                  <a:pt x="101527" y="4276"/>
                </a:lnTo>
                <a:lnTo>
                  <a:pt x="105989" y="1900"/>
                </a:lnTo>
                <a:lnTo>
                  <a:pt x="111090" y="475"/>
                </a:lnTo>
                <a:close/>
              </a:path>
            </a:pathLst>
          </a:custGeom>
          <a:solidFill>
            <a:srgbClr val="66003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584449" y="1844824"/>
            <a:ext cx="8784976" cy="2188850"/>
          </a:xfrm>
          <a:prstGeom prst="rect">
            <a:avLst/>
          </a:prstGeom>
          <a:solidFill>
            <a:schemeClr val="bg1">
              <a:lumMod val="65000"/>
            </a:schemeClr>
          </a:solidFill>
          <a:ln w="57150">
            <a:solidFill>
              <a:srgbClr val="660033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Temps </a:t>
            </a:r>
            <a:r>
              <a:rPr lang="fr-FR" sz="36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passés       </a:t>
            </a:r>
            <a:r>
              <a:rPr lang="fr-FR" sz="24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Temps  </a:t>
            </a:r>
            <a:r>
              <a:rPr lang="fr-FR" sz="2400" b="1" dirty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de gamme</a:t>
            </a:r>
          </a:p>
        </p:txBody>
      </p:sp>
      <p:grpSp>
        <p:nvGrpSpPr>
          <p:cNvPr id="20" name="Group 135"/>
          <p:cNvGrpSpPr/>
          <p:nvPr/>
        </p:nvGrpSpPr>
        <p:grpSpPr>
          <a:xfrm>
            <a:off x="9720082" y="3372391"/>
            <a:ext cx="1145656" cy="1090351"/>
            <a:chOff x="5271892" y="3532759"/>
            <a:chExt cx="892928" cy="688350"/>
          </a:xfrm>
          <a:solidFill>
            <a:srgbClr val="660033"/>
          </a:solidFill>
        </p:grpSpPr>
        <p:sp>
          <p:nvSpPr>
            <p:cNvPr id="21" name="Rounded Rectangle 84"/>
            <p:cNvSpPr/>
            <p:nvPr/>
          </p:nvSpPr>
          <p:spPr>
            <a:xfrm>
              <a:off x="5271892" y="3532759"/>
              <a:ext cx="892928" cy="688350"/>
            </a:xfrm>
            <a:prstGeom prst="roundRect">
              <a:avLst>
                <a:gd name="adj" fmla="val 50000"/>
              </a:avLst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2" name="Group 126"/>
            <p:cNvGrpSpPr/>
            <p:nvPr/>
          </p:nvGrpSpPr>
          <p:grpSpPr>
            <a:xfrm>
              <a:off x="5527338" y="3654256"/>
              <a:ext cx="479425" cy="477838"/>
              <a:chOff x="9070975" y="1068388"/>
              <a:chExt cx="479425" cy="477838"/>
            </a:xfrm>
            <a:grpFill/>
          </p:grpSpPr>
          <p:sp>
            <p:nvSpPr>
              <p:cNvPr id="23" name="Freeform 51"/>
              <p:cNvSpPr>
                <a:spLocks/>
              </p:cNvSpPr>
              <p:nvPr/>
            </p:nvSpPr>
            <p:spPr bwMode="auto">
              <a:xfrm>
                <a:off x="9153525" y="1154113"/>
                <a:ext cx="206375" cy="42863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52"/>
              <p:cNvSpPr>
                <a:spLocks/>
              </p:cNvSpPr>
              <p:nvPr/>
            </p:nvSpPr>
            <p:spPr bwMode="auto">
              <a:xfrm>
                <a:off x="9153525" y="1235075"/>
                <a:ext cx="206375" cy="42863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Freeform 53"/>
              <p:cNvSpPr>
                <a:spLocks/>
              </p:cNvSpPr>
              <p:nvPr/>
            </p:nvSpPr>
            <p:spPr bwMode="auto">
              <a:xfrm>
                <a:off x="9153525" y="1316038"/>
                <a:ext cx="125413" cy="44450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Freeform 54"/>
              <p:cNvSpPr>
                <a:spLocks/>
              </p:cNvSpPr>
              <p:nvPr/>
            </p:nvSpPr>
            <p:spPr bwMode="auto">
              <a:xfrm>
                <a:off x="9070975" y="1068388"/>
                <a:ext cx="371475" cy="477838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Freeform 55"/>
              <p:cNvSpPr>
                <a:spLocks noEditPoints="1"/>
              </p:cNvSpPr>
              <p:nvPr/>
            </p:nvSpPr>
            <p:spPr bwMode="auto">
              <a:xfrm>
                <a:off x="9321800" y="1122363"/>
                <a:ext cx="228600" cy="341313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56"/>
              <p:cNvSpPr>
                <a:spLocks/>
              </p:cNvSpPr>
              <p:nvPr/>
            </p:nvSpPr>
            <p:spPr bwMode="auto">
              <a:xfrm>
                <a:off x="9140825" y="1397000"/>
                <a:ext cx="166688" cy="84138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5" name="Rectangle 4"/>
          <p:cNvSpPr/>
          <p:nvPr/>
        </p:nvSpPr>
        <p:spPr>
          <a:xfrm>
            <a:off x="5774763" y="2132856"/>
            <a:ext cx="1042792" cy="789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0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 </a:t>
            </a:r>
            <a:r>
              <a:rPr lang="fr-FR" sz="8800" b="1" dirty="0" smtClean="0">
                <a:solidFill>
                  <a:schemeClr val="tx1"/>
                </a:solidFill>
                <a:latin typeface="Arial Black" pitchFamily="34" charset="0"/>
                <a:cs typeface="Aharoni" pitchFamily="2" charset="-79"/>
              </a:rPr>
              <a:t>&gt;</a:t>
            </a:r>
            <a:endParaRPr lang="fr-FR" sz="6000" dirty="0"/>
          </a:p>
        </p:txBody>
      </p:sp>
      <p:sp>
        <p:nvSpPr>
          <p:cNvPr id="43" name="Rounded Rectangle 84"/>
          <p:cNvSpPr/>
          <p:nvPr/>
        </p:nvSpPr>
        <p:spPr>
          <a:xfrm>
            <a:off x="1008385" y="3351595"/>
            <a:ext cx="1145656" cy="1090352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Freeform 75"/>
          <p:cNvSpPr>
            <a:spLocks/>
          </p:cNvSpPr>
          <p:nvPr/>
        </p:nvSpPr>
        <p:spPr bwMode="auto">
          <a:xfrm>
            <a:off x="1308141" y="3544409"/>
            <a:ext cx="636348" cy="604671"/>
          </a:xfrm>
          <a:custGeom>
            <a:avLst/>
            <a:gdLst>
              <a:gd name="connsiteX0" fmla="*/ 2876372 w 4722813"/>
              <a:gd name="connsiteY0" fmla="*/ 4284662 h 4694238"/>
              <a:gd name="connsiteX1" fmla="*/ 2913562 w 4722813"/>
              <a:gd name="connsiteY1" fmla="*/ 4286250 h 4694238"/>
              <a:gd name="connsiteX2" fmla="*/ 2949170 w 4722813"/>
              <a:gd name="connsiteY2" fmla="*/ 4295775 h 4694238"/>
              <a:gd name="connsiteX3" fmla="*/ 2981612 w 4722813"/>
              <a:gd name="connsiteY3" fmla="*/ 4311650 h 4694238"/>
              <a:gd name="connsiteX4" fmla="*/ 3010098 w 4722813"/>
              <a:gd name="connsiteY4" fmla="*/ 4333081 h 4694238"/>
              <a:gd name="connsiteX5" fmla="*/ 3036210 w 4722813"/>
              <a:gd name="connsiteY5" fmla="*/ 4360862 h 4694238"/>
              <a:gd name="connsiteX6" fmla="*/ 3054410 w 4722813"/>
              <a:gd name="connsiteY6" fmla="*/ 4392612 h 4694238"/>
              <a:gd name="connsiteX7" fmla="*/ 3067861 w 4722813"/>
              <a:gd name="connsiteY7" fmla="*/ 4428331 h 4694238"/>
              <a:gd name="connsiteX8" fmla="*/ 3073400 w 4722813"/>
              <a:gd name="connsiteY8" fmla="*/ 4467225 h 4694238"/>
              <a:gd name="connsiteX9" fmla="*/ 3071818 w 4722813"/>
              <a:gd name="connsiteY9" fmla="*/ 4504531 h 4694238"/>
              <a:gd name="connsiteX10" fmla="*/ 3062322 w 4722813"/>
              <a:gd name="connsiteY10" fmla="*/ 4538662 h 4694238"/>
              <a:gd name="connsiteX11" fmla="*/ 3046497 w 4722813"/>
              <a:gd name="connsiteY11" fmla="*/ 4572000 h 4694238"/>
              <a:gd name="connsiteX12" fmla="*/ 3025132 w 4722813"/>
              <a:gd name="connsiteY12" fmla="*/ 4602162 h 4694238"/>
              <a:gd name="connsiteX13" fmla="*/ 2997438 w 4722813"/>
              <a:gd name="connsiteY13" fmla="*/ 4626769 h 4694238"/>
              <a:gd name="connsiteX14" fmla="*/ 2965787 w 4722813"/>
              <a:gd name="connsiteY14" fmla="*/ 4645025 h 4694238"/>
              <a:gd name="connsiteX15" fmla="*/ 2930179 w 4722813"/>
              <a:gd name="connsiteY15" fmla="*/ 4657725 h 4694238"/>
              <a:gd name="connsiteX16" fmla="*/ 2860547 w 4722813"/>
              <a:gd name="connsiteY16" fmla="*/ 4675187 h 4694238"/>
              <a:gd name="connsiteX17" fmla="*/ 2790123 w 4722813"/>
              <a:gd name="connsiteY17" fmla="*/ 4689475 h 4694238"/>
              <a:gd name="connsiteX18" fmla="*/ 2751350 w 4722813"/>
              <a:gd name="connsiteY18" fmla="*/ 4692650 h 4694238"/>
              <a:gd name="connsiteX19" fmla="*/ 2713369 w 4722813"/>
              <a:gd name="connsiteY19" fmla="*/ 4687888 h 4694238"/>
              <a:gd name="connsiteX20" fmla="*/ 2678553 w 4722813"/>
              <a:gd name="connsiteY20" fmla="*/ 4676775 h 4694238"/>
              <a:gd name="connsiteX21" fmla="*/ 2646111 w 4722813"/>
              <a:gd name="connsiteY21" fmla="*/ 4657725 h 4694238"/>
              <a:gd name="connsiteX22" fmla="*/ 2618416 w 4722813"/>
              <a:gd name="connsiteY22" fmla="*/ 4635500 h 4694238"/>
              <a:gd name="connsiteX23" fmla="*/ 2597051 w 4722813"/>
              <a:gd name="connsiteY23" fmla="*/ 4606131 h 4694238"/>
              <a:gd name="connsiteX24" fmla="*/ 2579643 w 4722813"/>
              <a:gd name="connsiteY24" fmla="*/ 4573587 h 4694238"/>
              <a:gd name="connsiteX25" fmla="*/ 2570148 w 4722813"/>
              <a:gd name="connsiteY25" fmla="*/ 4537075 h 4694238"/>
              <a:gd name="connsiteX26" fmla="*/ 2565400 w 4722813"/>
              <a:gd name="connsiteY26" fmla="*/ 4498975 h 4694238"/>
              <a:gd name="connsiteX27" fmla="*/ 2570148 w 4722813"/>
              <a:gd name="connsiteY27" fmla="*/ 4461668 h 4694238"/>
              <a:gd name="connsiteX28" fmla="*/ 2581226 w 4722813"/>
              <a:gd name="connsiteY28" fmla="*/ 4426743 h 4694238"/>
              <a:gd name="connsiteX29" fmla="*/ 2600216 w 4722813"/>
              <a:gd name="connsiteY29" fmla="*/ 4394993 h 4694238"/>
              <a:gd name="connsiteX30" fmla="*/ 2623163 w 4722813"/>
              <a:gd name="connsiteY30" fmla="*/ 4366418 h 4694238"/>
              <a:gd name="connsiteX31" fmla="*/ 2651649 w 4722813"/>
              <a:gd name="connsiteY31" fmla="*/ 4343400 h 4694238"/>
              <a:gd name="connsiteX32" fmla="*/ 2684092 w 4722813"/>
              <a:gd name="connsiteY32" fmla="*/ 4325937 h 4694238"/>
              <a:gd name="connsiteX33" fmla="*/ 2721282 w 4722813"/>
              <a:gd name="connsiteY33" fmla="*/ 4314825 h 4694238"/>
              <a:gd name="connsiteX34" fmla="*/ 2839182 w 4722813"/>
              <a:gd name="connsiteY34" fmla="*/ 4290218 h 4694238"/>
              <a:gd name="connsiteX35" fmla="*/ 3550444 w 4722813"/>
              <a:gd name="connsiteY35" fmla="*/ 3987800 h 4694238"/>
              <a:gd name="connsiteX36" fmla="*/ 3582194 w 4722813"/>
              <a:gd name="connsiteY36" fmla="*/ 3989385 h 4694238"/>
              <a:gd name="connsiteX37" fmla="*/ 3613944 w 4722813"/>
              <a:gd name="connsiteY37" fmla="*/ 3994931 h 4694238"/>
              <a:gd name="connsiteX38" fmla="*/ 3643313 w 4722813"/>
              <a:gd name="connsiteY38" fmla="*/ 4006816 h 4694238"/>
              <a:gd name="connsiteX39" fmla="*/ 3672681 w 4722813"/>
              <a:gd name="connsiteY39" fmla="*/ 4024248 h 4694238"/>
              <a:gd name="connsiteX40" fmla="*/ 3696494 w 4722813"/>
              <a:gd name="connsiteY40" fmla="*/ 4045642 h 4694238"/>
              <a:gd name="connsiteX41" fmla="*/ 3717925 w 4722813"/>
              <a:gd name="connsiteY41" fmla="*/ 4072582 h 4694238"/>
              <a:gd name="connsiteX42" fmla="*/ 3735388 w 4722813"/>
              <a:gd name="connsiteY42" fmla="*/ 4102691 h 4694238"/>
              <a:gd name="connsiteX43" fmla="*/ 3745706 w 4722813"/>
              <a:gd name="connsiteY43" fmla="*/ 4134385 h 4694238"/>
              <a:gd name="connsiteX44" fmla="*/ 3749675 w 4722813"/>
              <a:gd name="connsiteY44" fmla="*/ 4166871 h 4694238"/>
              <a:gd name="connsiteX45" fmla="*/ 3748088 w 4722813"/>
              <a:gd name="connsiteY45" fmla="*/ 4198565 h 4694238"/>
              <a:gd name="connsiteX46" fmla="*/ 3742531 w 4722813"/>
              <a:gd name="connsiteY46" fmla="*/ 4231844 h 4694238"/>
              <a:gd name="connsiteX47" fmla="*/ 3731419 w 4722813"/>
              <a:gd name="connsiteY47" fmla="*/ 4261953 h 4694238"/>
              <a:gd name="connsiteX48" fmla="*/ 3713956 w 4722813"/>
              <a:gd name="connsiteY48" fmla="*/ 4288893 h 4694238"/>
              <a:gd name="connsiteX49" fmla="*/ 3692525 w 4722813"/>
              <a:gd name="connsiteY49" fmla="*/ 4315041 h 4694238"/>
              <a:gd name="connsiteX50" fmla="*/ 3665538 w 4722813"/>
              <a:gd name="connsiteY50" fmla="*/ 4336434 h 4694238"/>
              <a:gd name="connsiteX51" fmla="*/ 3605213 w 4722813"/>
              <a:gd name="connsiteY51" fmla="*/ 4375260 h 4694238"/>
              <a:gd name="connsiteX52" fmla="*/ 3543300 w 4722813"/>
              <a:gd name="connsiteY52" fmla="*/ 4410915 h 4694238"/>
              <a:gd name="connsiteX53" fmla="*/ 3509169 w 4722813"/>
              <a:gd name="connsiteY53" fmla="*/ 4426762 h 4694238"/>
              <a:gd name="connsiteX54" fmla="*/ 3472656 w 4722813"/>
              <a:gd name="connsiteY54" fmla="*/ 4435478 h 4694238"/>
              <a:gd name="connsiteX55" fmla="*/ 3436938 w 4722813"/>
              <a:gd name="connsiteY55" fmla="*/ 4437063 h 4694238"/>
              <a:gd name="connsiteX56" fmla="*/ 3402806 w 4722813"/>
              <a:gd name="connsiteY56" fmla="*/ 4431517 h 4694238"/>
              <a:gd name="connsiteX57" fmla="*/ 3369469 w 4722813"/>
              <a:gd name="connsiteY57" fmla="*/ 4419631 h 4694238"/>
              <a:gd name="connsiteX58" fmla="*/ 3338513 w 4722813"/>
              <a:gd name="connsiteY58" fmla="*/ 4402200 h 4694238"/>
              <a:gd name="connsiteX59" fmla="*/ 3317875 w 4722813"/>
              <a:gd name="connsiteY59" fmla="*/ 4385560 h 4694238"/>
              <a:gd name="connsiteX60" fmla="*/ 3299619 w 4722813"/>
              <a:gd name="connsiteY60" fmla="*/ 4364959 h 4694238"/>
              <a:gd name="connsiteX61" fmla="*/ 3283744 w 4722813"/>
              <a:gd name="connsiteY61" fmla="*/ 4341981 h 4694238"/>
              <a:gd name="connsiteX62" fmla="*/ 3269456 w 4722813"/>
              <a:gd name="connsiteY62" fmla="*/ 4310287 h 4694238"/>
              <a:gd name="connsiteX63" fmla="*/ 3260725 w 4722813"/>
              <a:gd name="connsiteY63" fmla="*/ 4279385 h 4694238"/>
              <a:gd name="connsiteX64" fmla="*/ 3257550 w 4722813"/>
              <a:gd name="connsiteY64" fmla="*/ 4246106 h 4694238"/>
              <a:gd name="connsiteX65" fmla="*/ 3260725 w 4722813"/>
              <a:gd name="connsiteY65" fmla="*/ 4212828 h 4694238"/>
              <a:gd name="connsiteX66" fmla="*/ 3269456 w 4722813"/>
              <a:gd name="connsiteY66" fmla="*/ 4182718 h 4694238"/>
              <a:gd name="connsiteX67" fmla="*/ 3282156 w 4722813"/>
              <a:gd name="connsiteY67" fmla="*/ 4152609 h 4694238"/>
              <a:gd name="connsiteX68" fmla="*/ 3301206 w 4722813"/>
              <a:gd name="connsiteY68" fmla="*/ 4125669 h 4694238"/>
              <a:gd name="connsiteX69" fmla="*/ 3325019 w 4722813"/>
              <a:gd name="connsiteY69" fmla="*/ 4102691 h 4694238"/>
              <a:gd name="connsiteX70" fmla="*/ 3352800 w 4722813"/>
              <a:gd name="connsiteY70" fmla="*/ 4082882 h 4694238"/>
              <a:gd name="connsiteX71" fmla="*/ 3455988 w 4722813"/>
              <a:gd name="connsiteY71" fmla="*/ 4019494 h 4694238"/>
              <a:gd name="connsiteX72" fmla="*/ 3486150 w 4722813"/>
              <a:gd name="connsiteY72" fmla="*/ 4002062 h 4694238"/>
              <a:gd name="connsiteX73" fmla="*/ 3517106 w 4722813"/>
              <a:gd name="connsiteY73" fmla="*/ 3992554 h 4694238"/>
              <a:gd name="connsiteX74" fmla="*/ 4087019 w 4722813"/>
              <a:gd name="connsiteY74" fmla="*/ 3479800 h 4694238"/>
              <a:gd name="connsiteX75" fmla="*/ 4119563 w 4722813"/>
              <a:gd name="connsiteY75" fmla="*/ 3481388 h 4694238"/>
              <a:gd name="connsiteX76" fmla="*/ 4151313 w 4722813"/>
              <a:gd name="connsiteY76" fmla="*/ 3486944 h 4694238"/>
              <a:gd name="connsiteX77" fmla="*/ 4183063 w 4722813"/>
              <a:gd name="connsiteY77" fmla="*/ 3500438 h 4694238"/>
              <a:gd name="connsiteX78" fmla="*/ 4211638 w 4722813"/>
              <a:gd name="connsiteY78" fmla="*/ 3517106 h 4694238"/>
              <a:gd name="connsiteX79" fmla="*/ 4237832 w 4722813"/>
              <a:gd name="connsiteY79" fmla="*/ 3540125 h 4694238"/>
              <a:gd name="connsiteX80" fmla="*/ 4257675 w 4722813"/>
              <a:gd name="connsiteY80" fmla="*/ 3567906 h 4694238"/>
              <a:gd name="connsiteX81" fmla="*/ 4273550 w 4722813"/>
              <a:gd name="connsiteY81" fmla="*/ 3596481 h 4694238"/>
              <a:gd name="connsiteX82" fmla="*/ 4283869 w 4722813"/>
              <a:gd name="connsiteY82" fmla="*/ 3628231 h 4694238"/>
              <a:gd name="connsiteX83" fmla="*/ 4287838 w 4722813"/>
              <a:gd name="connsiteY83" fmla="*/ 3659981 h 4694238"/>
              <a:gd name="connsiteX84" fmla="*/ 4286250 w 4722813"/>
              <a:gd name="connsiteY84" fmla="*/ 3690938 h 4694238"/>
              <a:gd name="connsiteX85" fmla="*/ 4280694 w 4722813"/>
              <a:gd name="connsiteY85" fmla="*/ 3724275 h 4694238"/>
              <a:gd name="connsiteX86" fmla="*/ 4267994 w 4722813"/>
              <a:gd name="connsiteY86" fmla="*/ 3754438 h 4694238"/>
              <a:gd name="connsiteX87" fmla="*/ 4250532 w 4722813"/>
              <a:gd name="connsiteY87" fmla="*/ 3784600 h 4694238"/>
              <a:gd name="connsiteX88" fmla="*/ 4206082 w 4722813"/>
              <a:gd name="connsiteY88" fmla="*/ 3841750 h 4694238"/>
              <a:gd name="connsiteX89" fmla="*/ 4160044 w 4722813"/>
              <a:gd name="connsiteY89" fmla="*/ 3896519 h 4694238"/>
              <a:gd name="connsiteX90" fmla="*/ 4134644 w 4722813"/>
              <a:gd name="connsiteY90" fmla="*/ 3922713 h 4694238"/>
              <a:gd name="connsiteX91" fmla="*/ 4104482 w 4722813"/>
              <a:gd name="connsiteY91" fmla="*/ 3940969 h 4694238"/>
              <a:gd name="connsiteX92" fmla="*/ 4072732 w 4722813"/>
              <a:gd name="connsiteY92" fmla="*/ 3955257 h 4694238"/>
              <a:gd name="connsiteX93" fmla="*/ 4037806 w 4722813"/>
              <a:gd name="connsiteY93" fmla="*/ 3962400 h 4694238"/>
              <a:gd name="connsiteX94" fmla="*/ 4003675 w 4722813"/>
              <a:gd name="connsiteY94" fmla="*/ 3963988 h 4694238"/>
              <a:gd name="connsiteX95" fmla="*/ 3971132 w 4722813"/>
              <a:gd name="connsiteY95" fmla="*/ 3958432 h 4694238"/>
              <a:gd name="connsiteX96" fmla="*/ 3936207 w 4722813"/>
              <a:gd name="connsiteY96" fmla="*/ 3947319 h 4694238"/>
              <a:gd name="connsiteX97" fmla="*/ 3906044 w 4722813"/>
              <a:gd name="connsiteY97" fmla="*/ 3929857 h 4694238"/>
              <a:gd name="connsiteX98" fmla="*/ 3891757 w 4722813"/>
              <a:gd name="connsiteY98" fmla="*/ 3917950 h 4694238"/>
              <a:gd name="connsiteX99" fmla="*/ 3866357 w 4722813"/>
              <a:gd name="connsiteY99" fmla="*/ 3890963 h 4694238"/>
              <a:gd name="connsiteX100" fmla="*/ 3845719 w 4722813"/>
              <a:gd name="connsiteY100" fmla="*/ 3859213 h 4694238"/>
              <a:gd name="connsiteX101" fmla="*/ 3831432 w 4722813"/>
              <a:gd name="connsiteY101" fmla="*/ 3825082 h 4694238"/>
              <a:gd name="connsiteX102" fmla="*/ 3825875 w 4722813"/>
              <a:gd name="connsiteY102" fmla="*/ 3788569 h 4694238"/>
              <a:gd name="connsiteX103" fmla="*/ 3825875 w 4722813"/>
              <a:gd name="connsiteY103" fmla="*/ 3752850 h 4694238"/>
              <a:gd name="connsiteX104" fmla="*/ 3834607 w 4722813"/>
              <a:gd name="connsiteY104" fmla="*/ 3717132 h 4694238"/>
              <a:gd name="connsiteX105" fmla="*/ 3848894 w 4722813"/>
              <a:gd name="connsiteY105" fmla="*/ 3683000 h 4694238"/>
              <a:gd name="connsiteX106" fmla="*/ 3870325 w 4722813"/>
              <a:gd name="connsiteY106" fmla="*/ 3651250 h 4694238"/>
              <a:gd name="connsiteX107" fmla="*/ 3946525 w 4722813"/>
              <a:gd name="connsiteY107" fmla="*/ 3556000 h 4694238"/>
              <a:gd name="connsiteX108" fmla="*/ 3969544 w 4722813"/>
              <a:gd name="connsiteY108" fmla="*/ 3530600 h 4694238"/>
              <a:gd name="connsiteX109" fmla="*/ 3994944 w 4722813"/>
              <a:gd name="connsiteY109" fmla="*/ 3509963 h 4694238"/>
              <a:gd name="connsiteX110" fmla="*/ 4023519 w 4722813"/>
              <a:gd name="connsiteY110" fmla="*/ 3494088 h 4694238"/>
              <a:gd name="connsiteX111" fmla="*/ 4055269 w 4722813"/>
              <a:gd name="connsiteY111" fmla="*/ 3484563 h 4694238"/>
              <a:gd name="connsiteX112" fmla="*/ 4415228 w 4722813"/>
              <a:gd name="connsiteY112" fmla="*/ 2822575 h 4694238"/>
              <a:gd name="connsiteX113" fmla="*/ 4452464 w 4722813"/>
              <a:gd name="connsiteY113" fmla="*/ 2824158 h 4694238"/>
              <a:gd name="connsiteX114" fmla="*/ 4491285 w 4722813"/>
              <a:gd name="connsiteY114" fmla="*/ 2831279 h 4694238"/>
              <a:gd name="connsiteX115" fmla="*/ 4525352 w 4722813"/>
              <a:gd name="connsiteY115" fmla="*/ 2847104 h 4694238"/>
              <a:gd name="connsiteX116" fmla="*/ 4557042 w 4722813"/>
              <a:gd name="connsiteY116" fmla="*/ 2867677 h 4694238"/>
              <a:gd name="connsiteX117" fmla="*/ 4582395 w 4722813"/>
              <a:gd name="connsiteY117" fmla="*/ 2894580 h 4694238"/>
              <a:gd name="connsiteX118" fmla="*/ 4601409 w 4722813"/>
              <a:gd name="connsiteY118" fmla="*/ 2924648 h 4694238"/>
              <a:gd name="connsiteX119" fmla="*/ 4615670 w 4722813"/>
              <a:gd name="connsiteY119" fmla="*/ 2957881 h 4694238"/>
              <a:gd name="connsiteX120" fmla="*/ 4622800 w 4722813"/>
              <a:gd name="connsiteY120" fmla="*/ 2995070 h 4694238"/>
              <a:gd name="connsiteX121" fmla="*/ 4622800 w 4722813"/>
              <a:gd name="connsiteY121" fmla="*/ 3032260 h 4694238"/>
              <a:gd name="connsiteX122" fmla="*/ 4614085 w 4722813"/>
              <a:gd name="connsiteY122" fmla="*/ 3069449 h 4694238"/>
              <a:gd name="connsiteX123" fmla="*/ 4592694 w 4722813"/>
              <a:gd name="connsiteY123" fmla="*/ 3136706 h 4694238"/>
              <a:gd name="connsiteX124" fmla="*/ 4566549 w 4722813"/>
              <a:gd name="connsiteY124" fmla="*/ 3205546 h 4694238"/>
              <a:gd name="connsiteX125" fmla="*/ 4549912 w 4722813"/>
              <a:gd name="connsiteY125" fmla="*/ 3239570 h 4694238"/>
              <a:gd name="connsiteX126" fmla="*/ 4526936 w 4722813"/>
              <a:gd name="connsiteY126" fmla="*/ 3268056 h 4694238"/>
              <a:gd name="connsiteX127" fmla="*/ 4499207 w 4722813"/>
              <a:gd name="connsiteY127" fmla="*/ 3292585 h 4694238"/>
              <a:gd name="connsiteX128" fmla="*/ 4468309 w 4722813"/>
              <a:gd name="connsiteY128" fmla="*/ 3309992 h 4694238"/>
              <a:gd name="connsiteX129" fmla="*/ 4433450 w 4722813"/>
              <a:gd name="connsiteY129" fmla="*/ 3321070 h 4694238"/>
              <a:gd name="connsiteX130" fmla="*/ 4397798 w 4722813"/>
              <a:gd name="connsiteY130" fmla="*/ 3327400 h 4694238"/>
              <a:gd name="connsiteX131" fmla="*/ 4360562 w 4722813"/>
              <a:gd name="connsiteY131" fmla="*/ 3324235 h 4694238"/>
              <a:gd name="connsiteX132" fmla="*/ 4323325 w 4722813"/>
              <a:gd name="connsiteY132" fmla="*/ 3313949 h 4694238"/>
              <a:gd name="connsiteX133" fmla="*/ 4300350 w 4722813"/>
              <a:gd name="connsiteY133" fmla="*/ 3304453 h 4694238"/>
              <a:gd name="connsiteX134" fmla="*/ 4280543 w 4722813"/>
              <a:gd name="connsiteY134" fmla="*/ 3292585 h 4694238"/>
              <a:gd name="connsiteX135" fmla="*/ 4253606 w 4722813"/>
              <a:gd name="connsiteY135" fmla="*/ 3268056 h 4694238"/>
              <a:gd name="connsiteX136" fmla="*/ 4231423 w 4722813"/>
              <a:gd name="connsiteY136" fmla="*/ 3241153 h 4694238"/>
              <a:gd name="connsiteX137" fmla="*/ 4216370 w 4722813"/>
              <a:gd name="connsiteY137" fmla="*/ 3209502 h 4694238"/>
              <a:gd name="connsiteX138" fmla="*/ 4204486 w 4722813"/>
              <a:gd name="connsiteY138" fmla="*/ 3176269 h 4694238"/>
              <a:gd name="connsiteX139" fmla="*/ 4200525 w 4722813"/>
              <a:gd name="connsiteY139" fmla="*/ 3140662 h 4694238"/>
              <a:gd name="connsiteX140" fmla="*/ 4202902 w 4722813"/>
              <a:gd name="connsiteY140" fmla="*/ 3105056 h 4694238"/>
              <a:gd name="connsiteX141" fmla="*/ 4213201 w 4722813"/>
              <a:gd name="connsiteY141" fmla="*/ 3069449 h 4694238"/>
              <a:gd name="connsiteX142" fmla="*/ 4253606 w 4722813"/>
              <a:gd name="connsiteY142" fmla="*/ 2956298 h 4694238"/>
              <a:gd name="connsiteX143" fmla="*/ 4267867 w 4722813"/>
              <a:gd name="connsiteY143" fmla="*/ 2920692 h 4694238"/>
              <a:gd name="connsiteX144" fmla="*/ 4289258 w 4722813"/>
              <a:gd name="connsiteY144" fmla="*/ 2890624 h 4694238"/>
              <a:gd name="connsiteX145" fmla="*/ 4314611 w 4722813"/>
              <a:gd name="connsiteY145" fmla="*/ 2864512 h 4694238"/>
              <a:gd name="connsiteX146" fmla="*/ 4346301 w 4722813"/>
              <a:gd name="connsiteY146" fmla="*/ 2844731 h 4694238"/>
              <a:gd name="connsiteX147" fmla="*/ 4379576 w 4722813"/>
              <a:gd name="connsiteY147" fmla="*/ 2829697 h 4694238"/>
              <a:gd name="connsiteX148" fmla="*/ 4523961 w 4722813"/>
              <a:gd name="connsiteY148" fmla="*/ 2089150 h 4694238"/>
              <a:gd name="connsiteX149" fmla="*/ 4562936 w 4722813"/>
              <a:gd name="connsiteY149" fmla="*/ 2092320 h 4694238"/>
              <a:gd name="connsiteX150" fmla="*/ 4598730 w 4722813"/>
              <a:gd name="connsiteY150" fmla="*/ 2101038 h 4694238"/>
              <a:gd name="connsiteX151" fmla="*/ 4632137 w 4722813"/>
              <a:gd name="connsiteY151" fmla="*/ 2118474 h 4694238"/>
              <a:gd name="connsiteX152" fmla="*/ 4660771 w 4722813"/>
              <a:gd name="connsiteY152" fmla="*/ 2139872 h 4694238"/>
              <a:gd name="connsiteX153" fmla="*/ 4685429 w 4722813"/>
              <a:gd name="connsiteY153" fmla="*/ 2166818 h 4694238"/>
              <a:gd name="connsiteX154" fmla="*/ 4703723 w 4722813"/>
              <a:gd name="connsiteY154" fmla="*/ 2198519 h 4694238"/>
              <a:gd name="connsiteX155" fmla="*/ 4716450 w 4722813"/>
              <a:gd name="connsiteY155" fmla="*/ 2234182 h 4694238"/>
              <a:gd name="connsiteX156" fmla="*/ 4721222 w 4722813"/>
              <a:gd name="connsiteY156" fmla="*/ 2271431 h 4694238"/>
              <a:gd name="connsiteX157" fmla="*/ 4722813 w 4722813"/>
              <a:gd name="connsiteY157" fmla="*/ 2343550 h 4694238"/>
              <a:gd name="connsiteX158" fmla="*/ 4722813 w 4722813"/>
              <a:gd name="connsiteY158" fmla="*/ 2416463 h 4694238"/>
              <a:gd name="connsiteX159" fmla="*/ 4718041 w 4722813"/>
              <a:gd name="connsiteY159" fmla="*/ 2453711 h 4694238"/>
              <a:gd name="connsiteX160" fmla="*/ 4706905 w 4722813"/>
              <a:gd name="connsiteY160" fmla="*/ 2489375 h 4694238"/>
              <a:gd name="connsiteX161" fmla="*/ 4687815 w 4722813"/>
              <a:gd name="connsiteY161" fmla="*/ 2521076 h 4694238"/>
              <a:gd name="connsiteX162" fmla="*/ 4663157 w 4722813"/>
              <a:gd name="connsiteY162" fmla="*/ 2548814 h 4694238"/>
              <a:gd name="connsiteX163" fmla="*/ 4634523 w 4722813"/>
              <a:gd name="connsiteY163" fmla="*/ 2571797 h 4694238"/>
              <a:gd name="connsiteX164" fmla="*/ 4603502 w 4722813"/>
              <a:gd name="connsiteY164" fmla="*/ 2588440 h 4694238"/>
              <a:gd name="connsiteX165" fmla="*/ 4566913 w 4722813"/>
              <a:gd name="connsiteY165" fmla="*/ 2598743 h 4694238"/>
              <a:gd name="connsiteX166" fmla="*/ 4528734 w 4722813"/>
              <a:gd name="connsiteY166" fmla="*/ 2601913 h 4694238"/>
              <a:gd name="connsiteX167" fmla="*/ 4489759 w 4722813"/>
              <a:gd name="connsiteY167" fmla="*/ 2597158 h 4694238"/>
              <a:gd name="connsiteX168" fmla="*/ 4454761 w 4722813"/>
              <a:gd name="connsiteY168" fmla="*/ 2584478 h 4694238"/>
              <a:gd name="connsiteX169" fmla="*/ 4423740 w 4722813"/>
              <a:gd name="connsiteY169" fmla="*/ 2567042 h 4694238"/>
              <a:gd name="connsiteX170" fmla="*/ 4394310 w 4722813"/>
              <a:gd name="connsiteY170" fmla="*/ 2542474 h 4694238"/>
              <a:gd name="connsiteX171" fmla="*/ 4372834 w 4722813"/>
              <a:gd name="connsiteY171" fmla="*/ 2513943 h 4694238"/>
              <a:gd name="connsiteX172" fmla="*/ 4356130 w 4722813"/>
              <a:gd name="connsiteY172" fmla="*/ 2482242 h 4694238"/>
              <a:gd name="connsiteX173" fmla="*/ 4345790 w 4722813"/>
              <a:gd name="connsiteY173" fmla="*/ 2444993 h 4694238"/>
              <a:gd name="connsiteX174" fmla="*/ 4342608 w 4722813"/>
              <a:gd name="connsiteY174" fmla="*/ 2407745 h 4694238"/>
              <a:gd name="connsiteX175" fmla="*/ 4342608 w 4722813"/>
              <a:gd name="connsiteY175" fmla="*/ 2347513 h 4694238"/>
              <a:gd name="connsiteX176" fmla="*/ 4341813 w 4722813"/>
              <a:gd name="connsiteY176" fmla="*/ 2287281 h 4694238"/>
              <a:gd name="connsiteX177" fmla="*/ 4342608 w 4722813"/>
              <a:gd name="connsiteY177" fmla="*/ 2248448 h 4694238"/>
              <a:gd name="connsiteX178" fmla="*/ 4352949 w 4722813"/>
              <a:gd name="connsiteY178" fmla="*/ 2212784 h 4694238"/>
              <a:gd name="connsiteX179" fmla="*/ 4368857 w 4722813"/>
              <a:gd name="connsiteY179" fmla="*/ 2179498 h 4694238"/>
              <a:gd name="connsiteX180" fmla="*/ 4391924 w 4722813"/>
              <a:gd name="connsiteY180" fmla="*/ 2150967 h 4694238"/>
              <a:gd name="connsiteX181" fmla="*/ 4418967 w 4722813"/>
              <a:gd name="connsiteY181" fmla="*/ 2126399 h 4694238"/>
              <a:gd name="connsiteX182" fmla="*/ 4450784 w 4722813"/>
              <a:gd name="connsiteY182" fmla="*/ 2108171 h 4694238"/>
              <a:gd name="connsiteX183" fmla="*/ 4484986 w 4722813"/>
              <a:gd name="connsiteY183" fmla="*/ 2095490 h 4694238"/>
              <a:gd name="connsiteX184" fmla="*/ 4381138 w 4722813"/>
              <a:gd name="connsiteY184" fmla="*/ 1366837 h 4694238"/>
              <a:gd name="connsiteX185" fmla="*/ 4418375 w 4722813"/>
              <a:gd name="connsiteY185" fmla="*/ 1370812 h 4694238"/>
              <a:gd name="connsiteX186" fmla="*/ 4453235 w 4722813"/>
              <a:gd name="connsiteY186" fmla="*/ 1381147 h 4694238"/>
              <a:gd name="connsiteX187" fmla="*/ 4484925 w 4722813"/>
              <a:gd name="connsiteY187" fmla="*/ 1400227 h 4694238"/>
              <a:gd name="connsiteX188" fmla="*/ 4513447 w 4722813"/>
              <a:gd name="connsiteY188" fmla="*/ 1423282 h 4694238"/>
              <a:gd name="connsiteX189" fmla="*/ 4536423 w 4722813"/>
              <a:gd name="connsiteY189" fmla="*/ 1451902 h 4694238"/>
              <a:gd name="connsiteX190" fmla="*/ 4554645 w 4722813"/>
              <a:gd name="connsiteY190" fmla="*/ 1486087 h 4694238"/>
              <a:gd name="connsiteX191" fmla="*/ 4579205 w 4722813"/>
              <a:gd name="connsiteY191" fmla="*/ 1553662 h 4694238"/>
              <a:gd name="connsiteX192" fmla="*/ 4603765 w 4722813"/>
              <a:gd name="connsiteY192" fmla="*/ 1621237 h 4694238"/>
              <a:gd name="connsiteX193" fmla="*/ 4611688 w 4722813"/>
              <a:gd name="connsiteY193" fmla="*/ 1658602 h 4694238"/>
              <a:gd name="connsiteX194" fmla="*/ 4611688 w 4722813"/>
              <a:gd name="connsiteY194" fmla="*/ 1696762 h 4694238"/>
              <a:gd name="connsiteX195" fmla="*/ 4606142 w 4722813"/>
              <a:gd name="connsiteY195" fmla="*/ 1734127 h 4694238"/>
              <a:gd name="connsiteX196" fmla="*/ 4593466 w 4722813"/>
              <a:gd name="connsiteY196" fmla="*/ 1766722 h 4694238"/>
              <a:gd name="connsiteX197" fmla="*/ 4573659 w 4722813"/>
              <a:gd name="connsiteY197" fmla="*/ 1798522 h 4694238"/>
              <a:gd name="connsiteX198" fmla="*/ 4549099 w 4722813"/>
              <a:gd name="connsiteY198" fmla="*/ 1824757 h 4694238"/>
              <a:gd name="connsiteX199" fmla="*/ 4517408 w 4722813"/>
              <a:gd name="connsiteY199" fmla="*/ 1847812 h 4694238"/>
              <a:gd name="connsiteX200" fmla="*/ 4483341 w 4722813"/>
              <a:gd name="connsiteY200" fmla="*/ 1862122 h 4694238"/>
              <a:gd name="connsiteX201" fmla="*/ 4447689 w 4722813"/>
              <a:gd name="connsiteY201" fmla="*/ 1870867 h 4694238"/>
              <a:gd name="connsiteX202" fmla="*/ 4411244 w 4722813"/>
              <a:gd name="connsiteY202" fmla="*/ 1871662 h 4694238"/>
              <a:gd name="connsiteX203" fmla="*/ 4377177 w 4722813"/>
              <a:gd name="connsiteY203" fmla="*/ 1866097 h 4694238"/>
              <a:gd name="connsiteX204" fmla="*/ 4343902 w 4722813"/>
              <a:gd name="connsiteY204" fmla="*/ 1854967 h 4694238"/>
              <a:gd name="connsiteX205" fmla="*/ 4313796 w 4722813"/>
              <a:gd name="connsiteY205" fmla="*/ 1837477 h 4694238"/>
              <a:gd name="connsiteX206" fmla="*/ 4291612 w 4722813"/>
              <a:gd name="connsiteY206" fmla="*/ 1818397 h 4694238"/>
              <a:gd name="connsiteX207" fmla="*/ 4271013 w 4722813"/>
              <a:gd name="connsiteY207" fmla="*/ 1795342 h 4694238"/>
              <a:gd name="connsiteX208" fmla="*/ 4255168 w 4722813"/>
              <a:gd name="connsiteY208" fmla="*/ 1769902 h 4694238"/>
              <a:gd name="connsiteX209" fmla="*/ 4244076 w 4722813"/>
              <a:gd name="connsiteY209" fmla="*/ 1741282 h 4694238"/>
              <a:gd name="connsiteX210" fmla="*/ 4202878 w 4722813"/>
              <a:gd name="connsiteY210" fmla="*/ 1627597 h 4694238"/>
              <a:gd name="connsiteX211" fmla="*/ 4190994 w 4722813"/>
              <a:gd name="connsiteY211" fmla="*/ 1591027 h 4694238"/>
              <a:gd name="connsiteX212" fmla="*/ 4187825 w 4722813"/>
              <a:gd name="connsiteY212" fmla="*/ 1553662 h 4694238"/>
              <a:gd name="connsiteX213" fmla="*/ 4192579 w 4722813"/>
              <a:gd name="connsiteY213" fmla="*/ 1516297 h 4694238"/>
              <a:gd name="connsiteX214" fmla="*/ 4203670 w 4722813"/>
              <a:gd name="connsiteY214" fmla="*/ 1482112 h 4694238"/>
              <a:gd name="connsiteX215" fmla="*/ 4221100 w 4722813"/>
              <a:gd name="connsiteY215" fmla="*/ 1450312 h 4694238"/>
              <a:gd name="connsiteX216" fmla="*/ 4245661 w 4722813"/>
              <a:gd name="connsiteY216" fmla="*/ 1421692 h 4694238"/>
              <a:gd name="connsiteX217" fmla="*/ 4274182 w 4722813"/>
              <a:gd name="connsiteY217" fmla="*/ 1398637 h 4694238"/>
              <a:gd name="connsiteX218" fmla="*/ 4308250 w 4722813"/>
              <a:gd name="connsiteY218" fmla="*/ 1379557 h 4694238"/>
              <a:gd name="connsiteX219" fmla="*/ 4343902 w 4722813"/>
              <a:gd name="connsiteY219" fmla="*/ 1370017 h 4694238"/>
              <a:gd name="connsiteX220" fmla="*/ 2245369 w 4722813"/>
              <a:gd name="connsiteY220" fmla="*/ 828675 h 4694238"/>
              <a:gd name="connsiteX221" fmla="*/ 2281846 w 4722813"/>
              <a:gd name="connsiteY221" fmla="*/ 831849 h 4694238"/>
              <a:gd name="connsiteX222" fmla="*/ 2312772 w 4722813"/>
              <a:gd name="connsiteY222" fmla="*/ 842958 h 4694238"/>
              <a:gd name="connsiteX223" fmla="*/ 2341319 w 4722813"/>
              <a:gd name="connsiteY223" fmla="*/ 862002 h 4694238"/>
              <a:gd name="connsiteX224" fmla="*/ 2365901 w 4722813"/>
              <a:gd name="connsiteY224" fmla="*/ 886600 h 4694238"/>
              <a:gd name="connsiteX225" fmla="*/ 2383347 w 4722813"/>
              <a:gd name="connsiteY225" fmla="*/ 915166 h 4694238"/>
              <a:gd name="connsiteX226" fmla="*/ 2394448 w 4722813"/>
              <a:gd name="connsiteY226" fmla="*/ 946905 h 4694238"/>
              <a:gd name="connsiteX227" fmla="*/ 2399206 w 4722813"/>
              <a:gd name="connsiteY227" fmla="*/ 982612 h 4694238"/>
              <a:gd name="connsiteX228" fmla="*/ 2399206 w 4722813"/>
              <a:gd name="connsiteY228" fmla="*/ 2326786 h 4694238"/>
              <a:gd name="connsiteX229" fmla="*/ 3631488 w 4722813"/>
              <a:gd name="connsiteY229" fmla="*/ 2965546 h 4694238"/>
              <a:gd name="connsiteX230" fmla="*/ 3657656 w 4722813"/>
              <a:gd name="connsiteY230" fmla="*/ 2983002 h 4694238"/>
              <a:gd name="connsiteX231" fmla="*/ 3679066 w 4722813"/>
              <a:gd name="connsiteY231" fmla="*/ 3002840 h 4694238"/>
              <a:gd name="connsiteX232" fmla="*/ 3695719 w 4722813"/>
              <a:gd name="connsiteY232" fmla="*/ 3027438 h 4694238"/>
              <a:gd name="connsiteX233" fmla="*/ 3707613 w 4722813"/>
              <a:gd name="connsiteY233" fmla="*/ 3055210 h 4694238"/>
              <a:gd name="connsiteX234" fmla="*/ 3713164 w 4722813"/>
              <a:gd name="connsiteY234" fmla="*/ 3083776 h 4694238"/>
              <a:gd name="connsiteX235" fmla="*/ 3714750 w 4722813"/>
              <a:gd name="connsiteY235" fmla="*/ 3113928 h 4694238"/>
              <a:gd name="connsiteX236" fmla="*/ 3709199 w 4722813"/>
              <a:gd name="connsiteY236" fmla="*/ 3144081 h 4694238"/>
              <a:gd name="connsiteX237" fmla="*/ 3697305 w 4722813"/>
              <a:gd name="connsiteY237" fmla="*/ 3172647 h 4694238"/>
              <a:gd name="connsiteX238" fmla="*/ 3681445 w 4722813"/>
              <a:gd name="connsiteY238" fmla="*/ 3197245 h 4694238"/>
              <a:gd name="connsiteX239" fmla="*/ 3661621 w 4722813"/>
              <a:gd name="connsiteY239" fmla="*/ 3217082 h 4694238"/>
              <a:gd name="connsiteX240" fmla="*/ 3640211 w 4722813"/>
              <a:gd name="connsiteY240" fmla="*/ 3234539 h 4694238"/>
              <a:gd name="connsiteX241" fmla="*/ 3614042 w 4722813"/>
              <a:gd name="connsiteY241" fmla="*/ 3245648 h 4694238"/>
              <a:gd name="connsiteX242" fmla="*/ 3588667 w 4722813"/>
              <a:gd name="connsiteY242" fmla="*/ 3252789 h 4694238"/>
              <a:gd name="connsiteX243" fmla="*/ 3560913 w 4722813"/>
              <a:gd name="connsiteY243" fmla="*/ 3255963 h 4694238"/>
              <a:gd name="connsiteX244" fmla="*/ 3537124 w 4722813"/>
              <a:gd name="connsiteY244" fmla="*/ 3254376 h 4694238"/>
              <a:gd name="connsiteX245" fmla="*/ 3514128 w 4722813"/>
              <a:gd name="connsiteY245" fmla="*/ 3248822 h 4694238"/>
              <a:gd name="connsiteX246" fmla="*/ 3491131 w 4722813"/>
              <a:gd name="connsiteY246" fmla="*/ 3238506 h 4694238"/>
              <a:gd name="connsiteX247" fmla="*/ 2092325 w 4722813"/>
              <a:gd name="connsiteY247" fmla="*/ 2514843 h 4694238"/>
              <a:gd name="connsiteX248" fmla="*/ 2092325 w 4722813"/>
              <a:gd name="connsiteY248" fmla="*/ 982612 h 4694238"/>
              <a:gd name="connsiteX249" fmla="*/ 2096290 w 4722813"/>
              <a:gd name="connsiteY249" fmla="*/ 946905 h 4694238"/>
              <a:gd name="connsiteX250" fmla="*/ 2108185 w 4722813"/>
              <a:gd name="connsiteY250" fmla="*/ 915166 h 4694238"/>
              <a:gd name="connsiteX251" fmla="*/ 2125630 w 4722813"/>
              <a:gd name="connsiteY251" fmla="*/ 886600 h 4694238"/>
              <a:gd name="connsiteX252" fmla="*/ 2149419 w 4722813"/>
              <a:gd name="connsiteY252" fmla="*/ 862002 h 4694238"/>
              <a:gd name="connsiteX253" fmla="*/ 2177966 w 4722813"/>
              <a:gd name="connsiteY253" fmla="*/ 842958 h 4694238"/>
              <a:gd name="connsiteX254" fmla="*/ 2209685 w 4722813"/>
              <a:gd name="connsiteY254" fmla="*/ 831849 h 4694238"/>
              <a:gd name="connsiteX255" fmla="*/ 2376153 w 4722813"/>
              <a:gd name="connsiteY255" fmla="*/ 0 h 4694238"/>
              <a:gd name="connsiteX256" fmla="*/ 2513498 w 4722813"/>
              <a:gd name="connsiteY256" fmla="*/ 3968 h 4694238"/>
              <a:gd name="connsiteX257" fmla="*/ 2651637 w 4722813"/>
              <a:gd name="connsiteY257" fmla="*/ 17460 h 4694238"/>
              <a:gd name="connsiteX258" fmla="*/ 2786601 w 4722813"/>
              <a:gd name="connsiteY258" fmla="*/ 37300 h 4694238"/>
              <a:gd name="connsiteX259" fmla="*/ 2921564 w 4722813"/>
              <a:gd name="connsiteY259" fmla="*/ 65870 h 4694238"/>
              <a:gd name="connsiteX260" fmla="*/ 3053352 w 4722813"/>
              <a:gd name="connsiteY260" fmla="*/ 102377 h 4694238"/>
              <a:gd name="connsiteX261" fmla="*/ 3183552 w 4722813"/>
              <a:gd name="connsiteY261" fmla="*/ 146819 h 4694238"/>
              <a:gd name="connsiteX262" fmla="*/ 3311371 w 4722813"/>
              <a:gd name="connsiteY262" fmla="*/ 198404 h 4694238"/>
              <a:gd name="connsiteX263" fmla="*/ 3436014 w 4722813"/>
              <a:gd name="connsiteY263" fmla="*/ 258719 h 4694238"/>
              <a:gd name="connsiteX264" fmla="*/ 3558275 w 4722813"/>
              <a:gd name="connsiteY264" fmla="*/ 326176 h 4694238"/>
              <a:gd name="connsiteX265" fmla="*/ 3677360 w 4722813"/>
              <a:gd name="connsiteY265" fmla="*/ 400776 h 4694238"/>
              <a:gd name="connsiteX266" fmla="*/ 3826614 w 4722813"/>
              <a:gd name="connsiteY266" fmla="*/ 185706 h 4694238"/>
              <a:gd name="connsiteX267" fmla="*/ 3844080 w 4722813"/>
              <a:gd name="connsiteY267" fmla="*/ 163485 h 4694238"/>
              <a:gd name="connsiteX268" fmla="*/ 3862340 w 4722813"/>
              <a:gd name="connsiteY268" fmla="*/ 150787 h 4694238"/>
              <a:gd name="connsiteX269" fmla="*/ 3881393 w 4722813"/>
              <a:gd name="connsiteY269" fmla="*/ 145232 h 4694238"/>
              <a:gd name="connsiteX270" fmla="*/ 3898065 w 4722813"/>
              <a:gd name="connsiteY270" fmla="*/ 147613 h 4694238"/>
              <a:gd name="connsiteX271" fmla="*/ 3912356 w 4722813"/>
              <a:gd name="connsiteY271" fmla="*/ 159517 h 4694238"/>
              <a:gd name="connsiteX272" fmla="*/ 3925852 w 4722813"/>
              <a:gd name="connsiteY272" fmla="*/ 177770 h 4694238"/>
              <a:gd name="connsiteX273" fmla="*/ 3935379 w 4722813"/>
              <a:gd name="connsiteY273" fmla="*/ 203960 h 4694238"/>
              <a:gd name="connsiteX274" fmla="*/ 4109244 w 4722813"/>
              <a:gd name="connsiteY274" fmla="*/ 828535 h 4694238"/>
              <a:gd name="connsiteX275" fmla="*/ 4113213 w 4722813"/>
              <a:gd name="connsiteY275" fmla="*/ 857899 h 4694238"/>
              <a:gd name="connsiteX276" fmla="*/ 4110831 w 4722813"/>
              <a:gd name="connsiteY276" fmla="*/ 884882 h 4694238"/>
              <a:gd name="connsiteX277" fmla="*/ 4102098 w 4722813"/>
              <a:gd name="connsiteY277" fmla="*/ 911071 h 4694238"/>
              <a:gd name="connsiteX278" fmla="*/ 4087808 w 4722813"/>
              <a:gd name="connsiteY278" fmla="*/ 932499 h 4694238"/>
              <a:gd name="connsiteX279" fmla="*/ 4067960 w 4722813"/>
              <a:gd name="connsiteY279" fmla="*/ 949165 h 4694238"/>
              <a:gd name="connsiteX280" fmla="*/ 4041762 w 4722813"/>
              <a:gd name="connsiteY280" fmla="*/ 961069 h 4694238"/>
              <a:gd name="connsiteX281" fmla="*/ 4013181 w 4722813"/>
              <a:gd name="connsiteY281" fmla="*/ 968212 h 4694238"/>
              <a:gd name="connsiteX282" fmla="*/ 3368532 w 4722813"/>
              <a:gd name="connsiteY282" fmla="*/ 1025352 h 4694238"/>
              <a:gd name="connsiteX283" fmla="*/ 3344715 w 4722813"/>
              <a:gd name="connsiteY283" fmla="*/ 1025352 h 4694238"/>
              <a:gd name="connsiteX284" fmla="*/ 3323279 w 4722813"/>
              <a:gd name="connsiteY284" fmla="*/ 1021384 h 4694238"/>
              <a:gd name="connsiteX285" fmla="*/ 3308989 w 4722813"/>
              <a:gd name="connsiteY285" fmla="*/ 1012654 h 4694238"/>
              <a:gd name="connsiteX286" fmla="*/ 3298668 w 4722813"/>
              <a:gd name="connsiteY286" fmla="*/ 1001543 h 4694238"/>
              <a:gd name="connsiteX287" fmla="*/ 3293111 w 4722813"/>
              <a:gd name="connsiteY287" fmla="*/ 986465 h 4694238"/>
              <a:gd name="connsiteX288" fmla="*/ 3293905 w 4722813"/>
              <a:gd name="connsiteY288" fmla="*/ 969799 h 4694238"/>
              <a:gd name="connsiteX289" fmla="*/ 3300256 w 4722813"/>
              <a:gd name="connsiteY289" fmla="*/ 949165 h 4694238"/>
              <a:gd name="connsiteX290" fmla="*/ 3312959 w 4722813"/>
              <a:gd name="connsiteY290" fmla="*/ 927737 h 4694238"/>
              <a:gd name="connsiteX291" fmla="*/ 3460625 w 4722813"/>
              <a:gd name="connsiteY291" fmla="*/ 714255 h 4694238"/>
              <a:gd name="connsiteX292" fmla="*/ 3350272 w 4722813"/>
              <a:gd name="connsiteY292" fmla="*/ 645210 h 4694238"/>
              <a:gd name="connsiteX293" fmla="*/ 3236744 w 4722813"/>
              <a:gd name="connsiteY293" fmla="*/ 584895 h 4694238"/>
              <a:gd name="connsiteX294" fmla="*/ 3120834 w 4722813"/>
              <a:gd name="connsiteY294" fmla="*/ 531723 h 4694238"/>
              <a:gd name="connsiteX295" fmla="*/ 3003336 w 4722813"/>
              <a:gd name="connsiteY295" fmla="*/ 487280 h 4694238"/>
              <a:gd name="connsiteX296" fmla="*/ 2882663 w 4722813"/>
              <a:gd name="connsiteY296" fmla="*/ 450774 h 4694238"/>
              <a:gd name="connsiteX297" fmla="*/ 2761990 w 4722813"/>
              <a:gd name="connsiteY297" fmla="*/ 422204 h 4694238"/>
              <a:gd name="connsiteX298" fmla="*/ 2639729 w 4722813"/>
              <a:gd name="connsiteY298" fmla="*/ 400776 h 4694238"/>
              <a:gd name="connsiteX299" fmla="*/ 2518261 w 4722813"/>
              <a:gd name="connsiteY299" fmla="*/ 388078 h 4694238"/>
              <a:gd name="connsiteX300" fmla="*/ 2394412 w 4722813"/>
              <a:gd name="connsiteY300" fmla="*/ 381729 h 4694238"/>
              <a:gd name="connsiteX301" fmla="*/ 2271357 w 4722813"/>
              <a:gd name="connsiteY301" fmla="*/ 383317 h 4694238"/>
              <a:gd name="connsiteX302" fmla="*/ 2149096 w 4722813"/>
              <a:gd name="connsiteY302" fmla="*/ 393634 h 4694238"/>
              <a:gd name="connsiteX303" fmla="*/ 2028423 w 4722813"/>
              <a:gd name="connsiteY303" fmla="*/ 409506 h 4694238"/>
              <a:gd name="connsiteX304" fmla="*/ 1908544 w 4722813"/>
              <a:gd name="connsiteY304" fmla="*/ 434108 h 4694238"/>
              <a:gd name="connsiteX305" fmla="*/ 1790252 w 4722813"/>
              <a:gd name="connsiteY305" fmla="*/ 465059 h 4694238"/>
              <a:gd name="connsiteX306" fmla="*/ 1674342 w 4722813"/>
              <a:gd name="connsiteY306" fmla="*/ 503946 h 4694238"/>
              <a:gd name="connsiteX307" fmla="*/ 1560020 w 4722813"/>
              <a:gd name="connsiteY307" fmla="*/ 549976 h 4694238"/>
              <a:gd name="connsiteX308" fmla="*/ 1448874 w 4722813"/>
              <a:gd name="connsiteY308" fmla="*/ 603148 h 4694238"/>
              <a:gd name="connsiteX309" fmla="*/ 1340109 w 4722813"/>
              <a:gd name="connsiteY309" fmla="*/ 665050 h 4694238"/>
              <a:gd name="connsiteX310" fmla="*/ 1235314 w 4722813"/>
              <a:gd name="connsiteY310" fmla="*/ 730920 h 4694238"/>
              <a:gd name="connsiteX311" fmla="*/ 1229756 w 4722813"/>
              <a:gd name="connsiteY311" fmla="*/ 737269 h 4694238"/>
              <a:gd name="connsiteX312" fmla="*/ 1137664 w 4722813"/>
              <a:gd name="connsiteY312" fmla="*/ 803140 h 4694238"/>
              <a:gd name="connsiteX313" fmla="*/ 1051922 w 4722813"/>
              <a:gd name="connsiteY313" fmla="*/ 876152 h 4694238"/>
              <a:gd name="connsiteX314" fmla="*/ 966974 w 4722813"/>
              <a:gd name="connsiteY314" fmla="*/ 953927 h 4694238"/>
              <a:gd name="connsiteX315" fmla="*/ 888378 w 4722813"/>
              <a:gd name="connsiteY315" fmla="*/ 1038843 h 4694238"/>
              <a:gd name="connsiteX316" fmla="*/ 812163 w 4722813"/>
              <a:gd name="connsiteY316" fmla="*/ 1127728 h 4694238"/>
              <a:gd name="connsiteX317" fmla="*/ 741506 w 4722813"/>
              <a:gd name="connsiteY317" fmla="*/ 1220581 h 4694238"/>
              <a:gd name="connsiteX318" fmla="*/ 673230 w 4722813"/>
              <a:gd name="connsiteY318" fmla="*/ 1326132 h 4694238"/>
              <a:gd name="connsiteX319" fmla="*/ 611306 w 4722813"/>
              <a:gd name="connsiteY319" fmla="*/ 1433270 h 4694238"/>
              <a:gd name="connsiteX320" fmla="*/ 558114 w 4722813"/>
              <a:gd name="connsiteY320" fmla="*/ 1544377 h 4694238"/>
              <a:gd name="connsiteX321" fmla="*/ 510480 w 4722813"/>
              <a:gd name="connsiteY321" fmla="*/ 1656277 h 4694238"/>
              <a:gd name="connsiteX322" fmla="*/ 472373 w 4722813"/>
              <a:gd name="connsiteY322" fmla="*/ 1769764 h 4694238"/>
              <a:gd name="connsiteX323" fmla="*/ 439029 w 4722813"/>
              <a:gd name="connsiteY323" fmla="*/ 1884838 h 4694238"/>
              <a:gd name="connsiteX324" fmla="*/ 414418 w 4722813"/>
              <a:gd name="connsiteY324" fmla="*/ 2000706 h 4694238"/>
              <a:gd name="connsiteX325" fmla="*/ 396158 w 4722813"/>
              <a:gd name="connsiteY325" fmla="*/ 2117367 h 4694238"/>
              <a:gd name="connsiteX326" fmla="*/ 384249 w 4722813"/>
              <a:gd name="connsiteY326" fmla="*/ 2234822 h 4694238"/>
              <a:gd name="connsiteX327" fmla="*/ 381868 w 4722813"/>
              <a:gd name="connsiteY327" fmla="*/ 2353071 h 4694238"/>
              <a:gd name="connsiteX328" fmla="*/ 384249 w 4722813"/>
              <a:gd name="connsiteY328" fmla="*/ 2470526 h 4694238"/>
              <a:gd name="connsiteX329" fmla="*/ 392982 w 4722813"/>
              <a:gd name="connsiteY329" fmla="*/ 2587188 h 4694238"/>
              <a:gd name="connsiteX330" fmla="*/ 410448 w 4722813"/>
              <a:gd name="connsiteY330" fmla="*/ 2703056 h 4694238"/>
              <a:gd name="connsiteX331" fmla="*/ 433471 w 4722813"/>
              <a:gd name="connsiteY331" fmla="*/ 2818130 h 4694238"/>
              <a:gd name="connsiteX332" fmla="*/ 463640 w 4722813"/>
              <a:gd name="connsiteY332" fmla="*/ 2931617 h 4694238"/>
              <a:gd name="connsiteX333" fmla="*/ 500953 w 4722813"/>
              <a:gd name="connsiteY333" fmla="*/ 3041930 h 4694238"/>
              <a:gd name="connsiteX334" fmla="*/ 543824 w 4722813"/>
              <a:gd name="connsiteY334" fmla="*/ 3153036 h 4694238"/>
              <a:gd name="connsiteX335" fmla="*/ 593840 w 4722813"/>
              <a:gd name="connsiteY335" fmla="*/ 3259381 h 4694238"/>
              <a:gd name="connsiteX336" fmla="*/ 650207 w 4722813"/>
              <a:gd name="connsiteY336" fmla="*/ 3362550 h 4694238"/>
              <a:gd name="connsiteX337" fmla="*/ 712925 w 4722813"/>
              <a:gd name="connsiteY337" fmla="*/ 3464133 h 4694238"/>
              <a:gd name="connsiteX338" fmla="*/ 781995 w 4722813"/>
              <a:gd name="connsiteY338" fmla="*/ 3562542 h 4694238"/>
              <a:gd name="connsiteX339" fmla="*/ 856622 w 4722813"/>
              <a:gd name="connsiteY339" fmla="*/ 3655395 h 4694238"/>
              <a:gd name="connsiteX340" fmla="*/ 938394 w 4722813"/>
              <a:gd name="connsiteY340" fmla="*/ 3744280 h 4694238"/>
              <a:gd name="connsiteX341" fmla="*/ 1027311 w 4722813"/>
              <a:gd name="connsiteY341" fmla="*/ 3830784 h 4694238"/>
              <a:gd name="connsiteX342" fmla="*/ 1120198 w 4722813"/>
              <a:gd name="connsiteY342" fmla="*/ 3910939 h 4694238"/>
              <a:gd name="connsiteX343" fmla="*/ 1221023 w 4722813"/>
              <a:gd name="connsiteY343" fmla="*/ 3985539 h 4694238"/>
              <a:gd name="connsiteX344" fmla="*/ 1313910 w 4722813"/>
              <a:gd name="connsiteY344" fmla="*/ 4047441 h 4694238"/>
              <a:gd name="connsiteX345" fmla="*/ 1410766 w 4722813"/>
              <a:gd name="connsiteY345" fmla="*/ 4103788 h 4694238"/>
              <a:gd name="connsiteX346" fmla="*/ 1410766 w 4722813"/>
              <a:gd name="connsiteY346" fmla="*/ 4105375 h 4694238"/>
              <a:gd name="connsiteX347" fmla="*/ 1463164 w 4722813"/>
              <a:gd name="connsiteY347" fmla="*/ 4132358 h 4694238"/>
              <a:gd name="connsiteX348" fmla="*/ 1517943 w 4722813"/>
              <a:gd name="connsiteY348" fmla="*/ 4159341 h 4694238"/>
              <a:gd name="connsiteX349" fmla="*/ 1521119 w 4722813"/>
              <a:gd name="connsiteY349" fmla="*/ 4160928 h 4694238"/>
              <a:gd name="connsiteX350" fmla="*/ 1523501 w 4722813"/>
              <a:gd name="connsiteY350" fmla="*/ 4162515 h 4694238"/>
              <a:gd name="connsiteX351" fmla="*/ 1641792 w 4722813"/>
              <a:gd name="connsiteY351" fmla="*/ 4212513 h 4694238"/>
              <a:gd name="connsiteX352" fmla="*/ 1761672 w 4722813"/>
              <a:gd name="connsiteY352" fmla="*/ 4256162 h 4694238"/>
              <a:gd name="connsiteX353" fmla="*/ 1885521 w 4722813"/>
              <a:gd name="connsiteY353" fmla="*/ 4290288 h 4694238"/>
              <a:gd name="connsiteX354" fmla="*/ 2010163 w 4722813"/>
              <a:gd name="connsiteY354" fmla="*/ 4318064 h 4694238"/>
              <a:gd name="connsiteX355" fmla="*/ 2047477 w 4722813"/>
              <a:gd name="connsiteY355" fmla="*/ 4327588 h 4694238"/>
              <a:gd name="connsiteX356" fmla="*/ 2080821 w 4722813"/>
              <a:gd name="connsiteY356" fmla="*/ 4345047 h 4694238"/>
              <a:gd name="connsiteX357" fmla="*/ 2109401 w 4722813"/>
              <a:gd name="connsiteY357" fmla="*/ 4368062 h 4694238"/>
              <a:gd name="connsiteX358" fmla="*/ 2133218 w 4722813"/>
              <a:gd name="connsiteY358" fmla="*/ 4395045 h 4694238"/>
              <a:gd name="connsiteX359" fmla="*/ 2150684 w 4722813"/>
              <a:gd name="connsiteY359" fmla="*/ 4426790 h 4694238"/>
              <a:gd name="connsiteX360" fmla="*/ 2162593 w 4722813"/>
              <a:gd name="connsiteY360" fmla="*/ 4462502 h 4694238"/>
              <a:gd name="connsiteX361" fmla="*/ 2166562 w 4722813"/>
              <a:gd name="connsiteY361" fmla="*/ 4499802 h 4694238"/>
              <a:gd name="connsiteX362" fmla="*/ 2163387 w 4722813"/>
              <a:gd name="connsiteY362" fmla="*/ 4537102 h 4694238"/>
              <a:gd name="connsiteX363" fmla="*/ 2153860 w 4722813"/>
              <a:gd name="connsiteY363" fmla="*/ 4574402 h 4694238"/>
              <a:gd name="connsiteX364" fmla="*/ 2136394 w 4722813"/>
              <a:gd name="connsiteY364" fmla="*/ 4607734 h 4694238"/>
              <a:gd name="connsiteX365" fmla="*/ 2113371 w 4722813"/>
              <a:gd name="connsiteY365" fmla="*/ 4636304 h 4694238"/>
              <a:gd name="connsiteX366" fmla="*/ 2086378 w 4722813"/>
              <a:gd name="connsiteY366" fmla="*/ 4660906 h 4694238"/>
              <a:gd name="connsiteX367" fmla="*/ 2053034 w 4722813"/>
              <a:gd name="connsiteY367" fmla="*/ 4678366 h 4694238"/>
              <a:gd name="connsiteX368" fmla="*/ 2018896 w 4722813"/>
              <a:gd name="connsiteY368" fmla="*/ 4689476 h 4694238"/>
              <a:gd name="connsiteX369" fmla="*/ 1981583 w 4722813"/>
              <a:gd name="connsiteY369" fmla="*/ 4694238 h 4694238"/>
              <a:gd name="connsiteX370" fmla="*/ 1944269 w 4722813"/>
              <a:gd name="connsiteY370" fmla="*/ 4691064 h 4694238"/>
              <a:gd name="connsiteX371" fmla="*/ 1818039 w 4722813"/>
              <a:gd name="connsiteY371" fmla="*/ 4665668 h 4694238"/>
              <a:gd name="connsiteX372" fmla="*/ 1693396 w 4722813"/>
              <a:gd name="connsiteY372" fmla="*/ 4632336 h 4694238"/>
              <a:gd name="connsiteX373" fmla="*/ 1571135 w 4722813"/>
              <a:gd name="connsiteY373" fmla="*/ 4591862 h 4694238"/>
              <a:gd name="connsiteX374" fmla="*/ 1452049 w 4722813"/>
              <a:gd name="connsiteY374" fmla="*/ 4545832 h 4694238"/>
              <a:gd name="connsiteX375" fmla="*/ 1336139 w 4722813"/>
              <a:gd name="connsiteY375" fmla="*/ 4494247 h 4694238"/>
              <a:gd name="connsiteX376" fmla="*/ 1221023 w 4722813"/>
              <a:gd name="connsiteY376" fmla="*/ 4433932 h 4694238"/>
              <a:gd name="connsiteX377" fmla="*/ 1110671 w 4722813"/>
              <a:gd name="connsiteY377" fmla="*/ 4369649 h 4694238"/>
              <a:gd name="connsiteX378" fmla="*/ 1001112 w 4722813"/>
              <a:gd name="connsiteY378" fmla="*/ 4297430 h 4694238"/>
              <a:gd name="connsiteX379" fmla="*/ 895523 w 4722813"/>
              <a:gd name="connsiteY379" fmla="*/ 4217275 h 4694238"/>
              <a:gd name="connsiteX380" fmla="*/ 794697 w 4722813"/>
              <a:gd name="connsiteY380" fmla="*/ 4132358 h 4694238"/>
              <a:gd name="connsiteX381" fmla="*/ 698635 w 4722813"/>
              <a:gd name="connsiteY381" fmla="*/ 4043473 h 4694238"/>
              <a:gd name="connsiteX382" fmla="*/ 696253 w 4722813"/>
              <a:gd name="connsiteY382" fmla="*/ 4040298 h 4694238"/>
              <a:gd name="connsiteX383" fmla="*/ 604161 w 4722813"/>
              <a:gd name="connsiteY383" fmla="*/ 3944271 h 4694238"/>
              <a:gd name="connsiteX384" fmla="*/ 519213 w 4722813"/>
              <a:gd name="connsiteY384" fmla="*/ 3843482 h 4694238"/>
              <a:gd name="connsiteX385" fmla="*/ 439029 w 4722813"/>
              <a:gd name="connsiteY385" fmla="*/ 3738724 h 4694238"/>
              <a:gd name="connsiteX386" fmla="*/ 365990 w 4722813"/>
              <a:gd name="connsiteY386" fmla="*/ 3629999 h 4694238"/>
              <a:gd name="connsiteX387" fmla="*/ 298508 w 4722813"/>
              <a:gd name="connsiteY387" fmla="*/ 3517306 h 4694238"/>
              <a:gd name="connsiteX388" fmla="*/ 238171 w 4722813"/>
              <a:gd name="connsiteY388" fmla="*/ 3399850 h 4694238"/>
              <a:gd name="connsiteX389" fmla="*/ 183392 w 4722813"/>
              <a:gd name="connsiteY389" fmla="*/ 3280808 h 4694238"/>
              <a:gd name="connsiteX390" fmla="*/ 136552 w 4722813"/>
              <a:gd name="connsiteY390" fmla="*/ 3157004 h 4694238"/>
              <a:gd name="connsiteX391" fmla="*/ 96063 w 4722813"/>
              <a:gd name="connsiteY391" fmla="*/ 3029232 h 4694238"/>
              <a:gd name="connsiteX392" fmla="*/ 61925 w 4722813"/>
              <a:gd name="connsiteY392" fmla="*/ 2899873 h 4694238"/>
              <a:gd name="connsiteX393" fmla="*/ 35726 w 4722813"/>
              <a:gd name="connsiteY393" fmla="*/ 2768132 h 4694238"/>
              <a:gd name="connsiteX394" fmla="*/ 14291 w 4722813"/>
              <a:gd name="connsiteY394" fmla="*/ 2624488 h 4694238"/>
              <a:gd name="connsiteX395" fmla="*/ 14291 w 4722813"/>
              <a:gd name="connsiteY395" fmla="*/ 2619726 h 4694238"/>
              <a:gd name="connsiteX396" fmla="*/ 12703 w 4722813"/>
              <a:gd name="connsiteY396" fmla="*/ 2615758 h 4694238"/>
              <a:gd name="connsiteX397" fmla="*/ 7145 w 4722813"/>
              <a:gd name="connsiteY397" fmla="*/ 2543539 h 4694238"/>
              <a:gd name="connsiteX398" fmla="*/ 3176 w 4722813"/>
              <a:gd name="connsiteY398" fmla="*/ 2472114 h 4694238"/>
              <a:gd name="connsiteX399" fmla="*/ 3176 w 4722813"/>
              <a:gd name="connsiteY399" fmla="*/ 2466558 h 4694238"/>
              <a:gd name="connsiteX400" fmla="*/ 0 w 4722813"/>
              <a:gd name="connsiteY400" fmla="*/ 2334024 h 4694238"/>
              <a:gd name="connsiteX401" fmla="*/ 5558 w 4722813"/>
              <a:gd name="connsiteY401" fmla="*/ 2202284 h 4694238"/>
              <a:gd name="connsiteX402" fmla="*/ 17466 w 4722813"/>
              <a:gd name="connsiteY402" fmla="*/ 2069750 h 4694238"/>
              <a:gd name="connsiteX403" fmla="*/ 37314 w 4722813"/>
              <a:gd name="connsiteY403" fmla="*/ 1940391 h 4694238"/>
              <a:gd name="connsiteX404" fmla="*/ 64306 w 4722813"/>
              <a:gd name="connsiteY404" fmla="*/ 1811032 h 4694238"/>
              <a:gd name="connsiteX405" fmla="*/ 99238 w 4722813"/>
              <a:gd name="connsiteY405" fmla="*/ 1684847 h 4694238"/>
              <a:gd name="connsiteX406" fmla="*/ 140521 w 4722813"/>
              <a:gd name="connsiteY406" fmla="*/ 1560249 h 4694238"/>
              <a:gd name="connsiteX407" fmla="*/ 189743 w 4722813"/>
              <a:gd name="connsiteY407" fmla="*/ 1436445 h 4694238"/>
              <a:gd name="connsiteX408" fmla="*/ 243729 w 4722813"/>
              <a:gd name="connsiteY408" fmla="*/ 1317403 h 4694238"/>
              <a:gd name="connsiteX409" fmla="*/ 307241 w 4722813"/>
              <a:gd name="connsiteY409" fmla="*/ 1199154 h 4694238"/>
              <a:gd name="connsiteX410" fmla="*/ 377104 w 4722813"/>
              <a:gd name="connsiteY410" fmla="*/ 1084873 h 4694238"/>
              <a:gd name="connsiteX411" fmla="*/ 378692 w 4722813"/>
              <a:gd name="connsiteY411" fmla="*/ 1080111 h 4694238"/>
              <a:gd name="connsiteX412" fmla="*/ 381868 w 4722813"/>
              <a:gd name="connsiteY412" fmla="*/ 1074556 h 4694238"/>
              <a:gd name="connsiteX413" fmla="*/ 431884 w 4722813"/>
              <a:gd name="connsiteY413" fmla="*/ 1001543 h 4694238"/>
              <a:gd name="connsiteX414" fmla="*/ 463640 w 4722813"/>
              <a:gd name="connsiteY414" fmla="*/ 956307 h 4694238"/>
              <a:gd name="connsiteX415" fmla="*/ 467609 w 4722813"/>
              <a:gd name="connsiteY415" fmla="*/ 950752 h 4694238"/>
              <a:gd name="connsiteX416" fmla="*/ 472373 w 4722813"/>
              <a:gd name="connsiteY416" fmla="*/ 946784 h 4694238"/>
              <a:gd name="connsiteX417" fmla="*/ 554939 w 4722813"/>
              <a:gd name="connsiteY417" fmla="*/ 840439 h 4694238"/>
              <a:gd name="connsiteX418" fmla="*/ 643856 w 4722813"/>
              <a:gd name="connsiteY418" fmla="*/ 741237 h 4694238"/>
              <a:gd name="connsiteX419" fmla="*/ 739124 w 4722813"/>
              <a:gd name="connsiteY419" fmla="*/ 646004 h 4694238"/>
              <a:gd name="connsiteX420" fmla="*/ 837568 w 4722813"/>
              <a:gd name="connsiteY420" fmla="*/ 557119 h 4694238"/>
              <a:gd name="connsiteX421" fmla="*/ 939982 w 4722813"/>
              <a:gd name="connsiteY421" fmla="*/ 475376 h 4694238"/>
              <a:gd name="connsiteX422" fmla="*/ 1047159 w 4722813"/>
              <a:gd name="connsiteY422" fmla="*/ 397602 h 4694238"/>
              <a:gd name="connsiteX423" fmla="*/ 1159099 w 4722813"/>
              <a:gd name="connsiteY423" fmla="*/ 329351 h 4694238"/>
              <a:gd name="connsiteX424" fmla="*/ 1274215 w 4722813"/>
              <a:gd name="connsiteY424" fmla="*/ 264274 h 4694238"/>
              <a:gd name="connsiteX425" fmla="*/ 1393300 w 4722813"/>
              <a:gd name="connsiteY425" fmla="*/ 207134 h 4694238"/>
              <a:gd name="connsiteX426" fmla="*/ 1516355 w 4722813"/>
              <a:gd name="connsiteY426" fmla="*/ 156343 h 4694238"/>
              <a:gd name="connsiteX427" fmla="*/ 1641792 w 4722813"/>
              <a:gd name="connsiteY427" fmla="*/ 111900 h 4694238"/>
              <a:gd name="connsiteX428" fmla="*/ 1770405 w 4722813"/>
              <a:gd name="connsiteY428" fmla="*/ 74600 h 4694238"/>
              <a:gd name="connsiteX429" fmla="*/ 1777550 w 4722813"/>
              <a:gd name="connsiteY429" fmla="*/ 73013 h 4694238"/>
              <a:gd name="connsiteX430" fmla="*/ 1779137 w 4722813"/>
              <a:gd name="connsiteY430" fmla="*/ 73013 h 4694238"/>
              <a:gd name="connsiteX431" fmla="*/ 1868055 w 4722813"/>
              <a:gd name="connsiteY431" fmla="*/ 51585 h 4694238"/>
              <a:gd name="connsiteX432" fmla="*/ 1958560 w 4722813"/>
              <a:gd name="connsiteY432" fmla="*/ 34126 h 4694238"/>
              <a:gd name="connsiteX433" fmla="*/ 2097493 w 4722813"/>
              <a:gd name="connsiteY433" fmla="*/ 14285 h 4694238"/>
              <a:gd name="connsiteX434" fmla="*/ 2237220 w 4722813"/>
              <a:gd name="connsiteY434" fmla="*/ 3175 h 46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4722813" h="4694238">
                <a:moveTo>
                  <a:pt x="2876372" y="4284662"/>
                </a:moveTo>
                <a:lnTo>
                  <a:pt x="2913562" y="4286250"/>
                </a:lnTo>
                <a:lnTo>
                  <a:pt x="2949170" y="4295775"/>
                </a:lnTo>
                <a:lnTo>
                  <a:pt x="2981612" y="4311650"/>
                </a:lnTo>
                <a:lnTo>
                  <a:pt x="3010098" y="4333081"/>
                </a:lnTo>
                <a:lnTo>
                  <a:pt x="3036210" y="4360862"/>
                </a:lnTo>
                <a:lnTo>
                  <a:pt x="3054410" y="4392612"/>
                </a:lnTo>
                <a:lnTo>
                  <a:pt x="3067861" y="4428331"/>
                </a:lnTo>
                <a:lnTo>
                  <a:pt x="3073400" y="4467225"/>
                </a:lnTo>
                <a:lnTo>
                  <a:pt x="3071818" y="4504531"/>
                </a:lnTo>
                <a:lnTo>
                  <a:pt x="3062322" y="4538662"/>
                </a:lnTo>
                <a:lnTo>
                  <a:pt x="3046497" y="4572000"/>
                </a:lnTo>
                <a:lnTo>
                  <a:pt x="3025132" y="4602162"/>
                </a:lnTo>
                <a:lnTo>
                  <a:pt x="2997438" y="4626769"/>
                </a:lnTo>
                <a:lnTo>
                  <a:pt x="2965787" y="4645025"/>
                </a:lnTo>
                <a:lnTo>
                  <a:pt x="2930179" y="4657725"/>
                </a:lnTo>
                <a:lnTo>
                  <a:pt x="2860547" y="4675187"/>
                </a:lnTo>
                <a:lnTo>
                  <a:pt x="2790123" y="4689475"/>
                </a:lnTo>
                <a:lnTo>
                  <a:pt x="2751350" y="4692650"/>
                </a:lnTo>
                <a:lnTo>
                  <a:pt x="2713369" y="4687888"/>
                </a:lnTo>
                <a:lnTo>
                  <a:pt x="2678553" y="4676775"/>
                </a:lnTo>
                <a:lnTo>
                  <a:pt x="2646111" y="4657725"/>
                </a:lnTo>
                <a:lnTo>
                  <a:pt x="2618416" y="4635500"/>
                </a:lnTo>
                <a:lnTo>
                  <a:pt x="2597051" y="4606131"/>
                </a:lnTo>
                <a:lnTo>
                  <a:pt x="2579643" y="4573587"/>
                </a:lnTo>
                <a:lnTo>
                  <a:pt x="2570148" y="4537075"/>
                </a:lnTo>
                <a:lnTo>
                  <a:pt x="2565400" y="4498975"/>
                </a:lnTo>
                <a:lnTo>
                  <a:pt x="2570148" y="4461668"/>
                </a:lnTo>
                <a:lnTo>
                  <a:pt x="2581226" y="4426743"/>
                </a:lnTo>
                <a:lnTo>
                  <a:pt x="2600216" y="4394993"/>
                </a:lnTo>
                <a:lnTo>
                  <a:pt x="2623163" y="4366418"/>
                </a:lnTo>
                <a:lnTo>
                  <a:pt x="2651649" y="4343400"/>
                </a:lnTo>
                <a:lnTo>
                  <a:pt x="2684092" y="4325937"/>
                </a:lnTo>
                <a:lnTo>
                  <a:pt x="2721282" y="4314825"/>
                </a:lnTo>
                <a:lnTo>
                  <a:pt x="2839182" y="4290218"/>
                </a:lnTo>
                <a:close/>
                <a:moveTo>
                  <a:pt x="3550444" y="3987800"/>
                </a:moveTo>
                <a:lnTo>
                  <a:pt x="3582194" y="3989385"/>
                </a:lnTo>
                <a:lnTo>
                  <a:pt x="3613944" y="3994931"/>
                </a:lnTo>
                <a:lnTo>
                  <a:pt x="3643313" y="4006816"/>
                </a:lnTo>
                <a:lnTo>
                  <a:pt x="3672681" y="4024248"/>
                </a:lnTo>
                <a:lnTo>
                  <a:pt x="3696494" y="4045642"/>
                </a:lnTo>
                <a:lnTo>
                  <a:pt x="3717925" y="4072582"/>
                </a:lnTo>
                <a:lnTo>
                  <a:pt x="3735388" y="4102691"/>
                </a:lnTo>
                <a:lnTo>
                  <a:pt x="3745706" y="4134385"/>
                </a:lnTo>
                <a:lnTo>
                  <a:pt x="3749675" y="4166871"/>
                </a:lnTo>
                <a:lnTo>
                  <a:pt x="3748088" y="4198565"/>
                </a:lnTo>
                <a:lnTo>
                  <a:pt x="3742531" y="4231844"/>
                </a:lnTo>
                <a:lnTo>
                  <a:pt x="3731419" y="4261953"/>
                </a:lnTo>
                <a:lnTo>
                  <a:pt x="3713956" y="4288893"/>
                </a:lnTo>
                <a:lnTo>
                  <a:pt x="3692525" y="4315041"/>
                </a:lnTo>
                <a:lnTo>
                  <a:pt x="3665538" y="4336434"/>
                </a:lnTo>
                <a:lnTo>
                  <a:pt x="3605213" y="4375260"/>
                </a:lnTo>
                <a:lnTo>
                  <a:pt x="3543300" y="4410915"/>
                </a:lnTo>
                <a:lnTo>
                  <a:pt x="3509169" y="4426762"/>
                </a:lnTo>
                <a:lnTo>
                  <a:pt x="3472656" y="4435478"/>
                </a:lnTo>
                <a:lnTo>
                  <a:pt x="3436938" y="4437063"/>
                </a:lnTo>
                <a:lnTo>
                  <a:pt x="3402806" y="4431517"/>
                </a:lnTo>
                <a:lnTo>
                  <a:pt x="3369469" y="4419631"/>
                </a:lnTo>
                <a:lnTo>
                  <a:pt x="3338513" y="4402200"/>
                </a:lnTo>
                <a:lnTo>
                  <a:pt x="3317875" y="4385560"/>
                </a:lnTo>
                <a:lnTo>
                  <a:pt x="3299619" y="4364959"/>
                </a:lnTo>
                <a:lnTo>
                  <a:pt x="3283744" y="4341981"/>
                </a:lnTo>
                <a:lnTo>
                  <a:pt x="3269456" y="4310287"/>
                </a:lnTo>
                <a:lnTo>
                  <a:pt x="3260725" y="4279385"/>
                </a:lnTo>
                <a:lnTo>
                  <a:pt x="3257550" y="4246106"/>
                </a:lnTo>
                <a:lnTo>
                  <a:pt x="3260725" y="4212828"/>
                </a:lnTo>
                <a:lnTo>
                  <a:pt x="3269456" y="4182718"/>
                </a:lnTo>
                <a:lnTo>
                  <a:pt x="3282156" y="4152609"/>
                </a:lnTo>
                <a:lnTo>
                  <a:pt x="3301206" y="4125669"/>
                </a:lnTo>
                <a:lnTo>
                  <a:pt x="3325019" y="4102691"/>
                </a:lnTo>
                <a:lnTo>
                  <a:pt x="3352800" y="4082882"/>
                </a:lnTo>
                <a:lnTo>
                  <a:pt x="3455988" y="4019494"/>
                </a:lnTo>
                <a:lnTo>
                  <a:pt x="3486150" y="4002062"/>
                </a:lnTo>
                <a:lnTo>
                  <a:pt x="3517106" y="3992554"/>
                </a:lnTo>
                <a:close/>
                <a:moveTo>
                  <a:pt x="4087019" y="3479800"/>
                </a:moveTo>
                <a:lnTo>
                  <a:pt x="4119563" y="3481388"/>
                </a:lnTo>
                <a:lnTo>
                  <a:pt x="4151313" y="3486944"/>
                </a:lnTo>
                <a:lnTo>
                  <a:pt x="4183063" y="3500438"/>
                </a:lnTo>
                <a:lnTo>
                  <a:pt x="4211638" y="3517106"/>
                </a:lnTo>
                <a:lnTo>
                  <a:pt x="4237832" y="3540125"/>
                </a:lnTo>
                <a:lnTo>
                  <a:pt x="4257675" y="3567906"/>
                </a:lnTo>
                <a:lnTo>
                  <a:pt x="4273550" y="3596481"/>
                </a:lnTo>
                <a:lnTo>
                  <a:pt x="4283869" y="3628231"/>
                </a:lnTo>
                <a:lnTo>
                  <a:pt x="4287838" y="3659981"/>
                </a:lnTo>
                <a:lnTo>
                  <a:pt x="4286250" y="3690938"/>
                </a:lnTo>
                <a:lnTo>
                  <a:pt x="4280694" y="3724275"/>
                </a:lnTo>
                <a:lnTo>
                  <a:pt x="4267994" y="3754438"/>
                </a:lnTo>
                <a:lnTo>
                  <a:pt x="4250532" y="3784600"/>
                </a:lnTo>
                <a:lnTo>
                  <a:pt x="4206082" y="3841750"/>
                </a:lnTo>
                <a:lnTo>
                  <a:pt x="4160044" y="3896519"/>
                </a:lnTo>
                <a:lnTo>
                  <a:pt x="4134644" y="3922713"/>
                </a:lnTo>
                <a:lnTo>
                  <a:pt x="4104482" y="3940969"/>
                </a:lnTo>
                <a:lnTo>
                  <a:pt x="4072732" y="3955257"/>
                </a:lnTo>
                <a:lnTo>
                  <a:pt x="4037806" y="3962400"/>
                </a:lnTo>
                <a:lnTo>
                  <a:pt x="4003675" y="3963988"/>
                </a:lnTo>
                <a:lnTo>
                  <a:pt x="3971132" y="3958432"/>
                </a:lnTo>
                <a:lnTo>
                  <a:pt x="3936207" y="3947319"/>
                </a:lnTo>
                <a:lnTo>
                  <a:pt x="3906044" y="3929857"/>
                </a:lnTo>
                <a:lnTo>
                  <a:pt x="3891757" y="3917950"/>
                </a:lnTo>
                <a:lnTo>
                  <a:pt x="3866357" y="3890963"/>
                </a:lnTo>
                <a:lnTo>
                  <a:pt x="3845719" y="3859213"/>
                </a:lnTo>
                <a:lnTo>
                  <a:pt x="3831432" y="3825082"/>
                </a:lnTo>
                <a:lnTo>
                  <a:pt x="3825875" y="3788569"/>
                </a:lnTo>
                <a:lnTo>
                  <a:pt x="3825875" y="3752850"/>
                </a:lnTo>
                <a:lnTo>
                  <a:pt x="3834607" y="3717132"/>
                </a:lnTo>
                <a:lnTo>
                  <a:pt x="3848894" y="3683000"/>
                </a:lnTo>
                <a:lnTo>
                  <a:pt x="3870325" y="3651250"/>
                </a:lnTo>
                <a:lnTo>
                  <a:pt x="3946525" y="3556000"/>
                </a:lnTo>
                <a:lnTo>
                  <a:pt x="3969544" y="3530600"/>
                </a:lnTo>
                <a:lnTo>
                  <a:pt x="3994944" y="3509963"/>
                </a:lnTo>
                <a:lnTo>
                  <a:pt x="4023519" y="3494088"/>
                </a:lnTo>
                <a:lnTo>
                  <a:pt x="4055269" y="3484563"/>
                </a:lnTo>
                <a:close/>
                <a:moveTo>
                  <a:pt x="4415228" y="2822575"/>
                </a:moveTo>
                <a:lnTo>
                  <a:pt x="4452464" y="2824158"/>
                </a:lnTo>
                <a:lnTo>
                  <a:pt x="4491285" y="2831279"/>
                </a:lnTo>
                <a:lnTo>
                  <a:pt x="4525352" y="2847104"/>
                </a:lnTo>
                <a:lnTo>
                  <a:pt x="4557042" y="2867677"/>
                </a:lnTo>
                <a:lnTo>
                  <a:pt x="4582395" y="2894580"/>
                </a:lnTo>
                <a:lnTo>
                  <a:pt x="4601409" y="2924648"/>
                </a:lnTo>
                <a:lnTo>
                  <a:pt x="4615670" y="2957881"/>
                </a:lnTo>
                <a:lnTo>
                  <a:pt x="4622800" y="2995070"/>
                </a:lnTo>
                <a:lnTo>
                  <a:pt x="4622800" y="3032260"/>
                </a:lnTo>
                <a:lnTo>
                  <a:pt x="4614085" y="3069449"/>
                </a:lnTo>
                <a:lnTo>
                  <a:pt x="4592694" y="3136706"/>
                </a:lnTo>
                <a:lnTo>
                  <a:pt x="4566549" y="3205546"/>
                </a:lnTo>
                <a:lnTo>
                  <a:pt x="4549912" y="3239570"/>
                </a:lnTo>
                <a:lnTo>
                  <a:pt x="4526936" y="3268056"/>
                </a:lnTo>
                <a:lnTo>
                  <a:pt x="4499207" y="3292585"/>
                </a:lnTo>
                <a:lnTo>
                  <a:pt x="4468309" y="3309992"/>
                </a:lnTo>
                <a:lnTo>
                  <a:pt x="4433450" y="3321070"/>
                </a:lnTo>
                <a:lnTo>
                  <a:pt x="4397798" y="3327400"/>
                </a:lnTo>
                <a:lnTo>
                  <a:pt x="4360562" y="3324235"/>
                </a:lnTo>
                <a:lnTo>
                  <a:pt x="4323325" y="3313949"/>
                </a:lnTo>
                <a:lnTo>
                  <a:pt x="4300350" y="3304453"/>
                </a:lnTo>
                <a:lnTo>
                  <a:pt x="4280543" y="3292585"/>
                </a:lnTo>
                <a:lnTo>
                  <a:pt x="4253606" y="3268056"/>
                </a:lnTo>
                <a:lnTo>
                  <a:pt x="4231423" y="3241153"/>
                </a:lnTo>
                <a:lnTo>
                  <a:pt x="4216370" y="3209502"/>
                </a:lnTo>
                <a:lnTo>
                  <a:pt x="4204486" y="3176269"/>
                </a:lnTo>
                <a:lnTo>
                  <a:pt x="4200525" y="3140662"/>
                </a:lnTo>
                <a:lnTo>
                  <a:pt x="4202902" y="3105056"/>
                </a:lnTo>
                <a:lnTo>
                  <a:pt x="4213201" y="3069449"/>
                </a:lnTo>
                <a:lnTo>
                  <a:pt x="4253606" y="2956298"/>
                </a:lnTo>
                <a:lnTo>
                  <a:pt x="4267867" y="2920692"/>
                </a:lnTo>
                <a:lnTo>
                  <a:pt x="4289258" y="2890624"/>
                </a:lnTo>
                <a:lnTo>
                  <a:pt x="4314611" y="2864512"/>
                </a:lnTo>
                <a:lnTo>
                  <a:pt x="4346301" y="2844731"/>
                </a:lnTo>
                <a:lnTo>
                  <a:pt x="4379576" y="2829697"/>
                </a:lnTo>
                <a:close/>
                <a:moveTo>
                  <a:pt x="4523961" y="2089150"/>
                </a:moveTo>
                <a:lnTo>
                  <a:pt x="4562936" y="2092320"/>
                </a:lnTo>
                <a:lnTo>
                  <a:pt x="4598730" y="2101038"/>
                </a:lnTo>
                <a:lnTo>
                  <a:pt x="4632137" y="2118474"/>
                </a:lnTo>
                <a:lnTo>
                  <a:pt x="4660771" y="2139872"/>
                </a:lnTo>
                <a:lnTo>
                  <a:pt x="4685429" y="2166818"/>
                </a:lnTo>
                <a:lnTo>
                  <a:pt x="4703723" y="2198519"/>
                </a:lnTo>
                <a:lnTo>
                  <a:pt x="4716450" y="2234182"/>
                </a:lnTo>
                <a:lnTo>
                  <a:pt x="4721222" y="2271431"/>
                </a:lnTo>
                <a:lnTo>
                  <a:pt x="4722813" y="2343550"/>
                </a:lnTo>
                <a:lnTo>
                  <a:pt x="4722813" y="2416463"/>
                </a:lnTo>
                <a:lnTo>
                  <a:pt x="4718041" y="2453711"/>
                </a:lnTo>
                <a:lnTo>
                  <a:pt x="4706905" y="2489375"/>
                </a:lnTo>
                <a:lnTo>
                  <a:pt x="4687815" y="2521076"/>
                </a:lnTo>
                <a:lnTo>
                  <a:pt x="4663157" y="2548814"/>
                </a:lnTo>
                <a:lnTo>
                  <a:pt x="4634523" y="2571797"/>
                </a:lnTo>
                <a:lnTo>
                  <a:pt x="4603502" y="2588440"/>
                </a:lnTo>
                <a:lnTo>
                  <a:pt x="4566913" y="2598743"/>
                </a:lnTo>
                <a:lnTo>
                  <a:pt x="4528734" y="2601913"/>
                </a:lnTo>
                <a:lnTo>
                  <a:pt x="4489759" y="2597158"/>
                </a:lnTo>
                <a:lnTo>
                  <a:pt x="4454761" y="2584478"/>
                </a:lnTo>
                <a:lnTo>
                  <a:pt x="4423740" y="2567042"/>
                </a:lnTo>
                <a:lnTo>
                  <a:pt x="4394310" y="2542474"/>
                </a:lnTo>
                <a:lnTo>
                  <a:pt x="4372834" y="2513943"/>
                </a:lnTo>
                <a:lnTo>
                  <a:pt x="4356130" y="2482242"/>
                </a:lnTo>
                <a:lnTo>
                  <a:pt x="4345790" y="2444993"/>
                </a:lnTo>
                <a:lnTo>
                  <a:pt x="4342608" y="2407745"/>
                </a:lnTo>
                <a:lnTo>
                  <a:pt x="4342608" y="2347513"/>
                </a:lnTo>
                <a:lnTo>
                  <a:pt x="4341813" y="2287281"/>
                </a:lnTo>
                <a:lnTo>
                  <a:pt x="4342608" y="2248448"/>
                </a:lnTo>
                <a:lnTo>
                  <a:pt x="4352949" y="2212784"/>
                </a:lnTo>
                <a:lnTo>
                  <a:pt x="4368857" y="2179498"/>
                </a:lnTo>
                <a:lnTo>
                  <a:pt x="4391924" y="2150967"/>
                </a:lnTo>
                <a:lnTo>
                  <a:pt x="4418967" y="2126399"/>
                </a:lnTo>
                <a:lnTo>
                  <a:pt x="4450784" y="2108171"/>
                </a:lnTo>
                <a:lnTo>
                  <a:pt x="4484986" y="2095490"/>
                </a:lnTo>
                <a:close/>
                <a:moveTo>
                  <a:pt x="4381138" y="1366837"/>
                </a:moveTo>
                <a:lnTo>
                  <a:pt x="4418375" y="1370812"/>
                </a:lnTo>
                <a:lnTo>
                  <a:pt x="4453235" y="1381147"/>
                </a:lnTo>
                <a:lnTo>
                  <a:pt x="4484925" y="1400227"/>
                </a:lnTo>
                <a:lnTo>
                  <a:pt x="4513447" y="1423282"/>
                </a:lnTo>
                <a:lnTo>
                  <a:pt x="4536423" y="1451902"/>
                </a:lnTo>
                <a:lnTo>
                  <a:pt x="4554645" y="1486087"/>
                </a:lnTo>
                <a:lnTo>
                  <a:pt x="4579205" y="1553662"/>
                </a:lnTo>
                <a:lnTo>
                  <a:pt x="4603765" y="1621237"/>
                </a:lnTo>
                <a:lnTo>
                  <a:pt x="4611688" y="1658602"/>
                </a:lnTo>
                <a:lnTo>
                  <a:pt x="4611688" y="1696762"/>
                </a:lnTo>
                <a:lnTo>
                  <a:pt x="4606142" y="1734127"/>
                </a:lnTo>
                <a:lnTo>
                  <a:pt x="4593466" y="1766722"/>
                </a:lnTo>
                <a:lnTo>
                  <a:pt x="4573659" y="1798522"/>
                </a:lnTo>
                <a:lnTo>
                  <a:pt x="4549099" y="1824757"/>
                </a:lnTo>
                <a:lnTo>
                  <a:pt x="4517408" y="1847812"/>
                </a:lnTo>
                <a:lnTo>
                  <a:pt x="4483341" y="1862122"/>
                </a:lnTo>
                <a:lnTo>
                  <a:pt x="4447689" y="1870867"/>
                </a:lnTo>
                <a:lnTo>
                  <a:pt x="4411244" y="1871662"/>
                </a:lnTo>
                <a:lnTo>
                  <a:pt x="4377177" y="1866097"/>
                </a:lnTo>
                <a:lnTo>
                  <a:pt x="4343902" y="1854967"/>
                </a:lnTo>
                <a:lnTo>
                  <a:pt x="4313796" y="1837477"/>
                </a:lnTo>
                <a:lnTo>
                  <a:pt x="4291612" y="1818397"/>
                </a:lnTo>
                <a:lnTo>
                  <a:pt x="4271013" y="1795342"/>
                </a:lnTo>
                <a:lnTo>
                  <a:pt x="4255168" y="1769902"/>
                </a:lnTo>
                <a:lnTo>
                  <a:pt x="4244076" y="1741282"/>
                </a:lnTo>
                <a:lnTo>
                  <a:pt x="4202878" y="1627597"/>
                </a:lnTo>
                <a:lnTo>
                  <a:pt x="4190994" y="1591027"/>
                </a:lnTo>
                <a:lnTo>
                  <a:pt x="4187825" y="1553662"/>
                </a:lnTo>
                <a:lnTo>
                  <a:pt x="4192579" y="1516297"/>
                </a:lnTo>
                <a:lnTo>
                  <a:pt x="4203670" y="1482112"/>
                </a:lnTo>
                <a:lnTo>
                  <a:pt x="4221100" y="1450312"/>
                </a:lnTo>
                <a:lnTo>
                  <a:pt x="4245661" y="1421692"/>
                </a:lnTo>
                <a:lnTo>
                  <a:pt x="4274182" y="1398637"/>
                </a:lnTo>
                <a:lnTo>
                  <a:pt x="4308250" y="1379557"/>
                </a:lnTo>
                <a:lnTo>
                  <a:pt x="4343902" y="1370017"/>
                </a:lnTo>
                <a:close/>
                <a:moveTo>
                  <a:pt x="2245369" y="828675"/>
                </a:moveTo>
                <a:lnTo>
                  <a:pt x="2281846" y="831849"/>
                </a:lnTo>
                <a:lnTo>
                  <a:pt x="2312772" y="842958"/>
                </a:lnTo>
                <a:lnTo>
                  <a:pt x="2341319" y="862002"/>
                </a:lnTo>
                <a:lnTo>
                  <a:pt x="2365901" y="886600"/>
                </a:lnTo>
                <a:lnTo>
                  <a:pt x="2383347" y="915166"/>
                </a:lnTo>
                <a:lnTo>
                  <a:pt x="2394448" y="946905"/>
                </a:lnTo>
                <a:lnTo>
                  <a:pt x="2399206" y="982612"/>
                </a:lnTo>
                <a:lnTo>
                  <a:pt x="2399206" y="2326786"/>
                </a:lnTo>
                <a:lnTo>
                  <a:pt x="3631488" y="2965546"/>
                </a:lnTo>
                <a:lnTo>
                  <a:pt x="3657656" y="2983002"/>
                </a:lnTo>
                <a:lnTo>
                  <a:pt x="3679066" y="3002840"/>
                </a:lnTo>
                <a:lnTo>
                  <a:pt x="3695719" y="3027438"/>
                </a:lnTo>
                <a:lnTo>
                  <a:pt x="3707613" y="3055210"/>
                </a:lnTo>
                <a:lnTo>
                  <a:pt x="3713164" y="3083776"/>
                </a:lnTo>
                <a:lnTo>
                  <a:pt x="3714750" y="3113928"/>
                </a:lnTo>
                <a:lnTo>
                  <a:pt x="3709199" y="3144081"/>
                </a:lnTo>
                <a:lnTo>
                  <a:pt x="3697305" y="3172647"/>
                </a:lnTo>
                <a:lnTo>
                  <a:pt x="3681445" y="3197245"/>
                </a:lnTo>
                <a:lnTo>
                  <a:pt x="3661621" y="3217082"/>
                </a:lnTo>
                <a:lnTo>
                  <a:pt x="3640211" y="3234539"/>
                </a:lnTo>
                <a:lnTo>
                  <a:pt x="3614042" y="3245648"/>
                </a:lnTo>
                <a:lnTo>
                  <a:pt x="3588667" y="3252789"/>
                </a:lnTo>
                <a:lnTo>
                  <a:pt x="3560913" y="3255963"/>
                </a:lnTo>
                <a:lnTo>
                  <a:pt x="3537124" y="3254376"/>
                </a:lnTo>
                <a:lnTo>
                  <a:pt x="3514128" y="3248822"/>
                </a:lnTo>
                <a:lnTo>
                  <a:pt x="3491131" y="3238506"/>
                </a:lnTo>
                <a:lnTo>
                  <a:pt x="2092325" y="2514843"/>
                </a:lnTo>
                <a:lnTo>
                  <a:pt x="2092325" y="982612"/>
                </a:lnTo>
                <a:lnTo>
                  <a:pt x="2096290" y="946905"/>
                </a:lnTo>
                <a:lnTo>
                  <a:pt x="2108185" y="915166"/>
                </a:lnTo>
                <a:lnTo>
                  <a:pt x="2125630" y="886600"/>
                </a:lnTo>
                <a:lnTo>
                  <a:pt x="2149419" y="862002"/>
                </a:lnTo>
                <a:lnTo>
                  <a:pt x="2177966" y="842958"/>
                </a:lnTo>
                <a:lnTo>
                  <a:pt x="2209685" y="831849"/>
                </a:lnTo>
                <a:close/>
                <a:moveTo>
                  <a:pt x="2376153" y="0"/>
                </a:moveTo>
                <a:lnTo>
                  <a:pt x="2513498" y="3968"/>
                </a:lnTo>
                <a:lnTo>
                  <a:pt x="2651637" y="17460"/>
                </a:lnTo>
                <a:lnTo>
                  <a:pt x="2786601" y="37300"/>
                </a:lnTo>
                <a:lnTo>
                  <a:pt x="2921564" y="65870"/>
                </a:lnTo>
                <a:lnTo>
                  <a:pt x="3053352" y="102377"/>
                </a:lnTo>
                <a:lnTo>
                  <a:pt x="3183552" y="146819"/>
                </a:lnTo>
                <a:lnTo>
                  <a:pt x="3311371" y="198404"/>
                </a:lnTo>
                <a:lnTo>
                  <a:pt x="3436014" y="258719"/>
                </a:lnTo>
                <a:lnTo>
                  <a:pt x="3558275" y="326176"/>
                </a:lnTo>
                <a:lnTo>
                  <a:pt x="3677360" y="400776"/>
                </a:lnTo>
                <a:lnTo>
                  <a:pt x="3826614" y="185706"/>
                </a:lnTo>
                <a:lnTo>
                  <a:pt x="3844080" y="163485"/>
                </a:lnTo>
                <a:lnTo>
                  <a:pt x="3862340" y="150787"/>
                </a:lnTo>
                <a:lnTo>
                  <a:pt x="3881393" y="145232"/>
                </a:lnTo>
                <a:lnTo>
                  <a:pt x="3898065" y="147613"/>
                </a:lnTo>
                <a:lnTo>
                  <a:pt x="3912356" y="159517"/>
                </a:lnTo>
                <a:lnTo>
                  <a:pt x="3925852" y="177770"/>
                </a:lnTo>
                <a:lnTo>
                  <a:pt x="3935379" y="203960"/>
                </a:lnTo>
                <a:lnTo>
                  <a:pt x="4109244" y="828535"/>
                </a:lnTo>
                <a:lnTo>
                  <a:pt x="4113213" y="857899"/>
                </a:lnTo>
                <a:lnTo>
                  <a:pt x="4110831" y="884882"/>
                </a:lnTo>
                <a:lnTo>
                  <a:pt x="4102098" y="911071"/>
                </a:lnTo>
                <a:lnTo>
                  <a:pt x="4087808" y="932499"/>
                </a:lnTo>
                <a:lnTo>
                  <a:pt x="4067960" y="949165"/>
                </a:lnTo>
                <a:lnTo>
                  <a:pt x="4041762" y="961069"/>
                </a:lnTo>
                <a:lnTo>
                  <a:pt x="4013181" y="968212"/>
                </a:lnTo>
                <a:lnTo>
                  <a:pt x="3368532" y="1025352"/>
                </a:lnTo>
                <a:lnTo>
                  <a:pt x="3344715" y="1025352"/>
                </a:lnTo>
                <a:lnTo>
                  <a:pt x="3323279" y="1021384"/>
                </a:lnTo>
                <a:lnTo>
                  <a:pt x="3308989" y="1012654"/>
                </a:lnTo>
                <a:lnTo>
                  <a:pt x="3298668" y="1001543"/>
                </a:lnTo>
                <a:lnTo>
                  <a:pt x="3293111" y="986465"/>
                </a:lnTo>
                <a:lnTo>
                  <a:pt x="3293905" y="969799"/>
                </a:lnTo>
                <a:lnTo>
                  <a:pt x="3300256" y="949165"/>
                </a:lnTo>
                <a:lnTo>
                  <a:pt x="3312959" y="927737"/>
                </a:lnTo>
                <a:lnTo>
                  <a:pt x="3460625" y="714255"/>
                </a:lnTo>
                <a:lnTo>
                  <a:pt x="3350272" y="645210"/>
                </a:lnTo>
                <a:lnTo>
                  <a:pt x="3236744" y="584895"/>
                </a:lnTo>
                <a:lnTo>
                  <a:pt x="3120834" y="531723"/>
                </a:lnTo>
                <a:lnTo>
                  <a:pt x="3003336" y="487280"/>
                </a:lnTo>
                <a:lnTo>
                  <a:pt x="2882663" y="450774"/>
                </a:lnTo>
                <a:lnTo>
                  <a:pt x="2761990" y="422204"/>
                </a:lnTo>
                <a:lnTo>
                  <a:pt x="2639729" y="400776"/>
                </a:lnTo>
                <a:lnTo>
                  <a:pt x="2518261" y="388078"/>
                </a:lnTo>
                <a:lnTo>
                  <a:pt x="2394412" y="381729"/>
                </a:lnTo>
                <a:lnTo>
                  <a:pt x="2271357" y="383317"/>
                </a:lnTo>
                <a:lnTo>
                  <a:pt x="2149096" y="393634"/>
                </a:lnTo>
                <a:lnTo>
                  <a:pt x="2028423" y="409506"/>
                </a:lnTo>
                <a:lnTo>
                  <a:pt x="1908544" y="434108"/>
                </a:lnTo>
                <a:lnTo>
                  <a:pt x="1790252" y="465059"/>
                </a:lnTo>
                <a:lnTo>
                  <a:pt x="1674342" y="503946"/>
                </a:lnTo>
                <a:lnTo>
                  <a:pt x="1560020" y="549976"/>
                </a:lnTo>
                <a:lnTo>
                  <a:pt x="1448874" y="603148"/>
                </a:lnTo>
                <a:lnTo>
                  <a:pt x="1340109" y="665050"/>
                </a:lnTo>
                <a:lnTo>
                  <a:pt x="1235314" y="730920"/>
                </a:lnTo>
                <a:lnTo>
                  <a:pt x="1229756" y="737269"/>
                </a:lnTo>
                <a:lnTo>
                  <a:pt x="1137664" y="803140"/>
                </a:lnTo>
                <a:lnTo>
                  <a:pt x="1051922" y="876152"/>
                </a:lnTo>
                <a:lnTo>
                  <a:pt x="966974" y="953927"/>
                </a:lnTo>
                <a:lnTo>
                  <a:pt x="888378" y="1038843"/>
                </a:lnTo>
                <a:lnTo>
                  <a:pt x="812163" y="1127728"/>
                </a:lnTo>
                <a:lnTo>
                  <a:pt x="741506" y="1220581"/>
                </a:lnTo>
                <a:lnTo>
                  <a:pt x="673230" y="1326132"/>
                </a:lnTo>
                <a:lnTo>
                  <a:pt x="611306" y="1433270"/>
                </a:lnTo>
                <a:lnTo>
                  <a:pt x="558114" y="1544377"/>
                </a:lnTo>
                <a:lnTo>
                  <a:pt x="510480" y="1656277"/>
                </a:lnTo>
                <a:lnTo>
                  <a:pt x="472373" y="1769764"/>
                </a:lnTo>
                <a:lnTo>
                  <a:pt x="439029" y="1884838"/>
                </a:lnTo>
                <a:lnTo>
                  <a:pt x="414418" y="2000706"/>
                </a:lnTo>
                <a:lnTo>
                  <a:pt x="396158" y="2117367"/>
                </a:lnTo>
                <a:lnTo>
                  <a:pt x="384249" y="2234822"/>
                </a:lnTo>
                <a:lnTo>
                  <a:pt x="381868" y="2353071"/>
                </a:lnTo>
                <a:lnTo>
                  <a:pt x="384249" y="2470526"/>
                </a:lnTo>
                <a:lnTo>
                  <a:pt x="392982" y="2587188"/>
                </a:lnTo>
                <a:lnTo>
                  <a:pt x="410448" y="2703056"/>
                </a:lnTo>
                <a:lnTo>
                  <a:pt x="433471" y="2818130"/>
                </a:lnTo>
                <a:lnTo>
                  <a:pt x="463640" y="2931617"/>
                </a:lnTo>
                <a:lnTo>
                  <a:pt x="500953" y="3041930"/>
                </a:lnTo>
                <a:lnTo>
                  <a:pt x="543824" y="3153036"/>
                </a:lnTo>
                <a:lnTo>
                  <a:pt x="593840" y="3259381"/>
                </a:lnTo>
                <a:lnTo>
                  <a:pt x="650207" y="3362550"/>
                </a:lnTo>
                <a:lnTo>
                  <a:pt x="712925" y="3464133"/>
                </a:lnTo>
                <a:lnTo>
                  <a:pt x="781995" y="3562542"/>
                </a:lnTo>
                <a:lnTo>
                  <a:pt x="856622" y="3655395"/>
                </a:lnTo>
                <a:lnTo>
                  <a:pt x="938394" y="3744280"/>
                </a:lnTo>
                <a:lnTo>
                  <a:pt x="1027311" y="3830784"/>
                </a:lnTo>
                <a:lnTo>
                  <a:pt x="1120198" y="3910939"/>
                </a:lnTo>
                <a:lnTo>
                  <a:pt x="1221023" y="3985539"/>
                </a:lnTo>
                <a:lnTo>
                  <a:pt x="1313910" y="4047441"/>
                </a:lnTo>
                <a:lnTo>
                  <a:pt x="1410766" y="4103788"/>
                </a:lnTo>
                <a:lnTo>
                  <a:pt x="1410766" y="4105375"/>
                </a:lnTo>
                <a:lnTo>
                  <a:pt x="1463164" y="4132358"/>
                </a:lnTo>
                <a:lnTo>
                  <a:pt x="1517943" y="4159341"/>
                </a:lnTo>
                <a:lnTo>
                  <a:pt x="1521119" y="4160928"/>
                </a:lnTo>
                <a:lnTo>
                  <a:pt x="1523501" y="4162515"/>
                </a:lnTo>
                <a:lnTo>
                  <a:pt x="1641792" y="4212513"/>
                </a:lnTo>
                <a:lnTo>
                  <a:pt x="1761672" y="4256162"/>
                </a:lnTo>
                <a:lnTo>
                  <a:pt x="1885521" y="4290288"/>
                </a:lnTo>
                <a:lnTo>
                  <a:pt x="2010163" y="4318064"/>
                </a:lnTo>
                <a:lnTo>
                  <a:pt x="2047477" y="4327588"/>
                </a:lnTo>
                <a:lnTo>
                  <a:pt x="2080821" y="4345047"/>
                </a:lnTo>
                <a:lnTo>
                  <a:pt x="2109401" y="4368062"/>
                </a:lnTo>
                <a:lnTo>
                  <a:pt x="2133218" y="4395045"/>
                </a:lnTo>
                <a:lnTo>
                  <a:pt x="2150684" y="4426790"/>
                </a:lnTo>
                <a:lnTo>
                  <a:pt x="2162593" y="4462502"/>
                </a:lnTo>
                <a:lnTo>
                  <a:pt x="2166562" y="4499802"/>
                </a:lnTo>
                <a:lnTo>
                  <a:pt x="2163387" y="4537102"/>
                </a:lnTo>
                <a:lnTo>
                  <a:pt x="2153860" y="4574402"/>
                </a:lnTo>
                <a:lnTo>
                  <a:pt x="2136394" y="4607734"/>
                </a:lnTo>
                <a:lnTo>
                  <a:pt x="2113371" y="4636304"/>
                </a:lnTo>
                <a:lnTo>
                  <a:pt x="2086378" y="4660906"/>
                </a:lnTo>
                <a:lnTo>
                  <a:pt x="2053034" y="4678366"/>
                </a:lnTo>
                <a:lnTo>
                  <a:pt x="2018896" y="4689476"/>
                </a:lnTo>
                <a:lnTo>
                  <a:pt x="1981583" y="4694238"/>
                </a:lnTo>
                <a:lnTo>
                  <a:pt x="1944269" y="4691064"/>
                </a:lnTo>
                <a:lnTo>
                  <a:pt x="1818039" y="4665668"/>
                </a:lnTo>
                <a:lnTo>
                  <a:pt x="1693396" y="4632336"/>
                </a:lnTo>
                <a:lnTo>
                  <a:pt x="1571135" y="4591862"/>
                </a:lnTo>
                <a:lnTo>
                  <a:pt x="1452049" y="4545832"/>
                </a:lnTo>
                <a:lnTo>
                  <a:pt x="1336139" y="4494247"/>
                </a:lnTo>
                <a:lnTo>
                  <a:pt x="1221023" y="4433932"/>
                </a:lnTo>
                <a:lnTo>
                  <a:pt x="1110671" y="4369649"/>
                </a:lnTo>
                <a:lnTo>
                  <a:pt x="1001112" y="4297430"/>
                </a:lnTo>
                <a:lnTo>
                  <a:pt x="895523" y="4217275"/>
                </a:lnTo>
                <a:lnTo>
                  <a:pt x="794697" y="4132358"/>
                </a:lnTo>
                <a:lnTo>
                  <a:pt x="698635" y="4043473"/>
                </a:lnTo>
                <a:lnTo>
                  <a:pt x="696253" y="4040298"/>
                </a:lnTo>
                <a:lnTo>
                  <a:pt x="604161" y="3944271"/>
                </a:lnTo>
                <a:lnTo>
                  <a:pt x="519213" y="3843482"/>
                </a:lnTo>
                <a:lnTo>
                  <a:pt x="439029" y="3738724"/>
                </a:lnTo>
                <a:lnTo>
                  <a:pt x="365990" y="3629999"/>
                </a:lnTo>
                <a:lnTo>
                  <a:pt x="298508" y="3517306"/>
                </a:lnTo>
                <a:lnTo>
                  <a:pt x="238171" y="3399850"/>
                </a:lnTo>
                <a:lnTo>
                  <a:pt x="183392" y="3280808"/>
                </a:lnTo>
                <a:lnTo>
                  <a:pt x="136552" y="3157004"/>
                </a:lnTo>
                <a:lnTo>
                  <a:pt x="96063" y="3029232"/>
                </a:lnTo>
                <a:lnTo>
                  <a:pt x="61925" y="2899873"/>
                </a:lnTo>
                <a:lnTo>
                  <a:pt x="35726" y="2768132"/>
                </a:lnTo>
                <a:lnTo>
                  <a:pt x="14291" y="2624488"/>
                </a:lnTo>
                <a:lnTo>
                  <a:pt x="14291" y="2619726"/>
                </a:lnTo>
                <a:lnTo>
                  <a:pt x="12703" y="2615758"/>
                </a:lnTo>
                <a:lnTo>
                  <a:pt x="7145" y="2543539"/>
                </a:lnTo>
                <a:lnTo>
                  <a:pt x="3176" y="2472114"/>
                </a:lnTo>
                <a:lnTo>
                  <a:pt x="3176" y="2466558"/>
                </a:lnTo>
                <a:lnTo>
                  <a:pt x="0" y="2334024"/>
                </a:lnTo>
                <a:lnTo>
                  <a:pt x="5558" y="2202284"/>
                </a:lnTo>
                <a:lnTo>
                  <a:pt x="17466" y="2069750"/>
                </a:lnTo>
                <a:lnTo>
                  <a:pt x="37314" y="1940391"/>
                </a:lnTo>
                <a:lnTo>
                  <a:pt x="64306" y="1811032"/>
                </a:lnTo>
                <a:lnTo>
                  <a:pt x="99238" y="1684847"/>
                </a:lnTo>
                <a:lnTo>
                  <a:pt x="140521" y="1560249"/>
                </a:lnTo>
                <a:lnTo>
                  <a:pt x="189743" y="1436445"/>
                </a:lnTo>
                <a:lnTo>
                  <a:pt x="243729" y="1317403"/>
                </a:lnTo>
                <a:lnTo>
                  <a:pt x="307241" y="1199154"/>
                </a:lnTo>
                <a:lnTo>
                  <a:pt x="377104" y="1084873"/>
                </a:lnTo>
                <a:lnTo>
                  <a:pt x="378692" y="1080111"/>
                </a:lnTo>
                <a:lnTo>
                  <a:pt x="381868" y="1074556"/>
                </a:lnTo>
                <a:lnTo>
                  <a:pt x="431884" y="1001543"/>
                </a:lnTo>
                <a:lnTo>
                  <a:pt x="463640" y="956307"/>
                </a:lnTo>
                <a:lnTo>
                  <a:pt x="467609" y="950752"/>
                </a:lnTo>
                <a:lnTo>
                  <a:pt x="472373" y="946784"/>
                </a:lnTo>
                <a:lnTo>
                  <a:pt x="554939" y="840439"/>
                </a:lnTo>
                <a:lnTo>
                  <a:pt x="643856" y="741237"/>
                </a:lnTo>
                <a:lnTo>
                  <a:pt x="739124" y="646004"/>
                </a:lnTo>
                <a:lnTo>
                  <a:pt x="837568" y="557119"/>
                </a:lnTo>
                <a:lnTo>
                  <a:pt x="939982" y="475376"/>
                </a:lnTo>
                <a:lnTo>
                  <a:pt x="1047159" y="397602"/>
                </a:lnTo>
                <a:lnTo>
                  <a:pt x="1159099" y="329351"/>
                </a:lnTo>
                <a:lnTo>
                  <a:pt x="1274215" y="264274"/>
                </a:lnTo>
                <a:lnTo>
                  <a:pt x="1393300" y="207134"/>
                </a:lnTo>
                <a:lnTo>
                  <a:pt x="1516355" y="156343"/>
                </a:lnTo>
                <a:lnTo>
                  <a:pt x="1641792" y="111900"/>
                </a:lnTo>
                <a:lnTo>
                  <a:pt x="1770405" y="74600"/>
                </a:lnTo>
                <a:lnTo>
                  <a:pt x="1777550" y="73013"/>
                </a:lnTo>
                <a:lnTo>
                  <a:pt x="1779137" y="73013"/>
                </a:lnTo>
                <a:lnTo>
                  <a:pt x="1868055" y="51585"/>
                </a:lnTo>
                <a:lnTo>
                  <a:pt x="1958560" y="34126"/>
                </a:lnTo>
                <a:lnTo>
                  <a:pt x="2097493" y="14285"/>
                </a:lnTo>
                <a:lnTo>
                  <a:pt x="2237220" y="3175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dirty="0"/>
          </a:p>
        </p:txBody>
      </p:sp>
      <p:sp>
        <p:nvSpPr>
          <p:cNvPr id="52" name="Rectangle 51"/>
          <p:cNvSpPr/>
          <p:nvPr/>
        </p:nvSpPr>
        <p:spPr>
          <a:xfrm>
            <a:off x="4824809" y="-198552"/>
            <a:ext cx="2289161" cy="6447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1300" b="1" dirty="0">
                <a:solidFill>
                  <a:srgbClr val="660033"/>
                </a:solidFill>
                <a:latin typeface="Candara" pitchFamily="34" charset="0"/>
              </a:rPr>
              <a:t>?</a:t>
            </a:r>
          </a:p>
        </p:txBody>
      </p:sp>
      <p:sp>
        <p:nvSpPr>
          <p:cNvPr id="6" name="Rectangle 5"/>
          <p:cNvSpPr/>
          <p:nvPr/>
        </p:nvSpPr>
        <p:spPr>
          <a:xfrm>
            <a:off x="2576227" y="1628800"/>
            <a:ext cx="7505166" cy="3347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>
                <a:solidFill>
                  <a:srgbClr val="660033"/>
                </a:solidFill>
                <a:latin typeface="Candara" pitchFamily="34" charset="0"/>
              </a:rPr>
              <a:t>Comment améliorer le temps d’assemblage de l’inverseur de l’A320 </a:t>
            </a:r>
            <a:r>
              <a:rPr lang="fr-FR" sz="4000" b="1" dirty="0" err="1" smtClean="0">
                <a:solidFill>
                  <a:srgbClr val="660033"/>
                </a:solidFill>
                <a:latin typeface="Candara" pitchFamily="34" charset="0"/>
              </a:rPr>
              <a:t>neo</a:t>
            </a:r>
            <a:r>
              <a:rPr lang="fr-FR" sz="4000" b="1" dirty="0" smtClean="0">
                <a:solidFill>
                  <a:srgbClr val="660033"/>
                </a:solidFill>
                <a:latin typeface="Candara" pitchFamily="34" charset="0"/>
              </a:rPr>
              <a:t> ?</a:t>
            </a:r>
            <a:endParaRPr lang="fr-FR" sz="40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32" name="Bouée 31"/>
          <p:cNvSpPr/>
          <p:nvPr/>
        </p:nvSpPr>
        <p:spPr>
          <a:xfrm>
            <a:off x="7366029" y="1534754"/>
            <a:ext cx="3528392" cy="3672408"/>
          </a:xfrm>
          <a:prstGeom prst="donut">
            <a:avLst>
              <a:gd name="adj" fmla="val 12246"/>
            </a:avLst>
          </a:prstGeom>
          <a:solidFill>
            <a:srgbClr val="660033"/>
          </a:solidFill>
          <a:ln>
            <a:solidFill>
              <a:srgbClr val="4F81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415360" y="80724"/>
            <a:ext cx="3530129" cy="567935"/>
          </a:xfrm>
          <a:prstGeom prst="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Méthodologie de travail</a:t>
            </a:r>
            <a:endParaRPr lang="fr-FR" sz="2000" dirty="0">
              <a:solidFill>
                <a:sysClr val="windowText" lastClr="000000"/>
              </a:solidFill>
              <a:latin typeface="Calisto MT" pitchFamily="18" charset="0"/>
              <a:cs typeface="Arial" pitchFamily="34" charset="0"/>
            </a:endParaRPr>
          </a:p>
        </p:txBody>
      </p:sp>
      <p:pic>
        <p:nvPicPr>
          <p:cNvPr id="40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731" b="97577" l="3500" r="96731">
                        <a14:foregroundMark x1="25462" y1="36077" x2="25462" y2="36077"/>
                        <a14:foregroundMark x1="56077" y1="21692" x2="56077" y2="21692"/>
                        <a14:foregroundMark x1="76231" y1="44692" x2="76231" y2="44692"/>
                        <a14:foregroundMark x1="67577" y1="71346" x2="67577" y2="71346"/>
                        <a14:foregroundMark x1="82692" y1="45808" x2="82692" y2="45808"/>
                        <a14:foregroundMark x1="74077" y1="36423" x2="74077" y2="36423"/>
                        <a14:foregroundMark x1="68654" y1="49038" x2="68654" y2="49038"/>
                        <a14:foregroundMark x1="74077" y1="51923" x2="74077" y2="51923"/>
                        <a14:foregroundMark x1="74077" y1="51923" x2="74077" y2="51923"/>
                        <a14:foregroundMark x1="60038" y1="77462" x2="60038" y2="77462"/>
                        <a14:foregroundMark x1="63615" y1="26000" x2="63615" y2="26000"/>
                        <a14:foregroundMark x1="59654" y1="18423" x2="59654" y2="18423"/>
                        <a14:foregroundMark x1="70808" y1="42538" x2="70808" y2="42538"/>
                        <a14:foregroundMark x1="67231" y1="44000" x2="67231" y2="44000"/>
                        <a14:foregroundMark x1="67231" y1="43615" x2="78038" y2="49038"/>
                        <a14:foregroundMark x1="80885" y1="38231" x2="78038" y2="61269"/>
                        <a14:foregroundMark x1="83769" y1="38577" x2="87731" y2="46500"/>
                        <a14:foregroundMark x1="46000" y1="17000" x2="53923" y2="30308"/>
                        <a14:foregroundMark x1="21885" y1="30692" x2="25115" y2="43615"/>
                        <a14:foregroundMark x1="60731" y1="71346" x2="66154" y2="84654"/>
                        <a14:foregroundMark x1="73346" y1="38962" x2="84500" y2="45077"/>
                        <a14:foregroundMark x1="70808" y1="39308" x2="82692" y2="56577"/>
                        <a14:foregroundMark x1="61462" y1="16654" x2="64346" y2="23462"/>
                        <a14:foregroundMark x1="24385" y1="29962" x2="24385" y2="29962"/>
                        <a14:foregroundMark x1="28000" y1="29231" x2="33385" y2="38577"/>
                        <a14:foregroundMark x1="16462" y1="32115" x2="16115" y2="40038"/>
                        <a14:foregroundMark x1="56423" y1="72423" x2="57500" y2="81769"/>
                        <a14:foregroundMark x1="86654" y1="49038" x2="83769" y2="51192"/>
                        <a14:foregroundMark x1="76923" y1="36808" x2="76923" y2="36808"/>
                        <a14:foregroundMark x1="70808" y1="46500" x2="73346" y2="54423"/>
                        <a14:foregroundMark x1="79115" y1="35000" x2="87000" y2="38962"/>
                        <a14:foregroundMark x1="87731" y1="42923" x2="84500" y2="54077"/>
                        <a14:foregroundMark x1="75500" y1="56231" x2="68654" y2="49385"/>
                        <a14:foregroundMark x1="83769" y1="55885" x2="86308" y2="52269"/>
                        <a14:foregroundMark x1="88462" y1="45423" x2="88462" y2="50462"/>
                        <a14:foregroundMark x1="53538" y1="18077" x2="53538" y2="18077"/>
                        <a14:foregroundMark x1="25846" y1="65962" x2="25846" y2="65962"/>
                        <a14:foregroundMark x1="19346" y1="65231" x2="19346" y2="65231"/>
                        <a14:foregroundMark x1="33385" y1="75308" x2="33385" y2="75308"/>
                        <a14:foregroundMark x1="24769" y1="60192" x2="36269" y2="67731"/>
                        <a14:foregroundMark x1="20423" y1="53346" x2="20423" y2="53346"/>
                        <a14:foregroundMark x1="20808" y1="58038" x2="20808" y2="58038"/>
                        <a14:backgroundMark x1="39885" y1="36808" x2="47808" y2="54077"/>
                        <a14:backgroundMark x1="50308" y1="45808" x2="50308" y2="45808"/>
                        <a14:backgroundMark x1="19731" y1="53346" x2="19731" y2="53346"/>
                        <a14:backgroundMark x1="20808" y1="58731" x2="20808" y2="58731"/>
                        <a14:backgroundMark x1="43846" y1="45423" x2="43846" y2="45423"/>
                        <a14:backgroundMark x1="50654" y1="45808" x2="50654" y2="45808"/>
                        <a14:backgroundMark x1="79115" y1="25654" x2="79115" y2="25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7" t="6786" r="5676" b="8633"/>
          <a:stretch/>
        </p:blipFill>
        <p:spPr bwMode="auto">
          <a:xfrm>
            <a:off x="7012648" y="1042575"/>
            <a:ext cx="4335552" cy="4261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73" b="1"/>
          <a:stretch/>
        </p:blipFill>
        <p:spPr bwMode="auto">
          <a:xfrm>
            <a:off x="88875" y="2533650"/>
            <a:ext cx="6721002" cy="19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72" b="97642" l="0" r="97479">
                        <a14:foregroundMark x1="6303" y1="25000" x2="31933" y2="21226"/>
                        <a14:foregroundMark x1="31933" y1="23113" x2="33193" y2="48585"/>
                        <a14:foregroundMark x1="9664" y1="56604" x2="8403" y2="81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208" y="3634056"/>
            <a:ext cx="2911937" cy="259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tangle à coins arrondis 43"/>
          <p:cNvSpPr/>
          <p:nvPr/>
        </p:nvSpPr>
        <p:spPr>
          <a:xfrm>
            <a:off x="1440433" y="1196752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QUOI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45" name="Rectangle à coins arrondis 44"/>
          <p:cNvSpPr/>
          <p:nvPr/>
        </p:nvSpPr>
        <p:spPr>
          <a:xfrm>
            <a:off x="3544532" y="1196752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Améliorer le temps d’assemblage de l’inverseur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46" name="Rectangle à coins arrondis 45"/>
          <p:cNvSpPr/>
          <p:nvPr/>
        </p:nvSpPr>
        <p:spPr>
          <a:xfrm>
            <a:off x="1440433" y="1988840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Où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1440433" y="2780928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QUAND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48" name="Rectangle à coins arrondis 47"/>
          <p:cNvSpPr/>
          <p:nvPr/>
        </p:nvSpPr>
        <p:spPr>
          <a:xfrm>
            <a:off x="1440433" y="3645024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COMMENT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49" name="Rectangle à coins arrondis 48"/>
          <p:cNvSpPr/>
          <p:nvPr/>
        </p:nvSpPr>
        <p:spPr>
          <a:xfrm>
            <a:off x="1440433" y="4509120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COMBIEN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50" name="Rectangle à coins arrondis 49"/>
          <p:cNvSpPr/>
          <p:nvPr/>
        </p:nvSpPr>
        <p:spPr>
          <a:xfrm>
            <a:off x="3561451" y="1988840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Structure fixe et </a:t>
            </a:r>
            <a:r>
              <a:rPr lang="fr-FR" sz="2000" b="1" dirty="0" err="1">
                <a:solidFill>
                  <a:schemeClr val="tx1"/>
                </a:solidFill>
                <a:latin typeface="Candara" pitchFamily="34" charset="0"/>
              </a:rPr>
              <a:t>moving</a:t>
            </a:r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 line</a:t>
            </a:r>
          </a:p>
        </p:txBody>
      </p:sp>
      <p:sp>
        <p:nvSpPr>
          <p:cNvPr id="53" name="Rectangle à coins arrondis 52"/>
          <p:cNvSpPr/>
          <p:nvPr/>
        </p:nvSpPr>
        <p:spPr>
          <a:xfrm>
            <a:off x="3561450" y="2780928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À partir du début mars 2017 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54" name="Rectangle à coins arrondis 53"/>
          <p:cNvSpPr/>
          <p:nvPr/>
        </p:nvSpPr>
        <p:spPr>
          <a:xfrm>
            <a:off x="3544533" y="3645024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DMAIC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55" name="Rectangle à coins arrondis 54"/>
          <p:cNvSpPr/>
          <p:nvPr/>
        </p:nvSpPr>
        <p:spPr>
          <a:xfrm>
            <a:off x="3510954" y="4509120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Atteindre 300h par inverseur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56" name="Rectangle à coins arrondis 55"/>
          <p:cNvSpPr/>
          <p:nvPr/>
        </p:nvSpPr>
        <p:spPr>
          <a:xfrm>
            <a:off x="1440706" y="5373216"/>
            <a:ext cx="1451347" cy="64807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POURQUOI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3510954" y="5373216"/>
            <a:ext cx="5714483" cy="64807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66003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Améliorer la production et satisfaire le client 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2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33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3673E-6 -4.07407E-6 L -0.36584 0.0004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9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4" grpId="0" animBg="1"/>
      <p:bldP spid="4" grpId="1" animBg="1"/>
      <p:bldP spid="5" grpId="0"/>
      <p:bldP spid="5" grpId="1"/>
      <p:bldP spid="43" grpId="1" animBg="1"/>
      <p:bldP spid="43" grpId="2" animBg="1"/>
      <p:bldP spid="52" grpId="0" build="allAtOnce"/>
      <p:bldP spid="52" grpId="1" build="allAtOnce"/>
      <p:bldP spid="52" grpId="2" build="allAtOnce"/>
      <p:bldP spid="6" grpId="0" animBg="1"/>
      <p:bldP spid="6" grpId="1" animBg="1"/>
      <p:bldP spid="32" grpId="0" animBg="1"/>
      <p:bldP spid="32" grpId="1" animBg="1"/>
      <p:bldP spid="38" grpId="0" animBg="1"/>
      <p:bldP spid="38" grpId="1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11</a:t>
            </a:fld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82"/>
            <a:ext cx="11953875" cy="6863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7" y="0"/>
            <a:ext cx="3421410" cy="4292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 smtClean="0">
                <a:solidFill>
                  <a:srgbClr val="660033"/>
                </a:solidFill>
                <a:latin typeface="Arial Black" pitchFamily="34" charset="0"/>
              </a:rPr>
              <a:t>Mesurer et analyser l’existant</a:t>
            </a:r>
            <a:endParaRPr lang="fr-FR" sz="3600" dirty="0">
              <a:solidFill>
                <a:srgbClr val="660033"/>
              </a:solidFill>
              <a:latin typeface="Arial Black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25" y="4797152"/>
            <a:ext cx="7644804" cy="1840532"/>
          </a:xfrm>
          <a:prstGeom prst="rect">
            <a:avLst/>
          </a:prstGeom>
          <a:solidFill>
            <a:srgbClr val="660033">
              <a:alpha val="5490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Structure fixe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err="1" smtClean="0">
                <a:solidFill>
                  <a:schemeClr val="bg1"/>
                </a:solidFill>
                <a:latin typeface="Arial" charset="0"/>
                <a:cs typeface="Arial" charset="0"/>
              </a:rPr>
              <a:t>Moving</a:t>
            </a: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 line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395287" y="4333776"/>
            <a:ext cx="3421409" cy="144462"/>
          </a:xfrm>
          <a:prstGeom prst="rect">
            <a:avLst/>
          </a:prstGeom>
          <a:solidFill>
            <a:srgbClr val="66003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966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12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7" name="Freeform 54"/>
          <p:cNvSpPr>
            <a:spLocks/>
          </p:cNvSpPr>
          <p:nvPr/>
        </p:nvSpPr>
        <p:spPr bwMode="auto">
          <a:xfrm>
            <a:off x="3029062" y="4772216"/>
            <a:ext cx="245821" cy="284684"/>
          </a:xfrm>
          <a:custGeom>
            <a:avLst/>
            <a:gdLst>
              <a:gd name="T0" fmla="*/ 152 w 2574"/>
              <a:gd name="T1" fmla="*/ 0 h 3310"/>
              <a:gd name="T2" fmla="*/ 2423 w 2574"/>
              <a:gd name="T3" fmla="*/ 0 h 3310"/>
              <a:gd name="T4" fmla="*/ 2453 w 2574"/>
              <a:gd name="T5" fmla="*/ 3 h 3310"/>
              <a:gd name="T6" fmla="*/ 2481 w 2574"/>
              <a:gd name="T7" fmla="*/ 12 h 3310"/>
              <a:gd name="T8" fmla="*/ 2507 w 2574"/>
              <a:gd name="T9" fmla="*/ 26 h 3310"/>
              <a:gd name="T10" fmla="*/ 2529 w 2574"/>
              <a:gd name="T11" fmla="*/ 44 h 3310"/>
              <a:gd name="T12" fmla="*/ 2548 w 2574"/>
              <a:gd name="T13" fmla="*/ 67 h 3310"/>
              <a:gd name="T14" fmla="*/ 2562 w 2574"/>
              <a:gd name="T15" fmla="*/ 92 h 3310"/>
              <a:gd name="T16" fmla="*/ 2571 w 2574"/>
              <a:gd name="T17" fmla="*/ 120 h 3310"/>
              <a:gd name="T18" fmla="*/ 2574 w 2574"/>
              <a:gd name="T19" fmla="*/ 150 h 3310"/>
              <a:gd name="T20" fmla="*/ 2574 w 2574"/>
              <a:gd name="T21" fmla="*/ 374 h 3310"/>
              <a:gd name="T22" fmla="*/ 2272 w 2574"/>
              <a:gd name="T23" fmla="*/ 896 h 3310"/>
              <a:gd name="T24" fmla="*/ 2272 w 2574"/>
              <a:gd name="T25" fmla="*/ 301 h 3310"/>
              <a:gd name="T26" fmla="*/ 304 w 2574"/>
              <a:gd name="T27" fmla="*/ 301 h 3310"/>
              <a:gd name="T28" fmla="*/ 304 w 2574"/>
              <a:gd name="T29" fmla="*/ 3008 h 3310"/>
              <a:gd name="T30" fmla="*/ 2272 w 2574"/>
              <a:gd name="T31" fmla="*/ 3008 h 3310"/>
              <a:gd name="T32" fmla="*/ 2272 w 2574"/>
              <a:gd name="T33" fmla="*/ 2634 h 3310"/>
              <a:gd name="T34" fmla="*/ 2430 w 2574"/>
              <a:gd name="T35" fmla="*/ 2530 h 3310"/>
              <a:gd name="T36" fmla="*/ 2458 w 2574"/>
              <a:gd name="T37" fmla="*/ 2508 h 3310"/>
              <a:gd name="T38" fmla="*/ 2482 w 2574"/>
              <a:gd name="T39" fmla="*/ 2483 h 3310"/>
              <a:gd name="T40" fmla="*/ 2502 w 2574"/>
              <a:gd name="T41" fmla="*/ 2454 h 3310"/>
              <a:gd name="T42" fmla="*/ 2574 w 2574"/>
              <a:gd name="T43" fmla="*/ 2330 h 3310"/>
              <a:gd name="T44" fmla="*/ 2574 w 2574"/>
              <a:gd name="T45" fmla="*/ 3159 h 3310"/>
              <a:gd name="T46" fmla="*/ 2571 w 2574"/>
              <a:gd name="T47" fmla="*/ 3189 h 3310"/>
              <a:gd name="T48" fmla="*/ 2562 w 2574"/>
              <a:gd name="T49" fmla="*/ 3217 h 3310"/>
              <a:gd name="T50" fmla="*/ 2548 w 2574"/>
              <a:gd name="T51" fmla="*/ 3243 h 3310"/>
              <a:gd name="T52" fmla="*/ 2529 w 2574"/>
              <a:gd name="T53" fmla="*/ 3265 h 3310"/>
              <a:gd name="T54" fmla="*/ 2507 w 2574"/>
              <a:gd name="T55" fmla="*/ 3284 h 3310"/>
              <a:gd name="T56" fmla="*/ 2481 w 2574"/>
              <a:gd name="T57" fmla="*/ 3297 h 3310"/>
              <a:gd name="T58" fmla="*/ 2453 w 2574"/>
              <a:gd name="T59" fmla="*/ 3307 h 3310"/>
              <a:gd name="T60" fmla="*/ 2423 w 2574"/>
              <a:gd name="T61" fmla="*/ 3310 h 3310"/>
              <a:gd name="T62" fmla="*/ 152 w 2574"/>
              <a:gd name="T63" fmla="*/ 3310 h 3310"/>
              <a:gd name="T64" fmla="*/ 121 w 2574"/>
              <a:gd name="T65" fmla="*/ 3307 h 3310"/>
              <a:gd name="T66" fmla="*/ 93 w 2574"/>
              <a:gd name="T67" fmla="*/ 3297 h 3310"/>
              <a:gd name="T68" fmla="*/ 67 w 2574"/>
              <a:gd name="T69" fmla="*/ 3284 h 3310"/>
              <a:gd name="T70" fmla="*/ 45 w 2574"/>
              <a:gd name="T71" fmla="*/ 3265 h 3310"/>
              <a:gd name="T72" fmla="*/ 26 w 2574"/>
              <a:gd name="T73" fmla="*/ 3243 h 3310"/>
              <a:gd name="T74" fmla="*/ 13 w 2574"/>
              <a:gd name="T75" fmla="*/ 3217 h 3310"/>
              <a:gd name="T76" fmla="*/ 3 w 2574"/>
              <a:gd name="T77" fmla="*/ 3189 h 3310"/>
              <a:gd name="T78" fmla="*/ 0 w 2574"/>
              <a:gd name="T79" fmla="*/ 3159 h 3310"/>
              <a:gd name="T80" fmla="*/ 0 w 2574"/>
              <a:gd name="T81" fmla="*/ 150 h 3310"/>
              <a:gd name="T82" fmla="*/ 3 w 2574"/>
              <a:gd name="T83" fmla="*/ 120 h 3310"/>
              <a:gd name="T84" fmla="*/ 13 w 2574"/>
              <a:gd name="T85" fmla="*/ 92 h 3310"/>
              <a:gd name="T86" fmla="*/ 26 w 2574"/>
              <a:gd name="T87" fmla="*/ 67 h 3310"/>
              <a:gd name="T88" fmla="*/ 45 w 2574"/>
              <a:gd name="T89" fmla="*/ 44 h 3310"/>
              <a:gd name="T90" fmla="*/ 67 w 2574"/>
              <a:gd name="T91" fmla="*/ 26 h 3310"/>
              <a:gd name="T92" fmla="*/ 93 w 2574"/>
              <a:gd name="T93" fmla="*/ 12 h 3310"/>
              <a:gd name="T94" fmla="*/ 121 w 2574"/>
              <a:gd name="T95" fmla="*/ 3 h 3310"/>
              <a:gd name="T96" fmla="*/ 152 w 2574"/>
              <a:gd name="T97" fmla="*/ 0 h 3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74" h="3310">
                <a:moveTo>
                  <a:pt x="152" y="0"/>
                </a:moveTo>
                <a:lnTo>
                  <a:pt x="2423" y="0"/>
                </a:lnTo>
                <a:lnTo>
                  <a:pt x="2453" y="3"/>
                </a:lnTo>
                <a:lnTo>
                  <a:pt x="2481" y="12"/>
                </a:lnTo>
                <a:lnTo>
                  <a:pt x="2507" y="26"/>
                </a:lnTo>
                <a:lnTo>
                  <a:pt x="2529" y="44"/>
                </a:lnTo>
                <a:lnTo>
                  <a:pt x="2548" y="67"/>
                </a:lnTo>
                <a:lnTo>
                  <a:pt x="2562" y="92"/>
                </a:lnTo>
                <a:lnTo>
                  <a:pt x="2571" y="120"/>
                </a:lnTo>
                <a:lnTo>
                  <a:pt x="2574" y="150"/>
                </a:lnTo>
                <a:lnTo>
                  <a:pt x="2574" y="374"/>
                </a:lnTo>
                <a:lnTo>
                  <a:pt x="2272" y="896"/>
                </a:lnTo>
                <a:lnTo>
                  <a:pt x="2272" y="301"/>
                </a:lnTo>
                <a:lnTo>
                  <a:pt x="304" y="301"/>
                </a:lnTo>
                <a:lnTo>
                  <a:pt x="304" y="3008"/>
                </a:lnTo>
                <a:lnTo>
                  <a:pt x="2272" y="3008"/>
                </a:lnTo>
                <a:lnTo>
                  <a:pt x="2272" y="2634"/>
                </a:lnTo>
                <a:lnTo>
                  <a:pt x="2430" y="2530"/>
                </a:lnTo>
                <a:lnTo>
                  <a:pt x="2458" y="2508"/>
                </a:lnTo>
                <a:lnTo>
                  <a:pt x="2482" y="2483"/>
                </a:lnTo>
                <a:lnTo>
                  <a:pt x="2502" y="2454"/>
                </a:lnTo>
                <a:lnTo>
                  <a:pt x="2574" y="2330"/>
                </a:lnTo>
                <a:lnTo>
                  <a:pt x="2574" y="3159"/>
                </a:lnTo>
                <a:lnTo>
                  <a:pt x="2571" y="3189"/>
                </a:lnTo>
                <a:lnTo>
                  <a:pt x="2562" y="3217"/>
                </a:lnTo>
                <a:lnTo>
                  <a:pt x="2548" y="3243"/>
                </a:lnTo>
                <a:lnTo>
                  <a:pt x="2529" y="3265"/>
                </a:lnTo>
                <a:lnTo>
                  <a:pt x="2507" y="3284"/>
                </a:lnTo>
                <a:lnTo>
                  <a:pt x="2481" y="3297"/>
                </a:lnTo>
                <a:lnTo>
                  <a:pt x="2453" y="3307"/>
                </a:lnTo>
                <a:lnTo>
                  <a:pt x="2423" y="3310"/>
                </a:lnTo>
                <a:lnTo>
                  <a:pt x="152" y="3310"/>
                </a:lnTo>
                <a:lnTo>
                  <a:pt x="121" y="3307"/>
                </a:lnTo>
                <a:lnTo>
                  <a:pt x="93" y="3297"/>
                </a:lnTo>
                <a:lnTo>
                  <a:pt x="67" y="3284"/>
                </a:lnTo>
                <a:lnTo>
                  <a:pt x="45" y="3265"/>
                </a:lnTo>
                <a:lnTo>
                  <a:pt x="26" y="3243"/>
                </a:lnTo>
                <a:lnTo>
                  <a:pt x="13" y="3217"/>
                </a:lnTo>
                <a:lnTo>
                  <a:pt x="3" y="3189"/>
                </a:lnTo>
                <a:lnTo>
                  <a:pt x="0" y="3159"/>
                </a:lnTo>
                <a:lnTo>
                  <a:pt x="0" y="150"/>
                </a:lnTo>
                <a:lnTo>
                  <a:pt x="3" y="120"/>
                </a:lnTo>
                <a:lnTo>
                  <a:pt x="13" y="92"/>
                </a:lnTo>
                <a:lnTo>
                  <a:pt x="26" y="67"/>
                </a:lnTo>
                <a:lnTo>
                  <a:pt x="45" y="44"/>
                </a:lnTo>
                <a:lnTo>
                  <a:pt x="67" y="26"/>
                </a:lnTo>
                <a:lnTo>
                  <a:pt x="93" y="12"/>
                </a:lnTo>
                <a:lnTo>
                  <a:pt x="121" y="3"/>
                </a:lnTo>
                <a:lnTo>
                  <a:pt x="15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88" name="Arrondir un rectangle avec un coin diagonal 87"/>
          <p:cNvSpPr/>
          <p:nvPr/>
        </p:nvSpPr>
        <p:spPr>
          <a:xfrm>
            <a:off x="8179043" y="3681675"/>
            <a:ext cx="3339540" cy="1547525"/>
          </a:xfrm>
          <a:prstGeom prst="round2Diag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600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STRUCTURE FIXE DROITE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(SF D)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9" name="Arrondir un rectangle avec un coin diagonal 88"/>
          <p:cNvSpPr/>
          <p:nvPr/>
        </p:nvSpPr>
        <p:spPr>
          <a:xfrm>
            <a:off x="8179043" y="1513093"/>
            <a:ext cx="3339540" cy="1547525"/>
          </a:xfrm>
          <a:prstGeom prst="round2Diag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66003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MOVING LINE GAUCHE </a:t>
            </a:r>
          </a:p>
          <a:p>
            <a:pPr algn="ctr"/>
            <a:r>
              <a:rPr lang="fr-FR" dirty="0" smtClean="0">
                <a:solidFill>
                  <a:schemeClr val="bg1"/>
                </a:solidFill>
              </a:rPr>
              <a:t>(ML G)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0" name="Freeform 16"/>
          <p:cNvSpPr>
            <a:spLocks noEditPoints="1"/>
          </p:cNvSpPr>
          <p:nvPr/>
        </p:nvSpPr>
        <p:spPr bwMode="auto">
          <a:xfrm>
            <a:off x="960883" y="4455436"/>
            <a:ext cx="675638" cy="773763"/>
          </a:xfrm>
          <a:custGeom>
            <a:avLst/>
            <a:gdLst>
              <a:gd name="T0" fmla="*/ 2085 w 3551"/>
              <a:gd name="T1" fmla="*/ 1669 h 3298"/>
              <a:gd name="T2" fmla="*/ 2206 w 3551"/>
              <a:gd name="T3" fmla="*/ 1852 h 3298"/>
              <a:gd name="T4" fmla="*/ 2534 w 3551"/>
              <a:gd name="T5" fmla="*/ 2372 h 3298"/>
              <a:gd name="T6" fmla="*/ 2500 w 3551"/>
              <a:gd name="T7" fmla="*/ 2464 h 3298"/>
              <a:gd name="T8" fmla="*/ 1989 w 3551"/>
              <a:gd name="T9" fmla="*/ 2164 h 3298"/>
              <a:gd name="T10" fmla="*/ 1766 w 3551"/>
              <a:gd name="T11" fmla="*/ 2160 h 3298"/>
              <a:gd name="T12" fmla="*/ 1591 w 3551"/>
              <a:gd name="T13" fmla="*/ 2019 h 3298"/>
              <a:gd name="T14" fmla="*/ 1574 w 3551"/>
              <a:gd name="T15" fmla="*/ 1804 h 3298"/>
              <a:gd name="T16" fmla="*/ 1739 w 3551"/>
              <a:gd name="T17" fmla="*/ 1638 h 3298"/>
              <a:gd name="T18" fmla="*/ 2292 w 3551"/>
              <a:gd name="T19" fmla="*/ 0 h 3298"/>
              <a:gd name="T20" fmla="*/ 2391 w 3551"/>
              <a:gd name="T21" fmla="*/ 69 h 3298"/>
              <a:gd name="T22" fmla="*/ 2356 w 3551"/>
              <a:gd name="T23" fmla="*/ 250 h 3298"/>
              <a:gd name="T24" fmla="*/ 2206 w 3551"/>
              <a:gd name="T25" fmla="*/ 492 h 3298"/>
              <a:gd name="T26" fmla="*/ 2734 w 3551"/>
              <a:gd name="T27" fmla="*/ 672 h 3298"/>
              <a:gd name="T28" fmla="*/ 2972 w 3551"/>
              <a:gd name="T29" fmla="*/ 647 h 3298"/>
              <a:gd name="T30" fmla="*/ 2982 w 3551"/>
              <a:gd name="T31" fmla="*/ 536 h 3298"/>
              <a:gd name="T32" fmla="*/ 3168 w 3551"/>
              <a:gd name="T33" fmla="*/ 434 h 3298"/>
              <a:gd name="T34" fmla="*/ 3550 w 3551"/>
              <a:gd name="T35" fmla="*/ 757 h 3298"/>
              <a:gd name="T36" fmla="*/ 3424 w 3551"/>
              <a:gd name="T37" fmla="*/ 922 h 3298"/>
              <a:gd name="T38" fmla="*/ 3297 w 3551"/>
              <a:gd name="T39" fmla="*/ 914 h 3298"/>
              <a:gd name="T40" fmla="*/ 3341 w 3551"/>
              <a:gd name="T41" fmla="*/ 1251 h 3298"/>
              <a:gd name="T42" fmla="*/ 3503 w 3551"/>
              <a:gd name="T43" fmla="*/ 1751 h 3298"/>
              <a:gd name="T44" fmla="*/ 3441 w 3551"/>
              <a:gd name="T45" fmla="*/ 2291 h 3298"/>
              <a:gd name="T46" fmla="*/ 3164 w 3551"/>
              <a:gd name="T47" fmla="*/ 2756 h 3298"/>
              <a:gd name="T48" fmla="*/ 2717 w 3551"/>
              <a:gd name="T49" fmla="*/ 3101 h 3298"/>
              <a:gd name="T50" fmla="*/ 2148 w 3551"/>
              <a:gd name="T51" fmla="*/ 3281 h 3298"/>
              <a:gd name="T52" fmla="*/ 1524 w 3551"/>
              <a:gd name="T53" fmla="*/ 3262 h 3298"/>
              <a:gd name="T54" fmla="*/ 978 w 3551"/>
              <a:gd name="T55" fmla="*/ 3050 h 3298"/>
              <a:gd name="T56" fmla="*/ 561 w 3551"/>
              <a:gd name="T57" fmla="*/ 2684 h 3298"/>
              <a:gd name="T58" fmla="*/ 318 w 3551"/>
              <a:gd name="T59" fmla="*/ 2207 h 3298"/>
              <a:gd name="T60" fmla="*/ 49 w 3551"/>
              <a:gd name="T61" fmla="*/ 2006 h 3298"/>
              <a:gd name="T62" fmla="*/ 5 w 3551"/>
              <a:gd name="T63" fmla="*/ 1886 h 3298"/>
              <a:gd name="T64" fmla="*/ 447 w 3551"/>
              <a:gd name="T65" fmla="*/ 1273 h 3298"/>
              <a:gd name="T66" fmla="*/ 575 w 3551"/>
              <a:gd name="T67" fmla="*/ 1306 h 3298"/>
              <a:gd name="T68" fmla="*/ 955 w 3551"/>
              <a:gd name="T69" fmla="*/ 1953 h 3298"/>
              <a:gd name="T70" fmla="*/ 836 w 3551"/>
              <a:gd name="T71" fmla="*/ 2028 h 3298"/>
              <a:gd name="T72" fmla="*/ 843 w 3551"/>
              <a:gd name="T73" fmla="*/ 2402 h 3298"/>
              <a:gd name="T74" fmla="*/ 1197 w 3551"/>
              <a:gd name="T75" fmla="*/ 2745 h 3298"/>
              <a:gd name="T76" fmla="*/ 1694 w 3551"/>
              <a:gd name="T77" fmla="*/ 2925 h 3298"/>
              <a:gd name="T78" fmla="*/ 2250 w 3551"/>
              <a:gd name="T79" fmla="*/ 2893 h 3298"/>
              <a:gd name="T80" fmla="*/ 2704 w 3551"/>
              <a:gd name="T81" fmla="*/ 2665 h 3298"/>
              <a:gd name="T82" fmla="*/ 3006 w 3551"/>
              <a:gd name="T83" fmla="*/ 2292 h 3298"/>
              <a:gd name="T84" fmla="*/ 3097 w 3551"/>
              <a:gd name="T85" fmla="*/ 1822 h 3298"/>
              <a:gd name="T86" fmla="*/ 2956 w 3551"/>
              <a:gd name="T87" fmla="*/ 1382 h 3298"/>
              <a:gd name="T88" fmla="*/ 2625 w 3551"/>
              <a:gd name="T89" fmla="*/ 1042 h 3298"/>
              <a:gd name="T90" fmla="*/ 2160 w 3551"/>
              <a:gd name="T91" fmla="*/ 850 h 3298"/>
              <a:gd name="T92" fmla="*/ 1629 w 3551"/>
              <a:gd name="T93" fmla="*/ 849 h 3298"/>
              <a:gd name="T94" fmla="*/ 1198 w 3551"/>
              <a:gd name="T95" fmla="*/ 1013 h 3298"/>
              <a:gd name="T96" fmla="*/ 1015 w 3551"/>
              <a:gd name="T97" fmla="*/ 1016 h 3298"/>
              <a:gd name="T98" fmla="*/ 900 w 3551"/>
              <a:gd name="T99" fmla="*/ 884 h 3298"/>
              <a:gd name="T100" fmla="*/ 961 w 3551"/>
              <a:gd name="T101" fmla="*/ 725 h 3298"/>
              <a:gd name="T102" fmla="*/ 1414 w 3551"/>
              <a:gd name="T103" fmla="*/ 527 h 3298"/>
              <a:gd name="T104" fmla="*/ 1504 w 3551"/>
              <a:gd name="T105" fmla="*/ 268 h 3298"/>
              <a:gd name="T106" fmla="*/ 1425 w 3551"/>
              <a:gd name="T107" fmla="*/ 180 h 3298"/>
              <a:gd name="T108" fmla="*/ 1482 w 3551"/>
              <a:gd name="T109" fmla="*/ 9 h 3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51" h="3298">
                <a:moveTo>
                  <a:pt x="1897" y="1608"/>
                </a:moveTo>
                <a:lnTo>
                  <a:pt x="1937" y="1612"/>
                </a:lnTo>
                <a:lnTo>
                  <a:pt x="1975" y="1620"/>
                </a:lnTo>
                <a:lnTo>
                  <a:pt x="2014" y="1632"/>
                </a:lnTo>
                <a:lnTo>
                  <a:pt x="2051" y="1648"/>
                </a:lnTo>
                <a:lnTo>
                  <a:pt x="2085" y="1669"/>
                </a:lnTo>
                <a:lnTo>
                  <a:pt x="2117" y="1694"/>
                </a:lnTo>
                <a:lnTo>
                  <a:pt x="2144" y="1722"/>
                </a:lnTo>
                <a:lnTo>
                  <a:pt x="2167" y="1752"/>
                </a:lnTo>
                <a:lnTo>
                  <a:pt x="2186" y="1785"/>
                </a:lnTo>
                <a:lnTo>
                  <a:pt x="2198" y="1818"/>
                </a:lnTo>
                <a:lnTo>
                  <a:pt x="2206" y="1852"/>
                </a:lnTo>
                <a:lnTo>
                  <a:pt x="2210" y="1887"/>
                </a:lnTo>
                <a:lnTo>
                  <a:pt x="2208" y="1922"/>
                </a:lnTo>
                <a:lnTo>
                  <a:pt x="2202" y="1957"/>
                </a:lnTo>
                <a:lnTo>
                  <a:pt x="2190" y="1991"/>
                </a:lnTo>
                <a:lnTo>
                  <a:pt x="2521" y="2354"/>
                </a:lnTo>
                <a:lnTo>
                  <a:pt x="2534" y="2372"/>
                </a:lnTo>
                <a:lnTo>
                  <a:pt x="2540" y="2390"/>
                </a:lnTo>
                <a:lnTo>
                  <a:pt x="2541" y="2408"/>
                </a:lnTo>
                <a:lnTo>
                  <a:pt x="2536" y="2425"/>
                </a:lnTo>
                <a:lnTo>
                  <a:pt x="2527" y="2440"/>
                </a:lnTo>
                <a:lnTo>
                  <a:pt x="2515" y="2453"/>
                </a:lnTo>
                <a:lnTo>
                  <a:pt x="2500" y="2464"/>
                </a:lnTo>
                <a:lnTo>
                  <a:pt x="2481" y="2472"/>
                </a:lnTo>
                <a:lnTo>
                  <a:pt x="2462" y="2476"/>
                </a:lnTo>
                <a:lnTo>
                  <a:pt x="2443" y="2475"/>
                </a:lnTo>
                <a:lnTo>
                  <a:pt x="2422" y="2469"/>
                </a:lnTo>
                <a:lnTo>
                  <a:pt x="2402" y="2458"/>
                </a:lnTo>
                <a:lnTo>
                  <a:pt x="1989" y="2164"/>
                </a:lnTo>
                <a:lnTo>
                  <a:pt x="1953" y="2173"/>
                </a:lnTo>
                <a:lnTo>
                  <a:pt x="1915" y="2178"/>
                </a:lnTo>
                <a:lnTo>
                  <a:pt x="1877" y="2179"/>
                </a:lnTo>
                <a:lnTo>
                  <a:pt x="1839" y="2177"/>
                </a:lnTo>
                <a:lnTo>
                  <a:pt x="1803" y="2170"/>
                </a:lnTo>
                <a:lnTo>
                  <a:pt x="1766" y="2160"/>
                </a:lnTo>
                <a:lnTo>
                  <a:pt x="1732" y="2146"/>
                </a:lnTo>
                <a:lnTo>
                  <a:pt x="1699" y="2129"/>
                </a:lnTo>
                <a:lnTo>
                  <a:pt x="1667" y="2107"/>
                </a:lnTo>
                <a:lnTo>
                  <a:pt x="1638" y="2082"/>
                </a:lnTo>
                <a:lnTo>
                  <a:pt x="1613" y="2052"/>
                </a:lnTo>
                <a:lnTo>
                  <a:pt x="1591" y="2019"/>
                </a:lnTo>
                <a:lnTo>
                  <a:pt x="1575" y="1985"/>
                </a:lnTo>
                <a:lnTo>
                  <a:pt x="1564" y="1950"/>
                </a:lnTo>
                <a:lnTo>
                  <a:pt x="1558" y="1913"/>
                </a:lnTo>
                <a:lnTo>
                  <a:pt x="1558" y="1876"/>
                </a:lnTo>
                <a:lnTo>
                  <a:pt x="1564" y="1840"/>
                </a:lnTo>
                <a:lnTo>
                  <a:pt x="1574" y="1804"/>
                </a:lnTo>
                <a:lnTo>
                  <a:pt x="1590" y="1770"/>
                </a:lnTo>
                <a:lnTo>
                  <a:pt x="1611" y="1737"/>
                </a:lnTo>
                <a:lnTo>
                  <a:pt x="1638" y="1706"/>
                </a:lnTo>
                <a:lnTo>
                  <a:pt x="1669" y="1679"/>
                </a:lnTo>
                <a:lnTo>
                  <a:pt x="1703" y="1656"/>
                </a:lnTo>
                <a:lnTo>
                  <a:pt x="1739" y="1638"/>
                </a:lnTo>
                <a:lnTo>
                  <a:pt x="1777" y="1624"/>
                </a:lnTo>
                <a:lnTo>
                  <a:pt x="1815" y="1614"/>
                </a:lnTo>
                <a:lnTo>
                  <a:pt x="1855" y="1609"/>
                </a:lnTo>
                <a:lnTo>
                  <a:pt x="1897" y="1608"/>
                </a:lnTo>
                <a:close/>
                <a:moveTo>
                  <a:pt x="1528" y="0"/>
                </a:moveTo>
                <a:lnTo>
                  <a:pt x="2292" y="0"/>
                </a:lnTo>
                <a:lnTo>
                  <a:pt x="2315" y="2"/>
                </a:lnTo>
                <a:lnTo>
                  <a:pt x="2336" y="9"/>
                </a:lnTo>
                <a:lnTo>
                  <a:pt x="2356" y="20"/>
                </a:lnTo>
                <a:lnTo>
                  <a:pt x="2372" y="34"/>
                </a:lnTo>
                <a:lnTo>
                  <a:pt x="2383" y="50"/>
                </a:lnTo>
                <a:lnTo>
                  <a:pt x="2391" y="69"/>
                </a:lnTo>
                <a:lnTo>
                  <a:pt x="2394" y="90"/>
                </a:lnTo>
                <a:lnTo>
                  <a:pt x="2394" y="180"/>
                </a:lnTo>
                <a:lnTo>
                  <a:pt x="2391" y="201"/>
                </a:lnTo>
                <a:lnTo>
                  <a:pt x="2383" y="220"/>
                </a:lnTo>
                <a:lnTo>
                  <a:pt x="2372" y="237"/>
                </a:lnTo>
                <a:lnTo>
                  <a:pt x="2356" y="250"/>
                </a:lnTo>
                <a:lnTo>
                  <a:pt x="2336" y="261"/>
                </a:lnTo>
                <a:lnTo>
                  <a:pt x="2315" y="268"/>
                </a:lnTo>
                <a:lnTo>
                  <a:pt x="2292" y="270"/>
                </a:lnTo>
                <a:lnTo>
                  <a:pt x="2110" y="270"/>
                </a:lnTo>
                <a:lnTo>
                  <a:pt x="2110" y="478"/>
                </a:lnTo>
                <a:lnTo>
                  <a:pt x="2206" y="492"/>
                </a:lnTo>
                <a:lnTo>
                  <a:pt x="2300" y="510"/>
                </a:lnTo>
                <a:lnTo>
                  <a:pt x="2391" y="534"/>
                </a:lnTo>
                <a:lnTo>
                  <a:pt x="2481" y="562"/>
                </a:lnTo>
                <a:lnTo>
                  <a:pt x="2568" y="595"/>
                </a:lnTo>
                <a:lnTo>
                  <a:pt x="2653" y="631"/>
                </a:lnTo>
                <a:lnTo>
                  <a:pt x="2734" y="672"/>
                </a:lnTo>
                <a:lnTo>
                  <a:pt x="2813" y="717"/>
                </a:lnTo>
                <a:lnTo>
                  <a:pt x="2888" y="766"/>
                </a:lnTo>
                <a:lnTo>
                  <a:pt x="2959" y="818"/>
                </a:lnTo>
                <a:lnTo>
                  <a:pt x="3064" y="725"/>
                </a:lnTo>
                <a:lnTo>
                  <a:pt x="2988" y="663"/>
                </a:lnTo>
                <a:lnTo>
                  <a:pt x="2972" y="647"/>
                </a:lnTo>
                <a:lnTo>
                  <a:pt x="2961" y="630"/>
                </a:lnTo>
                <a:lnTo>
                  <a:pt x="2956" y="611"/>
                </a:lnTo>
                <a:lnTo>
                  <a:pt x="2954" y="591"/>
                </a:lnTo>
                <a:lnTo>
                  <a:pt x="2959" y="571"/>
                </a:lnTo>
                <a:lnTo>
                  <a:pt x="2968" y="553"/>
                </a:lnTo>
                <a:lnTo>
                  <a:pt x="2982" y="536"/>
                </a:lnTo>
                <a:lnTo>
                  <a:pt x="3064" y="459"/>
                </a:lnTo>
                <a:lnTo>
                  <a:pt x="3081" y="445"/>
                </a:lnTo>
                <a:lnTo>
                  <a:pt x="3102" y="436"/>
                </a:lnTo>
                <a:lnTo>
                  <a:pt x="3124" y="431"/>
                </a:lnTo>
                <a:lnTo>
                  <a:pt x="3146" y="430"/>
                </a:lnTo>
                <a:lnTo>
                  <a:pt x="3168" y="434"/>
                </a:lnTo>
                <a:lnTo>
                  <a:pt x="3190" y="441"/>
                </a:lnTo>
                <a:lnTo>
                  <a:pt x="3208" y="454"/>
                </a:lnTo>
                <a:lnTo>
                  <a:pt x="3518" y="704"/>
                </a:lnTo>
                <a:lnTo>
                  <a:pt x="3534" y="720"/>
                </a:lnTo>
                <a:lnTo>
                  <a:pt x="3544" y="738"/>
                </a:lnTo>
                <a:lnTo>
                  <a:pt x="3550" y="757"/>
                </a:lnTo>
                <a:lnTo>
                  <a:pt x="3551" y="776"/>
                </a:lnTo>
                <a:lnTo>
                  <a:pt x="3546" y="796"/>
                </a:lnTo>
                <a:lnTo>
                  <a:pt x="3538" y="814"/>
                </a:lnTo>
                <a:lnTo>
                  <a:pt x="3523" y="831"/>
                </a:lnTo>
                <a:lnTo>
                  <a:pt x="3442" y="909"/>
                </a:lnTo>
                <a:lnTo>
                  <a:pt x="3424" y="922"/>
                </a:lnTo>
                <a:lnTo>
                  <a:pt x="3403" y="931"/>
                </a:lnTo>
                <a:lnTo>
                  <a:pt x="3382" y="936"/>
                </a:lnTo>
                <a:lnTo>
                  <a:pt x="3359" y="937"/>
                </a:lnTo>
                <a:lnTo>
                  <a:pt x="3337" y="934"/>
                </a:lnTo>
                <a:lnTo>
                  <a:pt x="3316" y="926"/>
                </a:lnTo>
                <a:lnTo>
                  <a:pt x="3297" y="914"/>
                </a:lnTo>
                <a:lnTo>
                  <a:pt x="3239" y="867"/>
                </a:lnTo>
                <a:lnTo>
                  <a:pt x="3126" y="967"/>
                </a:lnTo>
                <a:lnTo>
                  <a:pt x="3186" y="1033"/>
                </a:lnTo>
                <a:lnTo>
                  <a:pt x="3242" y="1102"/>
                </a:lnTo>
                <a:lnTo>
                  <a:pt x="3294" y="1175"/>
                </a:lnTo>
                <a:lnTo>
                  <a:pt x="3341" y="1251"/>
                </a:lnTo>
                <a:lnTo>
                  <a:pt x="3382" y="1329"/>
                </a:lnTo>
                <a:lnTo>
                  <a:pt x="3417" y="1409"/>
                </a:lnTo>
                <a:lnTo>
                  <a:pt x="3448" y="1492"/>
                </a:lnTo>
                <a:lnTo>
                  <a:pt x="3472" y="1576"/>
                </a:lnTo>
                <a:lnTo>
                  <a:pt x="3490" y="1663"/>
                </a:lnTo>
                <a:lnTo>
                  <a:pt x="3503" y="1751"/>
                </a:lnTo>
                <a:lnTo>
                  <a:pt x="3510" y="1841"/>
                </a:lnTo>
                <a:lnTo>
                  <a:pt x="3509" y="1933"/>
                </a:lnTo>
                <a:lnTo>
                  <a:pt x="3502" y="2025"/>
                </a:lnTo>
                <a:lnTo>
                  <a:pt x="3488" y="2116"/>
                </a:lnTo>
                <a:lnTo>
                  <a:pt x="3467" y="2205"/>
                </a:lnTo>
                <a:lnTo>
                  <a:pt x="3441" y="2291"/>
                </a:lnTo>
                <a:lnTo>
                  <a:pt x="3409" y="2375"/>
                </a:lnTo>
                <a:lnTo>
                  <a:pt x="3370" y="2457"/>
                </a:lnTo>
                <a:lnTo>
                  <a:pt x="3327" y="2536"/>
                </a:lnTo>
                <a:lnTo>
                  <a:pt x="3278" y="2613"/>
                </a:lnTo>
                <a:lnTo>
                  <a:pt x="3223" y="2686"/>
                </a:lnTo>
                <a:lnTo>
                  <a:pt x="3164" y="2756"/>
                </a:lnTo>
                <a:lnTo>
                  <a:pt x="3100" y="2823"/>
                </a:lnTo>
                <a:lnTo>
                  <a:pt x="3031" y="2886"/>
                </a:lnTo>
                <a:lnTo>
                  <a:pt x="2958" y="2947"/>
                </a:lnTo>
                <a:lnTo>
                  <a:pt x="2881" y="3002"/>
                </a:lnTo>
                <a:lnTo>
                  <a:pt x="2800" y="3054"/>
                </a:lnTo>
                <a:lnTo>
                  <a:pt x="2717" y="3101"/>
                </a:lnTo>
                <a:lnTo>
                  <a:pt x="2629" y="3143"/>
                </a:lnTo>
                <a:lnTo>
                  <a:pt x="2537" y="3181"/>
                </a:lnTo>
                <a:lnTo>
                  <a:pt x="2444" y="3214"/>
                </a:lnTo>
                <a:lnTo>
                  <a:pt x="2348" y="3242"/>
                </a:lnTo>
                <a:lnTo>
                  <a:pt x="2250" y="3264"/>
                </a:lnTo>
                <a:lnTo>
                  <a:pt x="2148" y="3281"/>
                </a:lnTo>
                <a:lnTo>
                  <a:pt x="2045" y="3293"/>
                </a:lnTo>
                <a:lnTo>
                  <a:pt x="1938" y="3298"/>
                </a:lnTo>
                <a:lnTo>
                  <a:pt x="1831" y="3298"/>
                </a:lnTo>
                <a:lnTo>
                  <a:pt x="1726" y="3291"/>
                </a:lnTo>
                <a:lnTo>
                  <a:pt x="1625" y="3279"/>
                </a:lnTo>
                <a:lnTo>
                  <a:pt x="1524" y="3262"/>
                </a:lnTo>
                <a:lnTo>
                  <a:pt x="1426" y="3239"/>
                </a:lnTo>
                <a:lnTo>
                  <a:pt x="1330" y="3211"/>
                </a:lnTo>
                <a:lnTo>
                  <a:pt x="1237" y="3177"/>
                </a:lnTo>
                <a:lnTo>
                  <a:pt x="1147" y="3139"/>
                </a:lnTo>
                <a:lnTo>
                  <a:pt x="1061" y="3097"/>
                </a:lnTo>
                <a:lnTo>
                  <a:pt x="978" y="3050"/>
                </a:lnTo>
                <a:lnTo>
                  <a:pt x="898" y="2999"/>
                </a:lnTo>
                <a:lnTo>
                  <a:pt x="821" y="2943"/>
                </a:lnTo>
                <a:lnTo>
                  <a:pt x="751" y="2883"/>
                </a:lnTo>
                <a:lnTo>
                  <a:pt x="682" y="2820"/>
                </a:lnTo>
                <a:lnTo>
                  <a:pt x="619" y="2754"/>
                </a:lnTo>
                <a:lnTo>
                  <a:pt x="561" y="2684"/>
                </a:lnTo>
                <a:lnTo>
                  <a:pt x="507" y="2611"/>
                </a:lnTo>
                <a:lnTo>
                  <a:pt x="458" y="2536"/>
                </a:lnTo>
                <a:lnTo>
                  <a:pt x="415" y="2457"/>
                </a:lnTo>
                <a:lnTo>
                  <a:pt x="377" y="2376"/>
                </a:lnTo>
                <a:lnTo>
                  <a:pt x="345" y="2292"/>
                </a:lnTo>
                <a:lnTo>
                  <a:pt x="318" y="2207"/>
                </a:lnTo>
                <a:lnTo>
                  <a:pt x="298" y="2119"/>
                </a:lnTo>
                <a:lnTo>
                  <a:pt x="284" y="2028"/>
                </a:lnTo>
                <a:lnTo>
                  <a:pt x="125" y="2028"/>
                </a:lnTo>
                <a:lnTo>
                  <a:pt x="97" y="2025"/>
                </a:lnTo>
                <a:lnTo>
                  <a:pt x="72" y="2018"/>
                </a:lnTo>
                <a:lnTo>
                  <a:pt x="49" y="2006"/>
                </a:lnTo>
                <a:lnTo>
                  <a:pt x="31" y="1991"/>
                </a:lnTo>
                <a:lnTo>
                  <a:pt x="16" y="1973"/>
                </a:lnTo>
                <a:lnTo>
                  <a:pt x="6" y="1953"/>
                </a:lnTo>
                <a:lnTo>
                  <a:pt x="0" y="1931"/>
                </a:lnTo>
                <a:lnTo>
                  <a:pt x="0" y="1908"/>
                </a:lnTo>
                <a:lnTo>
                  <a:pt x="5" y="1886"/>
                </a:lnTo>
                <a:lnTo>
                  <a:pt x="16" y="1863"/>
                </a:lnTo>
                <a:lnTo>
                  <a:pt x="371" y="1324"/>
                </a:lnTo>
                <a:lnTo>
                  <a:pt x="386" y="1306"/>
                </a:lnTo>
                <a:lnTo>
                  <a:pt x="404" y="1291"/>
                </a:lnTo>
                <a:lnTo>
                  <a:pt x="425" y="1280"/>
                </a:lnTo>
                <a:lnTo>
                  <a:pt x="447" y="1273"/>
                </a:lnTo>
                <a:lnTo>
                  <a:pt x="470" y="1270"/>
                </a:lnTo>
                <a:lnTo>
                  <a:pt x="492" y="1270"/>
                </a:lnTo>
                <a:lnTo>
                  <a:pt x="515" y="1273"/>
                </a:lnTo>
                <a:lnTo>
                  <a:pt x="537" y="1280"/>
                </a:lnTo>
                <a:lnTo>
                  <a:pt x="556" y="1291"/>
                </a:lnTo>
                <a:lnTo>
                  <a:pt x="575" y="1306"/>
                </a:lnTo>
                <a:lnTo>
                  <a:pt x="590" y="1324"/>
                </a:lnTo>
                <a:lnTo>
                  <a:pt x="945" y="1863"/>
                </a:lnTo>
                <a:lnTo>
                  <a:pt x="956" y="1886"/>
                </a:lnTo>
                <a:lnTo>
                  <a:pt x="961" y="1908"/>
                </a:lnTo>
                <a:lnTo>
                  <a:pt x="961" y="1931"/>
                </a:lnTo>
                <a:lnTo>
                  <a:pt x="955" y="1953"/>
                </a:lnTo>
                <a:lnTo>
                  <a:pt x="945" y="1973"/>
                </a:lnTo>
                <a:lnTo>
                  <a:pt x="930" y="1991"/>
                </a:lnTo>
                <a:lnTo>
                  <a:pt x="912" y="2006"/>
                </a:lnTo>
                <a:lnTo>
                  <a:pt x="889" y="2018"/>
                </a:lnTo>
                <a:lnTo>
                  <a:pt x="864" y="2025"/>
                </a:lnTo>
                <a:lnTo>
                  <a:pt x="836" y="2028"/>
                </a:lnTo>
                <a:lnTo>
                  <a:pt x="698" y="2028"/>
                </a:lnTo>
                <a:lnTo>
                  <a:pt x="714" y="2108"/>
                </a:lnTo>
                <a:lnTo>
                  <a:pt x="737" y="2186"/>
                </a:lnTo>
                <a:lnTo>
                  <a:pt x="767" y="2261"/>
                </a:lnTo>
                <a:lnTo>
                  <a:pt x="802" y="2333"/>
                </a:lnTo>
                <a:lnTo>
                  <a:pt x="843" y="2402"/>
                </a:lnTo>
                <a:lnTo>
                  <a:pt x="890" y="2469"/>
                </a:lnTo>
                <a:lnTo>
                  <a:pt x="941" y="2532"/>
                </a:lnTo>
                <a:lnTo>
                  <a:pt x="999" y="2591"/>
                </a:lnTo>
                <a:lnTo>
                  <a:pt x="1060" y="2647"/>
                </a:lnTo>
                <a:lnTo>
                  <a:pt x="1128" y="2698"/>
                </a:lnTo>
                <a:lnTo>
                  <a:pt x="1197" y="2745"/>
                </a:lnTo>
                <a:lnTo>
                  <a:pt x="1272" y="2788"/>
                </a:lnTo>
                <a:lnTo>
                  <a:pt x="1350" y="2826"/>
                </a:lnTo>
                <a:lnTo>
                  <a:pt x="1432" y="2858"/>
                </a:lnTo>
                <a:lnTo>
                  <a:pt x="1516" y="2886"/>
                </a:lnTo>
                <a:lnTo>
                  <a:pt x="1604" y="2909"/>
                </a:lnTo>
                <a:lnTo>
                  <a:pt x="1694" y="2925"/>
                </a:lnTo>
                <a:lnTo>
                  <a:pt x="1786" y="2935"/>
                </a:lnTo>
                <a:lnTo>
                  <a:pt x="1881" y="2939"/>
                </a:lnTo>
                <a:lnTo>
                  <a:pt x="1977" y="2937"/>
                </a:lnTo>
                <a:lnTo>
                  <a:pt x="2074" y="2928"/>
                </a:lnTo>
                <a:lnTo>
                  <a:pt x="2163" y="2913"/>
                </a:lnTo>
                <a:lnTo>
                  <a:pt x="2250" y="2893"/>
                </a:lnTo>
                <a:lnTo>
                  <a:pt x="2333" y="2867"/>
                </a:lnTo>
                <a:lnTo>
                  <a:pt x="2414" y="2836"/>
                </a:lnTo>
                <a:lnTo>
                  <a:pt x="2492" y="2800"/>
                </a:lnTo>
                <a:lnTo>
                  <a:pt x="2566" y="2759"/>
                </a:lnTo>
                <a:lnTo>
                  <a:pt x="2637" y="2714"/>
                </a:lnTo>
                <a:lnTo>
                  <a:pt x="2704" y="2665"/>
                </a:lnTo>
                <a:lnTo>
                  <a:pt x="2767" y="2612"/>
                </a:lnTo>
                <a:lnTo>
                  <a:pt x="2825" y="2554"/>
                </a:lnTo>
                <a:lnTo>
                  <a:pt x="2878" y="2494"/>
                </a:lnTo>
                <a:lnTo>
                  <a:pt x="2926" y="2429"/>
                </a:lnTo>
                <a:lnTo>
                  <a:pt x="2969" y="2362"/>
                </a:lnTo>
                <a:lnTo>
                  <a:pt x="3006" y="2292"/>
                </a:lnTo>
                <a:lnTo>
                  <a:pt x="3038" y="2219"/>
                </a:lnTo>
                <a:lnTo>
                  <a:pt x="3063" y="2144"/>
                </a:lnTo>
                <a:lnTo>
                  <a:pt x="3081" y="2067"/>
                </a:lnTo>
                <a:lnTo>
                  <a:pt x="3094" y="1984"/>
                </a:lnTo>
                <a:lnTo>
                  <a:pt x="3100" y="1902"/>
                </a:lnTo>
                <a:lnTo>
                  <a:pt x="3097" y="1822"/>
                </a:lnTo>
                <a:lnTo>
                  <a:pt x="3089" y="1744"/>
                </a:lnTo>
                <a:lnTo>
                  <a:pt x="3074" y="1667"/>
                </a:lnTo>
                <a:lnTo>
                  <a:pt x="3054" y="1592"/>
                </a:lnTo>
                <a:lnTo>
                  <a:pt x="3026" y="1520"/>
                </a:lnTo>
                <a:lnTo>
                  <a:pt x="2994" y="1449"/>
                </a:lnTo>
                <a:lnTo>
                  <a:pt x="2956" y="1382"/>
                </a:lnTo>
                <a:lnTo>
                  <a:pt x="2912" y="1317"/>
                </a:lnTo>
                <a:lnTo>
                  <a:pt x="2864" y="1255"/>
                </a:lnTo>
                <a:lnTo>
                  <a:pt x="2811" y="1196"/>
                </a:lnTo>
                <a:lnTo>
                  <a:pt x="2753" y="1141"/>
                </a:lnTo>
                <a:lnTo>
                  <a:pt x="2692" y="1089"/>
                </a:lnTo>
                <a:lnTo>
                  <a:pt x="2625" y="1042"/>
                </a:lnTo>
                <a:lnTo>
                  <a:pt x="2556" y="998"/>
                </a:lnTo>
                <a:lnTo>
                  <a:pt x="2483" y="959"/>
                </a:lnTo>
                <a:lnTo>
                  <a:pt x="2406" y="924"/>
                </a:lnTo>
                <a:lnTo>
                  <a:pt x="2327" y="895"/>
                </a:lnTo>
                <a:lnTo>
                  <a:pt x="2245" y="870"/>
                </a:lnTo>
                <a:lnTo>
                  <a:pt x="2160" y="850"/>
                </a:lnTo>
                <a:lnTo>
                  <a:pt x="2072" y="836"/>
                </a:lnTo>
                <a:lnTo>
                  <a:pt x="1983" y="827"/>
                </a:lnTo>
                <a:lnTo>
                  <a:pt x="1893" y="824"/>
                </a:lnTo>
                <a:lnTo>
                  <a:pt x="1804" y="827"/>
                </a:lnTo>
                <a:lnTo>
                  <a:pt x="1716" y="835"/>
                </a:lnTo>
                <a:lnTo>
                  <a:pt x="1629" y="849"/>
                </a:lnTo>
                <a:lnTo>
                  <a:pt x="1545" y="868"/>
                </a:lnTo>
                <a:lnTo>
                  <a:pt x="1461" y="893"/>
                </a:lnTo>
                <a:lnTo>
                  <a:pt x="1381" y="923"/>
                </a:lnTo>
                <a:lnTo>
                  <a:pt x="1302" y="958"/>
                </a:lnTo>
                <a:lnTo>
                  <a:pt x="1227" y="999"/>
                </a:lnTo>
                <a:lnTo>
                  <a:pt x="1198" y="1013"/>
                </a:lnTo>
                <a:lnTo>
                  <a:pt x="1169" y="1023"/>
                </a:lnTo>
                <a:lnTo>
                  <a:pt x="1138" y="1030"/>
                </a:lnTo>
                <a:lnTo>
                  <a:pt x="1106" y="1032"/>
                </a:lnTo>
                <a:lnTo>
                  <a:pt x="1075" y="1031"/>
                </a:lnTo>
                <a:lnTo>
                  <a:pt x="1044" y="1025"/>
                </a:lnTo>
                <a:lnTo>
                  <a:pt x="1015" y="1016"/>
                </a:lnTo>
                <a:lnTo>
                  <a:pt x="987" y="1003"/>
                </a:lnTo>
                <a:lnTo>
                  <a:pt x="963" y="986"/>
                </a:lnTo>
                <a:lnTo>
                  <a:pt x="941" y="965"/>
                </a:lnTo>
                <a:lnTo>
                  <a:pt x="922" y="940"/>
                </a:lnTo>
                <a:lnTo>
                  <a:pt x="908" y="912"/>
                </a:lnTo>
                <a:lnTo>
                  <a:pt x="900" y="884"/>
                </a:lnTo>
                <a:lnTo>
                  <a:pt x="898" y="855"/>
                </a:lnTo>
                <a:lnTo>
                  <a:pt x="900" y="826"/>
                </a:lnTo>
                <a:lnTo>
                  <a:pt x="908" y="799"/>
                </a:lnTo>
                <a:lnTo>
                  <a:pt x="921" y="772"/>
                </a:lnTo>
                <a:lnTo>
                  <a:pt x="939" y="748"/>
                </a:lnTo>
                <a:lnTo>
                  <a:pt x="961" y="725"/>
                </a:lnTo>
                <a:lnTo>
                  <a:pt x="988" y="706"/>
                </a:lnTo>
                <a:lnTo>
                  <a:pt x="1069" y="662"/>
                </a:lnTo>
                <a:lnTo>
                  <a:pt x="1152" y="621"/>
                </a:lnTo>
                <a:lnTo>
                  <a:pt x="1237" y="585"/>
                </a:lnTo>
                <a:lnTo>
                  <a:pt x="1325" y="554"/>
                </a:lnTo>
                <a:lnTo>
                  <a:pt x="1414" y="527"/>
                </a:lnTo>
                <a:lnTo>
                  <a:pt x="1506" y="505"/>
                </a:lnTo>
                <a:lnTo>
                  <a:pt x="1598" y="488"/>
                </a:lnTo>
                <a:lnTo>
                  <a:pt x="1692" y="475"/>
                </a:lnTo>
                <a:lnTo>
                  <a:pt x="1692" y="270"/>
                </a:lnTo>
                <a:lnTo>
                  <a:pt x="1528" y="270"/>
                </a:lnTo>
                <a:lnTo>
                  <a:pt x="1504" y="268"/>
                </a:lnTo>
                <a:lnTo>
                  <a:pt x="1482" y="261"/>
                </a:lnTo>
                <a:lnTo>
                  <a:pt x="1464" y="250"/>
                </a:lnTo>
                <a:lnTo>
                  <a:pt x="1448" y="237"/>
                </a:lnTo>
                <a:lnTo>
                  <a:pt x="1435" y="220"/>
                </a:lnTo>
                <a:lnTo>
                  <a:pt x="1427" y="201"/>
                </a:lnTo>
                <a:lnTo>
                  <a:pt x="1425" y="180"/>
                </a:lnTo>
                <a:lnTo>
                  <a:pt x="1425" y="90"/>
                </a:lnTo>
                <a:lnTo>
                  <a:pt x="1427" y="69"/>
                </a:lnTo>
                <a:lnTo>
                  <a:pt x="1435" y="50"/>
                </a:lnTo>
                <a:lnTo>
                  <a:pt x="1448" y="34"/>
                </a:lnTo>
                <a:lnTo>
                  <a:pt x="1464" y="20"/>
                </a:lnTo>
                <a:lnTo>
                  <a:pt x="1482" y="9"/>
                </a:lnTo>
                <a:lnTo>
                  <a:pt x="1504" y="2"/>
                </a:lnTo>
                <a:lnTo>
                  <a:pt x="1528" y="0"/>
                </a:lnTo>
                <a:close/>
              </a:path>
            </a:pathLst>
          </a:custGeom>
          <a:solidFill>
            <a:srgbClr val="66003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1" name="Organigramme : Processus 90"/>
          <p:cNvSpPr/>
          <p:nvPr/>
        </p:nvSpPr>
        <p:spPr>
          <a:xfrm>
            <a:off x="1858611" y="3024023"/>
            <a:ext cx="3254232" cy="8099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</a:rPr>
              <a:t>Micro découpage des opérations</a:t>
            </a:r>
            <a:endParaRPr lang="fr-FR" b="1" dirty="0">
              <a:solidFill>
                <a:srgbClr val="660033"/>
              </a:solidFill>
            </a:endParaRPr>
          </a:p>
        </p:txBody>
      </p:sp>
      <p:sp>
        <p:nvSpPr>
          <p:cNvPr id="92" name="Organigramme : Processus 91"/>
          <p:cNvSpPr/>
          <p:nvPr/>
        </p:nvSpPr>
        <p:spPr>
          <a:xfrm>
            <a:off x="1858611" y="1538926"/>
            <a:ext cx="3254232" cy="8099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</a:rPr>
              <a:t>Observation des opérations  </a:t>
            </a:r>
            <a:endParaRPr lang="fr-FR" b="1" dirty="0">
              <a:solidFill>
                <a:srgbClr val="660033"/>
              </a:solidFill>
            </a:endParaRPr>
          </a:p>
        </p:txBody>
      </p:sp>
      <p:sp>
        <p:nvSpPr>
          <p:cNvPr id="93" name="Organigramme : Processus 92"/>
          <p:cNvSpPr/>
          <p:nvPr/>
        </p:nvSpPr>
        <p:spPr>
          <a:xfrm>
            <a:off x="1858611" y="4437112"/>
            <a:ext cx="3254232" cy="80995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660033"/>
                </a:solidFill>
              </a:rPr>
              <a:t>Chronométrage</a:t>
            </a:r>
            <a:endParaRPr lang="fr-FR" b="1" dirty="0">
              <a:solidFill>
                <a:srgbClr val="660033"/>
              </a:solidFill>
            </a:endParaRPr>
          </a:p>
        </p:txBody>
      </p:sp>
      <p:grpSp>
        <p:nvGrpSpPr>
          <p:cNvPr id="94" name="Group 126"/>
          <p:cNvGrpSpPr/>
          <p:nvPr/>
        </p:nvGrpSpPr>
        <p:grpSpPr>
          <a:xfrm>
            <a:off x="900654" y="2996952"/>
            <a:ext cx="614388" cy="749917"/>
            <a:chOff x="9842500" y="1071563"/>
            <a:chExt cx="519113" cy="750887"/>
          </a:xfrm>
          <a:solidFill>
            <a:srgbClr val="660033"/>
          </a:solidFill>
        </p:grpSpPr>
        <p:sp>
          <p:nvSpPr>
            <p:cNvPr id="95" name="Freeform 67"/>
            <p:cNvSpPr>
              <a:spLocks noEditPoints="1"/>
            </p:cNvSpPr>
            <p:nvPr/>
          </p:nvSpPr>
          <p:spPr bwMode="auto">
            <a:xfrm>
              <a:off x="9842500" y="1071563"/>
              <a:ext cx="519113" cy="750887"/>
            </a:xfrm>
            <a:custGeom>
              <a:avLst/>
              <a:gdLst>
                <a:gd name="T0" fmla="*/ 1570 w 2289"/>
                <a:gd name="T1" fmla="*/ 786 h 3313"/>
                <a:gd name="T2" fmla="*/ 364 w 2289"/>
                <a:gd name="T3" fmla="*/ 439 h 3313"/>
                <a:gd name="T4" fmla="*/ 276 w 2289"/>
                <a:gd name="T5" fmla="*/ 466 h 3313"/>
                <a:gd name="T6" fmla="*/ 220 w 2289"/>
                <a:gd name="T7" fmla="*/ 535 h 3313"/>
                <a:gd name="T8" fmla="*/ 208 w 2289"/>
                <a:gd name="T9" fmla="*/ 2950 h 3313"/>
                <a:gd name="T10" fmla="*/ 235 w 2289"/>
                <a:gd name="T11" fmla="*/ 3037 h 3313"/>
                <a:gd name="T12" fmla="*/ 303 w 2289"/>
                <a:gd name="T13" fmla="*/ 3093 h 3313"/>
                <a:gd name="T14" fmla="*/ 1925 w 2289"/>
                <a:gd name="T15" fmla="*/ 3105 h 3313"/>
                <a:gd name="T16" fmla="*/ 2013 w 2289"/>
                <a:gd name="T17" fmla="*/ 3078 h 3313"/>
                <a:gd name="T18" fmla="*/ 2069 w 2289"/>
                <a:gd name="T19" fmla="*/ 3011 h 3313"/>
                <a:gd name="T20" fmla="*/ 2081 w 2289"/>
                <a:gd name="T21" fmla="*/ 595 h 3313"/>
                <a:gd name="T22" fmla="*/ 2054 w 2289"/>
                <a:gd name="T23" fmla="*/ 508 h 3313"/>
                <a:gd name="T24" fmla="*/ 1985 w 2289"/>
                <a:gd name="T25" fmla="*/ 452 h 3313"/>
                <a:gd name="T26" fmla="*/ 1776 w 2289"/>
                <a:gd name="T27" fmla="*/ 439 h 3313"/>
                <a:gd name="T28" fmla="*/ 1764 w 2289"/>
                <a:gd name="T29" fmla="*/ 873 h 3313"/>
                <a:gd name="T30" fmla="*/ 1711 w 2289"/>
                <a:gd name="T31" fmla="*/ 948 h 3313"/>
                <a:gd name="T32" fmla="*/ 1627 w 2289"/>
                <a:gd name="T33" fmla="*/ 987 h 3313"/>
                <a:gd name="T34" fmla="*/ 662 w 2289"/>
                <a:gd name="T35" fmla="*/ 987 h 3313"/>
                <a:gd name="T36" fmla="*/ 578 w 2289"/>
                <a:gd name="T37" fmla="*/ 948 h 3313"/>
                <a:gd name="T38" fmla="*/ 525 w 2289"/>
                <a:gd name="T39" fmla="*/ 873 h 3313"/>
                <a:gd name="T40" fmla="*/ 513 w 2289"/>
                <a:gd name="T41" fmla="*/ 439 h 3313"/>
                <a:gd name="T42" fmla="*/ 1123 w 2289"/>
                <a:gd name="T43" fmla="*/ 74 h 3313"/>
                <a:gd name="T44" fmla="*/ 1076 w 2289"/>
                <a:gd name="T45" fmla="*/ 110 h 3313"/>
                <a:gd name="T46" fmla="*/ 1069 w 2289"/>
                <a:gd name="T47" fmla="*/ 171 h 3313"/>
                <a:gd name="T48" fmla="*/ 1104 w 2289"/>
                <a:gd name="T49" fmla="*/ 217 h 3313"/>
                <a:gd name="T50" fmla="*/ 1166 w 2289"/>
                <a:gd name="T51" fmla="*/ 226 h 3313"/>
                <a:gd name="T52" fmla="*/ 1213 w 2289"/>
                <a:gd name="T53" fmla="*/ 189 h 3313"/>
                <a:gd name="T54" fmla="*/ 1220 w 2289"/>
                <a:gd name="T55" fmla="*/ 129 h 3313"/>
                <a:gd name="T56" fmla="*/ 1185 w 2289"/>
                <a:gd name="T57" fmla="*/ 82 h 3313"/>
                <a:gd name="T58" fmla="*/ 965 w 2289"/>
                <a:gd name="T59" fmla="*/ 0 h 3313"/>
                <a:gd name="T60" fmla="*/ 1386 w 2289"/>
                <a:gd name="T61" fmla="*/ 13 h 3313"/>
                <a:gd name="T62" fmla="*/ 1456 w 2289"/>
                <a:gd name="T63" fmla="*/ 70 h 3313"/>
                <a:gd name="T64" fmla="*/ 1482 w 2289"/>
                <a:gd name="T65" fmla="*/ 158 h 3313"/>
                <a:gd name="T66" fmla="*/ 1971 w 2289"/>
                <a:gd name="T67" fmla="*/ 236 h 3313"/>
                <a:gd name="T68" fmla="*/ 2096 w 2289"/>
                <a:gd name="T69" fmla="*/ 275 h 3313"/>
                <a:gd name="T70" fmla="*/ 2197 w 2289"/>
                <a:gd name="T71" fmla="*/ 354 h 3313"/>
                <a:gd name="T72" fmla="*/ 2265 w 2289"/>
                <a:gd name="T73" fmla="*/ 464 h 3313"/>
                <a:gd name="T74" fmla="*/ 2289 w 2289"/>
                <a:gd name="T75" fmla="*/ 595 h 3313"/>
                <a:gd name="T76" fmla="*/ 2277 w 2289"/>
                <a:gd name="T77" fmla="*/ 3039 h 3313"/>
                <a:gd name="T78" fmla="*/ 2224 w 2289"/>
                <a:gd name="T79" fmla="*/ 3157 h 3313"/>
                <a:gd name="T80" fmla="*/ 2132 w 2289"/>
                <a:gd name="T81" fmla="*/ 3247 h 3313"/>
                <a:gd name="T82" fmla="*/ 2015 w 2289"/>
                <a:gd name="T83" fmla="*/ 3301 h 3313"/>
                <a:gd name="T84" fmla="*/ 364 w 2289"/>
                <a:gd name="T85" fmla="*/ 3313 h 3313"/>
                <a:gd name="T86" fmla="*/ 233 w 2289"/>
                <a:gd name="T87" fmla="*/ 3288 h 3313"/>
                <a:gd name="T88" fmla="*/ 122 w 2289"/>
                <a:gd name="T89" fmla="*/ 3220 h 3313"/>
                <a:gd name="T90" fmla="*/ 43 w 2289"/>
                <a:gd name="T91" fmla="*/ 3120 h 3313"/>
                <a:gd name="T92" fmla="*/ 3 w 2289"/>
                <a:gd name="T93" fmla="*/ 2995 h 3313"/>
                <a:gd name="T94" fmla="*/ 3 w 2289"/>
                <a:gd name="T95" fmla="*/ 549 h 3313"/>
                <a:gd name="T96" fmla="*/ 43 w 2289"/>
                <a:gd name="T97" fmla="*/ 425 h 3313"/>
                <a:gd name="T98" fmla="*/ 122 w 2289"/>
                <a:gd name="T99" fmla="*/ 324 h 3313"/>
                <a:gd name="T100" fmla="*/ 233 w 2289"/>
                <a:gd name="T101" fmla="*/ 257 h 3313"/>
                <a:gd name="T102" fmla="*/ 364 w 2289"/>
                <a:gd name="T103" fmla="*/ 233 h 3313"/>
                <a:gd name="T104" fmla="*/ 810 w 2289"/>
                <a:gd name="T105" fmla="*/ 126 h 3313"/>
                <a:gd name="T106" fmla="*/ 853 w 2289"/>
                <a:gd name="T107" fmla="*/ 47 h 3313"/>
                <a:gd name="T108" fmla="*/ 932 w 2289"/>
                <a:gd name="T109" fmla="*/ 4 h 3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89" h="3313">
                  <a:moveTo>
                    <a:pt x="718" y="455"/>
                  </a:moveTo>
                  <a:lnTo>
                    <a:pt x="718" y="786"/>
                  </a:lnTo>
                  <a:lnTo>
                    <a:pt x="1570" y="786"/>
                  </a:lnTo>
                  <a:lnTo>
                    <a:pt x="1570" y="455"/>
                  </a:lnTo>
                  <a:lnTo>
                    <a:pt x="718" y="455"/>
                  </a:lnTo>
                  <a:close/>
                  <a:moveTo>
                    <a:pt x="364" y="439"/>
                  </a:moveTo>
                  <a:lnTo>
                    <a:pt x="333" y="442"/>
                  </a:lnTo>
                  <a:lnTo>
                    <a:pt x="303" y="452"/>
                  </a:lnTo>
                  <a:lnTo>
                    <a:pt x="276" y="466"/>
                  </a:lnTo>
                  <a:lnTo>
                    <a:pt x="253" y="485"/>
                  </a:lnTo>
                  <a:lnTo>
                    <a:pt x="235" y="508"/>
                  </a:lnTo>
                  <a:lnTo>
                    <a:pt x="220" y="535"/>
                  </a:lnTo>
                  <a:lnTo>
                    <a:pt x="212" y="564"/>
                  </a:lnTo>
                  <a:lnTo>
                    <a:pt x="208" y="595"/>
                  </a:lnTo>
                  <a:lnTo>
                    <a:pt x="208" y="2950"/>
                  </a:lnTo>
                  <a:lnTo>
                    <a:pt x="212" y="2982"/>
                  </a:lnTo>
                  <a:lnTo>
                    <a:pt x="220" y="3011"/>
                  </a:lnTo>
                  <a:lnTo>
                    <a:pt x="235" y="3037"/>
                  </a:lnTo>
                  <a:lnTo>
                    <a:pt x="253" y="3059"/>
                  </a:lnTo>
                  <a:lnTo>
                    <a:pt x="276" y="3078"/>
                  </a:lnTo>
                  <a:lnTo>
                    <a:pt x="303" y="3093"/>
                  </a:lnTo>
                  <a:lnTo>
                    <a:pt x="333" y="3102"/>
                  </a:lnTo>
                  <a:lnTo>
                    <a:pt x="364" y="3105"/>
                  </a:lnTo>
                  <a:lnTo>
                    <a:pt x="1925" y="3105"/>
                  </a:lnTo>
                  <a:lnTo>
                    <a:pt x="1956" y="3102"/>
                  </a:lnTo>
                  <a:lnTo>
                    <a:pt x="1985" y="3093"/>
                  </a:lnTo>
                  <a:lnTo>
                    <a:pt x="2013" y="3078"/>
                  </a:lnTo>
                  <a:lnTo>
                    <a:pt x="2035" y="3059"/>
                  </a:lnTo>
                  <a:lnTo>
                    <a:pt x="2054" y="3037"/>
                  </a:lnTo>
                  <a:lnTo>
                    <a:pt x="2069" y="3011"/>
                  </a:lnTo>
                  <a:lnTo>
                    <a:pt x="2078" y="2982"/>
                  </a:lnTo>
                  <a:lnTo>
                    <a:pt x="2081" y="2950"/>
                  </a:lnTo>
                  <a:lnTo>
                    <a:pt x="2081" y="595"/>
                  </a:lnTo>
                  <a:lnTo>
                    <a:pt x="2078" y="564"/>
                  </a:lnTo>
                  <a:lnTo>
                    <a:pt x="2069" y="535"/>
                  </a:lnTo>
                  <a:lnTo>
                    <a:pt x="2054" y="508"/>
                  </a:lnTo>
                  <a:lnTo>
                    <a:pt x="2035" y="485"/>
                  </a:lnTo>
                  <a:lnTo>
                    <a:pt x="2013" y="466"/>
                  </a:lnTo>
                  <a:lnTo>
                    <a:pt x="1985" y="452"/>
                  </a:lnTo>
                  <a:lnTo>
                    <a:pt x="1956" y="442"/>
                  </a:lnTo>
                  <a:lnTo>
                    <a:pt x="1925" y="439"/>
                  </a:lnTo>
                  <a:lnTo>
                    <a:pt x="1776" y="439"/>
                  </a:lnTo>
                  <a:lnTo>
                    <a:pt x="1776" y="810"/>
                  </a:lnTo>
                  <a:lnTo>
                    <a:pt x="1773" y="842"/>
                  </a:lnTo>
                  <a:lnTo>
                    <a:pt x="1764" y="873"/>
                  </a:lnTo>
                  <a:lnTo>
                    <a:pt x="1751" y="901"/>
                  </a:lnTo>
                  <a:lnTo>
                    <a:pt x="1733" y="926"/>
                  </a:lnTo>
                  <a:lnTo>
                    <a:pt x="1711" y="948"/>
                  </a:lnTo>
                  <a:lnTo>
                    <a:pt x="1686" y="965"/>
                  </a:lnTo>
                  <a:lnTo>
                    <a:pt x="1658" y="979"/>
                  </a:lnTo>
                  <a:lnTo>
                    <a:pt x="1627" y="987"/>
                  </a:lnTo>
                  <a:lnTo>
                    <a:pt x="1594" y="990"/>
                  </a:lnTo>
                  <a:lnTo>
                    <a:pt x="694" y="990"/>
                  </a:lnTo>
                  <a:lnTo>
                    <a:pt x="662" y="987"/>
                  </a:lnTo>
                  <a:lnTo>
                    <a:pt x="631" y="979"/>
                  </a:lnTo>
                  <a:lnTo>
                    <a:pt x="603" y="965"/>
                  </a:lnTo>
                  <a:lnTo>
                    <a:pt x="578" y="948"/>
                  </a:lnTo>
                  <a:lnTo>
                    <a:pt x="556" y="926"/>
                  </a:lnTo>
                  <a:lnTo>
                    <a:pt x="538" y="901"/>
                  </a:lnTo>
                  <a:lnTo>
                    <a:pt x="525" y="873"/>
                  </a:lnTo>
                  <a:lnTo>
                    <a:pt x="516" y="842"/>
                  </a:lnTo>
                  <a:lnTo>
                    <a:pt x="513" y="810"/>
                  </a:lnTo>
                  <a:lnTo>
                    <a:pt x="513" y="439"/>
                  </a:lnTo>
                  <a:lnTo>
                    <a:pt x="364" y="439"/>
                  </a:lnTo>
                  <a:close/>
                  <a:moveTo>
                    <a:pt x="1145" y="72"/>
                  </a:moveTo>
                  <a:lnTo>
                    <a:pt x="1123" y="74"/>
                  </a:lnTo>
                  <a:lnTo>
                    <a:pt x="1104" y="82"/>
                  </a:lnTo>
                  <a:lnTo>
                    <a:pt x="1089" y="95"/>
                  </a:lnTo>
                  <a:lnTo>
                    <a:pt x="1076" y="110"/>
                  </a:lnTo>
                  <a:lnTo>
                    <a:pt x="1069" y="129"/>
                  </a:lnTo>
                  <a:lnTo>
                    <a:pt x="1066" y="150"/>
                  </a:lnTo>
                  <a:lnTo>
                    <a:pt x="1069" y="171"/>
                  </a:lnTo>
                  <a:lnTo>
                    <a:pt x="1076" y="189"/>
                  </a:lnTo>
                  <a:lnTo>
                    <a:pt x="1089" y="205"/>
                  </a:lnTo>
                  <a:lnTo>
                    <a:pt x="1104" y="217"/>
                  </a:lnTo>
                  <a:lnTo>
                    <a:pt x="1123" y="226"/>
                  </a:lnTo>
                  <a:lnTo>
                    <a:pt x="1145" y="229"/>
                  </a:lnTo>
                  <a:lnTo>
                    <a:pt x="1166" y="226"/>
                  </a:lnTo>
                  <a:lnTo>
                    <a:pt x="1185" y="217"/>
                  </a:lnTo>
                  <a:lnTo>
                    <a:pt x="1200" y="205"/>
                  </a:lnTo>
                  <a:lnTo>
                    <a:pt x="1213" y="189"/>
                  </a:lnTo>
                  <a:lnTo>
                    <a:pt x="1220" y="171"/>
                  </a:lnTo>
                  <a:lnTo>
                    <a:pt x="1223" y="150"/>
                  </a:lnTo>
                  <a:lnTo>
                    <a:pt x="1220" y="129"/>
                  </a:lnTo>
                  <a:lnTo>
                    <a:pt x="1213" y="110"/>
                  </a:lnTo>
                  <a:lnTo>
                    <a:pt x="1200" y="95"/>
                  </a:lnTo>
                  <a:lnTo>
                    <a:pt x="1185" y="82"/>
                  </a:lnTo>
                  <a:lnTo>
                    <a:pt x="1166" y="74"/>
                  </a:lnTo>
                  <a:lnTo>
                    <a:pt x="1145" y="72"/>
                  </a:lnTo>
                  <a:close/>
                  <a:moveTo>
                    <a:pt x="965" y="0"/>
                  </a:moveTo>
                  <a:lnTo>
                    <a:pt x="1324" y="0"/>
                  </a:lnTo>
                  <a:lnTo>
                    <a:pt x="1356" y="4"/>
                  </a:lnTo>
                  <a:lnTo>
                    <a:pt x="1386" y="13"/>
                  </a:lnTo>
                  <a:lnTo>
                    <a:pt x="1413" y="27"/>
                  </a:lnTo>
                  <a:lnTo>
                    <a:pt x="1436" y="47"/>
                  </a:lnTo>
                  <a:lnTo>
                    <a:pt x="1456" y="70"/>
                  </a:lnTo>
                  <a:lnTo>
                    <a:pt x="1469" y="97"/>
                  </a:lnTo>
                  <a:lnTo>
                    <a:pt x="1479" y="126"/>
                  </a:lnTo>
                  <a:lnTo>
                    <a:pt x="1482" y="158"/>
                  </a:lnTo>
                  <a:lnTo>
                    <a:pt x="1482" y="233"/>
                  </a:lnTo>
                  <a:lnTo>
                    <a:pt x="1925" y="233"/>
                  </a:lnTo>
                  <a:lnTo>
                    <a:pt x="1971" y="236"/>
                  </a:lnTo>
                  <a:lnTo>
                    <a:pt x="2015" y="244"/>
                  </a:lnTo>
                  <a:lnTo>
                    <a:pt x="2056" y="257"/>
                  </a:lnTo>
                  <a:lnTo>
                    <a:pt x="2096" y="275"/>
                  </a:lnTo>
                  <a:lnTo>
                    <a:pt x="2132" y="297"/>
                  </a:lnTo>
                  <a:lnTo>
                    <a:pt x="2167" y="324"/>
                  </a:lnTo>
                  <a:lnTo>
                    <a:pt x="2197" y="354"/>
                  </a:lnTo>
                  <a:lnTo>
                    <a:pt x="2224" y="388"/>
                  </a:lnTo>
                  <a:lnTo>
                    <a:pt x="2246" y="425"/>
                  </a:lnTo>
                  <a:lnTo>
                    <a:pt x="2265" y="464"/>
                  </a:lnTo>
                  <a:lnTo>
                    <a:pt x="2278" y="506"/>
                  </a:lnTo>
                  <a:lnTo>
                    <a:pt x="2286" y="549"/>
                  </a:lnTo>
                  <a:lnTo>
                    <a:pt x="2289" y="595"/>
                  </a:lnTo>
                  <a:lnTo>
                    <a:pt x="2289" y="2950"/>
                  </a:lnTo>
                  <a:lnTo>
                    <a:pt x="2286" y="2995"/>
                  </a:lnTo>
                  <a:lnTo>
                    <a:pt x="2277" y="3039"/>
                  </a:lnTo>
                  <a:lnTo>
                    <a:pt x="2265" y="3081"/>
                  </a:lnTo>
                  <a:lnTo>
                    <a:pt x="2246" y="3120"/>
                  </a:lnTo>
                  <a:lnTo>
                    <a:pt x="2224" y="3157"/>
                  </a:lnTo>
                  <a:lnTo>
                    <a:pt x="2197" y="3190"/>
                  </a:lnTo>
                  <a:lnTo>
                    <a:pt x="2167" y="3220"/>
                  </a:lnTo>
                  <a:lnTo>
                    <a:pt x="2132" y="3247"/>
                  </a:lnTo>
                  <a:lnTo>
                    <a:pt x="2096" y="3270"/>
                  </a:lnTo>
                  <a:lnTo>
                    <a:pt x="2056" y="3288"/>
                  </a:lnTo>
                  <a:lnTo>
                    <a:pt x="2015" y="3301"/>
                  </a:lnTo>
                  <a:lnTo>
                    <a:pt x="1971" y="3309"/>
                  </a:lnTo>
                  <a:lnTo>
                    <a:pt x="1925" y="3313"/>
                  </a:lnTo>
                  <a:lnTo>
                    <a:pt x="364" y="3313"/>
                  </a:lnTo>
                  <a:lnTo>
                    <a:pt x="318" y="3309"/>
                  </a:lnTo>
                  <a:lnTo>
                    <a:pt x="274" y="3301"/>
                  </a:lnTo>
                  <a:lnTo>
                    <a:pt x="233" y="3288"/>
                  </a:lnTo>
                  <a:lnTo>
                    <a:pt x="193" y="3270"/>
                  </a:lnTo>
                  <a:lnTo>
                    <a:pt x="156" y="3247"/>
                  </a:lnTo>
                  <a:lnTo>
                    <a:pt x="122" y="3220"/>
                  </a:lnTo>
                  <a:lnTo>
                    <a:pt x="92" y="3190"/>
                  </a:lnTo>
                  <a:lnTo>
                    <a:pt x="65" y="3157"/>
                  </a:lnTo>
                  <a:lnTo>
                    <a:pt x="43" y="3120"/>
                  </a:lnTo>
                  <a:lnTo>
                    <a:pt x="24" y="3081"/>
                  </a:lnTo>
                  <a:lnTo>
                    <a:pt x="10" y="3039"/>
                  </a:lnTo>
                  <a:lnTo>
                    <a:pt x="3" y="2995"/>
                  </a:lnTo>
                  <a:lnTo>
                    <a:pt x="0" y="2950"/>
                  </a:lnTo>
                  <a:lnTo>
                    <a:pt x="0" y="595"/>
                  </a:lnTo>
                  <a:lnTo>
                    <a:pt x="3" y="549"/>
                  </a:lnTo>
                  <a:lnTo>
                    <a:pt x="10" y="506"/>
                  </a:lnTo>
                  <a:lnTo>
                    <a:pt x="24" y="464"/>
                  </a:lnTo>
                  <a:lnTo>
                    <a:pt x="43" y="425"/>
                  </a:lnTo>
                  <a:lnTo>
                    <a:pt x="65" y="388"/>
                  </a:lnTo>
                  <a:lnTo>
                    <a:pt x="92" y="354"/>
                  </a:lnTo>
                  <a:lnTo>
                    <a:pt x="122" y="324"/>
                  </a:lnTo>
                  <a:lnTo>
                    <a:pt x="156" y="297"/>
                  </a:lnTo>
                  <a:lnTo>
                    <a:pt x="193" y="275"/>
                  </a:lnTo>
                  <a:lnTo>
                    <a:pt x="233" y="257"/>
                  </a:lnTo>
                  <a:lnTo>
                    <a:pt x="274" y="244"/>
                  </a:lnTo>
                  <a:lnTo>
                    <a:pt x="318" y="236"/>
                  </a:lnTo>
                  <a:lnTo>
                    <a:pt x="364" y="233"/>
                  </a:lnTo>
                  <a:lnTo>
                    <a:pt x="807" y="233"/>
                  </a:lnTo>
                  <a:lnTo>
                    <a:pt x="807" y="158"/>
                  </a:lnTo>
                  <a:lnTo>
                    <a:pt x="810" y="126"/>
                  </a:lnTo>
                  <a:lnTo>
                    <a:pt x="820" y="97"/>
                  </a:lnTo>
                  <a:lnTo>
                    <a:pt x="834" y="70"/>
                  </a:lnTo>
                  <a:lnTo>
                    <a:pt x="853" y="47"/>
                  </a:lnTo>
                  <a:lnTo>
                    <a:pt x="876" y="27"/>
                  </a:lnTo>
                  <a:lnTo>
                    <a:pt x="903" y="13"/>
                  </a:lnTo>
                  <a:lnTo>
                    <a:pt x="932" y="4"/>
                  </a:lnTo>
                  <a:lnTo>
                    <a:pt x="9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6" name="Freeform 68"/>
            <p:cNvSpPr>
              <a:spLocks noEditPoints="1"/>
            </p:cNvSpPr>
            <p:nvPr/>
          </p:nvSpPr>
          <p:spPr bwMode="auto">
            <a:xfrm>
              <a:off x="9920288" y="1370013"/>
              <a:ext cx="120650" cy="100012"/>
            </a:xfrm>
            <a:custGeom>
              <a:avLst/>
              <a:gdLst>
                <a:gd name="T0" fmla="*/ 73 w 533"/>
                <a:gd name="T1" fmla="*/ 66 h 441"/>
                <a:gd name="T2" fmla="*/ 59 w 533"/>
                <a:gd name="T3" fmla="*/ 81 h 441"/>
                <a:gd name="T4" fmla="*/ 56 w 533"/>
                <a:gd name="T5" fmla="*/ 358 h 441"/>
                <a:gd name="T6" fmla="*/ 65 w 533"/>
                <a:gd name="T7" fmla="*/ 377 h 441"/>
                <a:gd name="T8" fmla="*/ 85 w 533"/>
                <a:gd name="T9" fmla="*/ 385 h 441"/>
                <a:gd name="T10" fmla="*/ 337 w 533"/>
                <a:gd name="T11" fmla="*/ 383 h 441"/>
                <a:gd name="T12" fmla="*/ 353 w 533"/>
                <a:gd name="T13" fmla="*/ 368 h 441"/>
                <a:gd name="T14" fmla="*/ 355 w 533"/>
                <a:gd name="T15" fmla="*/ 282 h 441"/>
                <a:gd name="T16" fmla="*/ 285 w 533"/>
                <a:gd name="T17" fmla="*/ 362 h 441"/>
                <a:gd name="T18" fmla="*/ 259 w 533"/>
                <a:gd name="T19" fmla="*/ 370 h 441"/>
                <a:gd name="T20" fmla="*/ 243 w 533"/>
                <a:gd name="T21" fmla="*/ 369 h 441"/>
                <a:gd name="T22" fmla="*/ 220 w 533"/>
                <a:gd name="T23" fmla="*/ 357 h 441"/>
                <a:gd name="T24" fmla="*/ 89 w 533"/>
                <a:gd name="T25" fmla="*/ 231 h 441"/>
                <a:gd name="T26" fmla="*/ 82 w 533"/>
                <a:gd name="T27" fmla="*/ 200 h 441"/>
                <a:gd name="T28" fmla="*/ 96 w 533"/>
                <a:gd name="T29" fmla="*/ 171 h 441"/>
                <a:gd name="T30" fmla="*/ 124 w 533"/>
                <a:gd name="T31" fmla="*/ 155 h 441"/>
                <a:gd name="T32" fmla="*/ 155 w 533"/>
                <a:gd name="T33" fmla="*/ 160 h 441"/>
                <a:gd name="T34" fmla="*/ 213 w 533"/>
                <a:gd name="T35" fmla="*/ 208 h 441"/>
                <a:gd name="T36" fmla="*/ 242 w 533"/>
                <a:gd name="T37" fmla="*/ 222 h 441"/>
                <a:gd name="T38" fmla="*/ 272 w 533"/>
                <a:gd name="T39" fmla="*/ 215 h 441"/>
                <a:gd name="T40" fmla="*/ 355 w 533"/>
                <a:gd name="T41" fmla="*/ 121 h 441"/>
                <a:gd name="T42" fmla="*/ 353 w 533"/>
                <a:gd name="T43" fmla="*/ 81 h 441"/>
                <a:gd name="T44" fmla="*/ 337 w 533"/>
                <a:gd name="T45" fmla="*/ 66 h 441"/>
                <a:gd name="T46" fmla="*/ 85 w 533"/>
                <a:gd name="T47" fmla="*/ 64 h 441"/>
                <a:gd name="T48" fmla="*/ 501 w 533"/>
                <a:gd name="T49" fmla="*/ 3 h 441"/>
                <a:gd name="T50" fmla="*/ 526 w 533"/>
                <a:gd name="T51" fmla="*/ 24 h 441"/>
                <a:gd name="T52" fmla="*/ 533 w 533"/>
                <a:gd name="T53" fmla="*/ 55 h 441"/>
                <a:gd name="T54" fmla="*/ 520 w 533"/>
                <a:gd name="T55" fmla="*/ 84 h 441"/>
                <a:gd name="T56" fmla="*/ 411 w 533"/>
                <a:gd name="T57" fmla="*/ 358 h 441"/>
                <a:gd name="T58" fmla="*/ 399 w 533"/>
                <a:gd name="T59" fmla="*/ 399 h 441"/>
                <a:gd name="T60" fmla="*/ 369 w 533"/>
                <a:gd name="T61" fmla="*/ 429 h 441"/>
                <a:gd name="T62" fmla="*/ 326 w 533"/>
                <a:gd name="T63" fmla="*/ 441 h 441"/>
                <a:gd name="T64" fmla="*/ 62 w 533"/>
                <a:gd name="T65" fmla="*/ 438 h 441"/>
                <a:gd name="T66" fmla="*/ 25 w 533"/>
                <a:gd name="T67" fmla="*/ 417 h 441"/>
                <a:gd name="T68" fmla="*/ 3 w 533"/>
                <a:gd name="T69" fmla="*/ 380 h 441"/>
                <a:gd name="T70" fmla="*/ 0 w 533"/>
                <a:gd name="T71" fmla="*/ 92 h 441"/>
                <a:gd name="T72" fmla="*/ 12 w 533"/>
                <a:gd name="T73" fmla="*/ 50 h 441"/>
                <a:gd name="T74" fmla="*/ 42 w 533"/>
                <a:gd name="T75" fmla="*/ 20 h 441"/>
                <a:gd name="T76" fmla="*/ 85 w 533"/>
                <a:gd name="T77" fmla="*/ 8 h 441"/>
                <a:gd name="T78" fmla="*/ 347 w 533"/>
                <a:gd name="T79" fmla="*/ 10 h 441"/>
                <a:gd name="T80" fmla="*/ 382 w 533"/>
                <a:gd name="T81" fmla="*/ 29 h 441"/>
                <a:gd name="T82" fmla="*/ 405 w 533"/>
                <a:gd name="T83" fmla="*/ 61 h 441"/>
                <a:gd name="T84" fmla="*/ 454 w 533"/>
                <a:gd name="T85" fmla="*/ 7 h 441"/>
                <a:gd name="T86" fmla="*/ 485 w 533"/>
                <a:gd name="T8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41">
                  <a:moveTo>
                    <a:pt x="85" y="64"/>
                  </a:moveTo>
                  <a:lnTo>
                    <a:pt x="73" y="66"/>
                  </a:lnTo>
                  <a:lnTo>
                    <a:pt x="65" y="73"/>
                  </a:lnTo>
                  <a:lnTo>
                    <a:pt x="59" y="81"/>
                  </a:lnTo>
                  <a:lnTo>
                    <a:pt x="56" y="92"/>
                  </a:lnTo>
                  <a:lnTo>
                    <a:pt x="56" y="358"/>
                  </a:lnTo>
                  <a:lnTo>
                    <a:pt x="59" y="368"/>
                  </a:lnTo>
                  <a:lnTo>
                    <a:pt x="65" y="377"/>
                  </a:lnTo>
                  <a:lnTo>
                    <a:pt x="73" y="383"/>
                  </a:lnTo>
                  <a:lnTo>
                    <a:pt x="85" y="385"/>
                  </a:lnTo>
                  <a:lnTo>
                    <a:pt x="326" y="385"/>
                  </a:lnTo>
                  <a:lnTo>
                    <a:pt x="337" y="383"/>
                  </a:lnTo>
                  <a:lnTo>
                    <a:pt x="346" y="377"/>
                  </a:lnTo>
                  <a:lnTo>
                    <a:pt x="353" y="368"/>
                  </a:lnTo>
                  <a:lnTo>
                    <a:pt x="355" y="358"/>
                  </a:lnTo>
                  <a:lnTo>
                    <a:pt x="355" y="282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8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9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7"/>
                  </a:lnTo>
                  <a:lnTo>
                    <a:pt x="82" y="200"/>
                  </a:lnTo>
                  <a:lnTo>
                    <a:pt x="87" y="186"/>
                  </a:lnTo>
                  <a:lnTo>
                    <a:pt x="96" y="171"/>
                  </a:lnTo>
                  <a:lnTo>
                    <a:pt x="110" y="162"/>
                  </a:lnTo>
                  <a:lnTo>
                    <a:pt x="124" y="155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8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1"/>
                  </a:lnTo>
                  <a:lnTo>
                    <a:pt x="355" y="92"/>
                  </a:lnTo>
                  <a:lnTo>
                    <a:pt x="353" y="81"/>
                  </a:lnTo>
                  <a:lnTo>
                    <a:pt x="346" y="73"/>
                  </a:lnTo>
                  <a:lnTo>
                    <a:pt x="337" y="66"/>
                  </a:lnTo>
                  <a:lnTo>
                    <a:pt x="326" y="64"/>
                  </a:lnTo>
                  <a:lnTo>
                    <a:pt x="85" y="64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1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5"/>
                  </a:lnTo>
                  <a:lnTo>
                    <a:pt x="530" y="70"/>
                  </a:lnTo>
                  <a:lnTo>
                    <a:pt x="520" y="84"/>
                  </a:lnTo>
                  <a:lnTo>
                    <a:pt x="411" y="215"/>
                  </a:lnTo>
                  <a:lnTo>
                    <a:pt x="411" y="358"/>
                  </a:lnTo>
                  <a:lnTo>
                    <a:pt x="408" y="380"/>
                  </a:lnTo>
                  <a:lnTo>
                    <a:pt x="399" y="399"/>
                  </a:lnTo>
                  <a:lnTo>
                    <a:pt x="386" y="417"/>
                  </a:lnTo>
                  <a:lnTo>
                    <a:pt x="369" y="429"/>
                  </a:lnTo>
                  <a:lnTo>
                    <a:pt x="348" y="438"/>
                  </a:lnTo>
                  <a:lnTo>
                    <a:pt x="326" y="441"/>
                  </a:lnTo>
                  <a:lnTo>
                    <a:pt x="85" y="441"/>
                  </a:lnTo>
                  <a:lnTo>
                    <a:pt x="62" y="438"/>
                  </a:lnTo>
                  <a:lnTo>
                    <a:pt x="42" y="429"/>
                  </a:lnTo>
                  <a:lnTo>
                    <a:pt x="25" y="417"/>
                  </a:lnTo>
                  <a:lnTo>
                    <a:pt x="12" y="399"/>
                  </a:lnTo>
                  <a:lnTo>
                    <a:pt x="3" y="380"/>
                  </a:lnTo>
                  <a:lnTo>
                    <a:pt x="0" y="358"/>
                  </a:lnTo>
                  <a:lnTo>
                    <a:pt x="0" y="92"/>
                  </a:lnTo>
                  <a:lnTo>
                    <a:pt x="3" y="69"/>
                  </a:lnTo>
                  <a:lnTo>
                    <a:pt x="12" y="50"/>
                  </a:lnTo>
                  <a:lnTo>
                    <a:pt x="25" y="32"/>
                  </a:lnTo>
                  <a:lnTo>
                    <a:pt x="42" y="20"/>
                  </a:lnTo>
                  <a:lnTo>
                    <a:pt x="62" y="11"/>
                  </a:lnTo>
                  <a:lnTo>
                    <a:pt x="85" y="8"/>
                  </a:lnTo>
                  <a:lnTo>
                    <a:pt x="326" y="8"/>
                  </a:lnTo>
                  <a:lnTo>
                    <a:pt x="347" y="10"/>
                  </a:lnTo>
                  <a:lnTo>
                    <a:pt x="366" y="18"/>
                  </a:lnTo>
                  <a:lnTo>
                    <a:pt x="382" y="29"/>
                  </a:lnTo>
                  <a:lnTo>
                    <a:pt x="395" y="43"/>
                  </a:lnTo>
                  <a:lnTo>
                    <a:pt x="405" y="61"/>
                  </a:lnTo>
                  <a:lnTo>
                    <a:pt x="441" y="19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7" name="Freeform 69"/>
            <p:cNvSpPr>
              <a:spLocks noEditPoints="1"/>
            </p:cNvSpPr>
            <p:nvPr/>
          </p:nvSpPr>
          <p:spPr bwMode="auto">
            <a:xfrm>
              <a:off x="9920288" y="1498600"/>
              <a:ext cx="120650" cy="103187"/>
            </a:xfrm>
            <a:custGeom>
              <a:avLst/>
              <a:gdLst>
                <a:gd name="T0" fmla="*/ 73 w 533"/>
                <a:gd name="T1" fmla="*/ 78 h 453"/>
                <a:gd name="T2" fmla="*/ 59 w 533"/>
                <a:gd name="T3" fmla="*/ 93 h 453"/>
                <a:gd name="T4" fmla="*/ 56 w 533"/>
                <a:gd name="T5" fmla="*/ 369 h 453"/>
                <a:gd name="T6" fmla="*/ 65 w 533"/>
                <a:gd name="T7" fmla="*/ 389 h 453"/>
                <a:gd name="T8" fmla="*/ 85 w 533"/>
                <a:gd name="T9" fmla="*/ 397 h 453"/>
                <a:gd name="T10" fmla="*/ 337 w 533"/>
                <a:gd name="T11" fmla="*/ 395 h 453"/>
                <a:gd name="T12" fmla="*/ 353 w 533"/>
                <a:gd name="T13" fmla="*/ 381 h 453"/>
                <a:gd name="T14" fmla="*/ 355 w 533"/>
                <a:gd name="T15" fmla="*/ 282 h 453"/>
                <a:gd name="T16" fmla="*/ 285 w 533"/>
                <a:gd name="T17" fmla="*/ 361 h 453"/>
                <a:gd name="T18" fmla="*/ 259 w 533"/>
                <a:gd name="T19" fmla="*/ 370 h 453"/>
                <a:gd name="T20" fmla="*/ 243 w 533"/>
                <a:gd name="T21" fmla="*/ 368 h 453"/>
                <a:gd name="T22" fmla="*/ 220 w 533"/>
                <a:gd name="T23" fmla="*/ 357 h 453"/>
                <a:gd name="T24" fmla="*/ 89 w 533"/>
                <a:gd name="T25" fmla="*/ 231 h 453"/>
                <a:gd name="T26" fmla="*/ 82 w 533"/>
                <a:gd name="T27" fmla="*/ 200 h 453"/>
                <a:gd name="T28" fmla="*/ 96 w 533"/>
                <a:gd name="T29" fmla="*/ 171 h 453"/>
                <a:gd name="T30" fmla="*/ 124 w 533"/>
                <a:gd name="T31" fmla="*/ 156 h 453"/>
                <a:gd name="T32" fmla="*/ 155 w 533"/>
                <a:gd name="T33" fmla="*/ 160 h 453"/>
                <a:gd name="T34" fmla="*/ 213 w 533"/>
                <a:gd name="T35" fmla="*/ 209 h 453"/>
                <a:gd name="T36" fmla="*/ 242 w 533"/>
                <a:gd name="T37" fmla="*/ 222 h 453"/>
                <a:gd name="T38" fmla="*/ 272 w 533"/>
                <a:gd name="T39" fmla="*/ 215 h 453"/>
                <a:gd name="T40" fmla="*/ 355 w 533"/>
                <a:gd name="T41" fmla="*/ 120 h 453"/>
                <a:gd name="T42" fmla="*/ 353 w 533"/>
                <a:gd name="T43" fmla="*/ 93 h 453"/>
                <a:gd name="T44" fmla="*/ 337 w 533"/>
                <a:gd name="T45" fmla="*/ 78 h 453"/>
                <a:gd name="T46" fmla="*/ 85 w 533"/>
                <a:gd name="T47" fmla="*/ 76 h 453"/>
                <a:gd name="T48" fmla="*/ 501 w 533"/>
                <a:gd name="T49" fmla="*/ 3 h 453"/>
                <a:gd name="T50" fmla="*/ 526 w 533"/>
                <a:gd name="T51" fmla="*/ 24 h 453"/>
                <a:gd name="T52" fmla="*/ 533 w 533"/>
                <a:gd name="T53" fmla="*/ 54 h 453"/>
                <a:gd name="T54" fmla="*/ 520 w 533"/>
                <a:gd name="T55" fmla="*/ 84 h 453"/>
                <a:gd name="T56" fmla="*/ 411 w 533"/>
                <a:gd name="T57" fmla="*/ 369 h 453"/>
                <a:gd name="T58" fmla="*/ 399 w 533"/>
                <a:gd name="T59" fmla="*/ 412 h 453"/>
                <a:gd name="T60" fmla="*/ 369 w 533"/>
                <a:gd name="T61" fmla="*/ 442 h 453"/>
                <a:gd name="T62" fmla="*/ 326 w 533"/>
                <a:gd name="T63" fmla="*/ 453 h 453"/>
                <a:gd name="T64" fmla="*/ 62 w 533"/>
                <a:gd name="T65" fmla="*/ 450 h 453"/>
                <a:gd name="T66" fmla="*/ 25 w 533"/>
                <a:gd name="T67" fmla="*/ 429 h 453"/>
                <a:gd name="T68" fmla="*/ 3 w 533"/>
                <a:gd name="T69" fmla="*/ 392 h 453"/>
                <a:gd name="T70" fmla="*/ 0 w 533"/>
                <a:gd name="T71" fmla="*/ 104 h 453"/>
                <a:gd name="T72" fmla="*/ 12 w 533"/>
                <a:gd name="T73" fmla="*/ 61 h 453"/>
                <a:gd name="T74" fmla="*/ 42 w 533"/>
                <a:gd name="T75" fmla="*/ 31 h 453"/>
                <a:gd name="T76" fmla="*/ 85 w 533"/>
                <a:gd name="T77" fmla="*/ 20 h 453"/>
                <a:gd name="T78" fmla="*/ 345 w 533"/>
                <a:gd name="T79" fmla="*/ 22 h 453"/>
                <a:gd name="T80" fmla="*/ 378 w 533"/>
                <a:gd name="T81" fmla="*/ 39 h 453"/>
                <a:gd name="T82" fmla="*/ 401 w 533"/>
                <a:gd name="T83" fmla="*/ 65 h 453"/>
                <a:gd name="T84" fmla="*/ 454 w 533"/>
                <a:gd name="T85" fmla="*/ 7 h 453"/>
                <a:gd name="T86" fmla="*/ 485 w 533"/>
                <a:gd name="T87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3">
                  <a:moveTo>
                    <a:pt x="85" y="76"/>
                  </a:moveTo>
                  <a:lnTo>
                    <a:pt x="73" y="78"/>
                  </a:lnTo>
                  <a:lnTo>
                    <a:pt x="65" y="84"/>
                  </a:lnTo>
                  <a:lnTo>
                    <a:pt x="59" y="93"/>
                  </a:lnTo>
                  <a:lnTo>
                    <a:pt x="56" y="104"/>
                  </a:lnTo>
                  <a:lnTo>
                    <a:pt x="56" y="369"/>
                  </a:lnTo>
                  <a:lnTo>
                    <a:pt x="59" y="381"/>
                  </a:lnTo>
                  <a:lnTo>
                    <a:pt x="65" y="389"/>
                  </a:lnTo>
                  <a:lnTo>
                    <a:pt x="73" y="395"/>
                  </a:lnTo>
                  <a:lnTo>
                    <a:pt x="85" y="397"/>
                  </a:lnTo>
                  <a:lnTo>
                    <a:pt x="326" y="397"/>
                  </a:lnTo>
                  <a:lnTo>
                    <a:pt x="337" y="395"/>
                  </a:lnTo>
                  <a:lnTo>
                    <a:pt x="346" y="389"/>
                  </a:lnTo>
                  <a:lnTo>
                    <a:pt x="353" y="381"/>
                  </a:lnTo>
                  <a:lnTo>
                    <a:pt x="355" y="369"/>
                  </a:lnTo>
                  <a:lnTo>
                    <a:pt x="355" y="282"/>
                  </a:lnTo>
                  <a:lnTo>
                    <a:pt x="295" y="352"/>
                  </a:lnTo>
                  <a:lnTo>
                    <a:pt x="285" y="361"/>
                  </a:lnTo>
                  <a:lnTo>
                    <a:pt x="272" y="367"/>
                  </a:lnTo>
                  <a:lnTo>
                    <a:pt x="259" y="370"/>
                  </a:lnTo>
                  <a:lnTo>
                    <a:pt x="256" y="370"/>
                  </a:lnTo>
                  <a:lnTo>
                    <a:pt x="243" y="368"/>
                  </a:lnTo>
                  <a:lnTo>
                    <a:pt x="231" y="364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1"/>
                  </a:lnTo>
                  <a:lnTo>
                    <a:pt x="84" y="216"/>
                  </a:lnTo>
                  <a:lnTo>
                    <a:pt x="82" y="200"/>
                  </a:lnTo>
                  <a:lnTo>
                    <a:pt x="87" y="185"/>
                  </a:lnTo>
                  <a:lnTo>
                    <a:pt x="96" y="171"/>
                  </a:lnTo>
                  <a:lnTo>
                    <a:pt x="110" y="161"/>
                  </a:lnTo>
                  <a:lnTo>
                    <a:pt x="124" y="156"/>
                  </a:lnTo>
                  <a:lnTo>
                    <a:pt x="140" y="155"/>
                  </a:lnTo>
                  <a:lnTo>
                    <a:pt x="155" y="160"/>
                  </a:lnTo>
                  <a:lnTo>
                    <a:pt x="169" y="169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4"/>
                  </a:lnTo>
                  <a:lnTo>
                    <a:pt x="355" y="120"/>
                  </a:lnTo>
                  <a:lnTo>
                    <a:pt x="355" y="104"/>
                  </a:lnTo>
                  <a:lnTo>
                    <a:pt x="353" y="93"/>
                  </a:lnTo>
                  <a:lnTo>
                    <a:pt x="346" y="84"/>
                  </a:lnTo>
                  <a:lnTo>
                    <a:pt x="337" y="78"/>
                  </a:lnTo>
                  <a:lnTo>
                    <a:pt x="326" y="76"/>
                  </a:lnTo>
                  <a:lnTo>
                    <a:pt x="85" y="76"/>
                  </a:lnTo>
                  <a:close/>
                  <a:moveTo>
                    <a:pt x="485" y="0"/>
                  </a:moveTo>
                  <a:lnTo>
                    <a:pt x="501" y="3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39"/>
                  </a:lnTo>
                  <a:lnTo>
                    <a:pt x="533" y="54"/>
                  </a:lnTo>
                  <a:lnTo>
                    <a:pt x="530" y="71"/>
                  </a:lnTo>
                  <a:lnTo>
                    <a:pt x="520" y="84"/>
                  </a:lnTo>
                  <a:lnTo>
                    <a:pt x="411" y="216"/>
                  </a:lnTo>
                  <a:lnTo>
                    <a:pt x="411" y="369"/>
                  </a:lnTo>
                  <a:lnTo>
                    <a:pt x="408" y="392"/>
                  </a:lnTo>
                  <a:lnTo>
                    <a:pt x="399" y="412"/>
                  </a:lnTo>
                  <a:lnTo>
                    <a:pt x="386" y="429"/>
                  </a:lnTo>
                  <a:lnTo>
                    <a:pt x="369" y="442"/>
                  </a:lnTo>
                  <a:lnTo>
                    <a:pt x="348" y="450"/>
                  </a:lnTo>
                  <a:lnTo>
                    <a:pt x="326" y="453"/>
                  </a:lnTo>
                  <a:lnTo>
                    <a:pt x="85" y="453"/>
                  </a:lnTo>
                  <a:lnTo>
                    <a:pt x="62" y="450"/>
                  </a:lnTo>
                  <a:lnTo>
                    <a:pt x="42" y="442"/>
                  </a:lnTo>
                  <a:lnTo>
                    <a:pt x="25" y="429"/>
                  </a:lnTo>
                  <a:lnTo>
                    <a:pt x="12" y="412"/>
                  </a:lnTo>
                  <a:lnTo>
                    <a:pt x="3" y="392"/>
                  </a:lnTo>
                  <a:lnTo>
                    <a:pt x="0" y="369"/>
                  </a:lnTo>
                  <a:lnTo>
                    <a:pt x="0" y="104"/>
                  </a:lnTo>
                  <a:lnTo>
                    <a:pt x="3" y="82"/>
                  </a:lnTo>
                  <a:lnTo>
                    <a:pt x="12" y="61"/>
                  </a:lnTo>
                  <a:lnTo>
                    <a:pt x="25" y="45"/>
                  </a:lnTo>
                  <a:lnTo>
                    <a:pt x="42" y="31"/>
                  </a:lnTo>
                  <a:lnTo>
                    <a:pt x="62" y="23"/>
                  </a:lnTo>
                  <a:lnTo>
                    <a:pt x="85" y="20"/>
                  </a:lnTo>
                  <a:lnTo>
                    <a:pt x="326" y="20"/>
                  </a:lnTo>
                  <a:lnTo>
                    <a:pt x="345" y="22"/>
                  </a:lnTo>
                  <a:lnTo>
                    <a:pt x="363" y="28"/>
                  </a:lnTo>
                  <a:lnTo>
                    <a:pt x="378" y="39"/>
                  </a:lnTo>
                  <a:lnTo>
                    <a:pt x="391" y="51"/>
                  </a:lnTo>
                  <a:lnTo>
                    <a:pt x="401" y="65"/>
                  </a:lnTo>
                  <a:lnTo>
                    <a:pt x="441" y="18"/>
                  </a:lnTo>
                  <a:lnTo>
                    <a:pt x="454" y="7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8" name="Freeform 70"/>
            <p:cNvSpPr>
              <a:spLocks noEditPoints="1"/>
            </p:cNvSpPr>
            <p:nvPr/>
          </p:nvSpPr>
          <p:spPr bwMode="auto">
            <a:xfrm>
              <a:off x="9920288" y="1627188"/>
              <a:ext cx="120650" cy="103187"/>
            </a:xfrm>
            <a:custGeom>
              <a:avLst/>
              <a:gdLst>
                <a:gd name="T0" fmla="*/ 73 w 533"/>
                <a:gd name="T1" fmla="*/ 83 h 459"/>
                <a:gd name="T2" fmla="*/ 59 w 533"/>
                <a:gd name="T3" fmla="*/ 99 h 459"/>
                <a:gd name="T4" fmla="*/ 56 w 533"/>
                <a:gd name="T5" fmla="*/ 375 h 459"/>
                <a:gd name="T6" fmla="*/ 65 w 533"/>
                <a:gd name="T7" fmla="*/ 395 h 459"/>
                <a:gd name="T8" fmla="*/ 85 w 533"/>
                <a:gd name="T9" fmla="*/ 403 h 459"/>
                <a:gd name="T10" fmla="*/ 337 w 533"/>
                <a:gd name="T11" fmla="*/ 401 h 459"/>
                <a:gd name="T12" fmla="*/ 353 w 533"/>
                <a:gd name="T13" fmla="*/ 386 h 459"/>
                <a:gd name="T14" fmla="*/ 355 w 533"/>
                <a:gd name="T15" fmla="*/ 283 h 459"/>
                <a:gd name="T16" fmla="*/ 285 w 533"/>
                <a:gd name="T17" fmla="*/ 362 h 459"/>
                <a:gd name="T18" fmla="*/ 259 w 533"/>
                <a:gd name="T19" fmla="*/ 371 h 459"/>
                <a:gd name="T20" fmla="*/ 256 w 533"/>
                <a:gd name="T21" fmla="*/ 372 h 459"/>
                <a:gd name="T22" fmla="*/ 231 w 533"/>
                <a:gd name="T23" fmla="*/ 365 h 459"/>
                <a:gd name="T24" fmla="*/ 99 w 533"/>
                <a:gd name="T25" fmla="*/ 245 h 459"/>
                <a:gd name="T26" fmla="*/ 84 w 533"/>
                <a:gd name="T27" fmla="*/ 217 h 459"/>
                <a:gd name="T28" fmla="*/ 87 w 533"/>
                <a:gd name="T29" fmla="*/ 186 h 459"/>
                <a:gd name="T30" fmla="*/ 110 w 533"/>
                <a:gd name="T31" fmla="*/ 162 h 459"/>
                <a:gd name="T32" fmla="*/ 140 w 533"/>
                <a:gd name="T33" fmla="*/ 156 h 459"/>
                <a:gd name="T34" fmla="*/ 169 w 533"/>
                <a:gd name="T35" fmla="*/ 170 h 459"/>
                <a:gd name="T36" fmla="*/ 226 w 533"/>
                <a:gd name="T37" fmla="*/ 218 h 459"/>
                <a:gd name="T38" fmla="*/ 258 w 533"/>
                <a:gd name="T39" fmla="*/ 221 h 459"/>
                <a:gd name="T40" fmla="*/ 285 w 533"/>
                <a:gd name="T41" fmla="*/ 205 h 459"/>
                <a:gd name="T42" fmla="*/ 355 w 533"/>
                <a:gd name="T43" fmla="*/ 109 h 459"/>
                <a:gd name="T44" fmla="*/ 346 w 533"/>
                <a:gd name="T45" fmla="*/ 90 h 459"/>
                <a:gd name="T46" fmla="*/ 326 w 533"/>
                <a:gd name="T47" fmla="*/ 81 h 459"/>
                <a:gd name="T48" fmla="*/ 485 w 533"/>
                <a:gd name="T49" fmla="*/ 0 h 459"/>
                <a:gd name="T50" fmla="*/ 514 w 533"/>
                <a:gd name="T51" fmla="*/ 12 h 459"/>
                <a:gd name="T52" fmla="*/ 532 w 533"/>
                <a:gd name="T53" fmla="*/ 40 h 459"/>
                <a:gd name="T54" fmla="*/ 530 w 533"/>
                <a:gd name="T55" fmla="*/ 71 h 459"/>
                <a:gd name="T56" fmla="*/ 411 w 533"/>
                <a:gd name="T57" fmla="*/ 216 h 459"/>
                <a:gd name="T58" fmla="*/ 408 w 533"/>
                <a:gd name="T59" fmla="*/ 397 h 459"/>
                <a:gd name="T60" fmla="*/ 386 w 533"/>
                <a:gd name="T61" fmla="*/ 434 h 459"/>
                <a:gd name="T62" fmla="*/ 348 w 533"/>
                <a:gd name="T63" fmla="*/ 456 h 459"/>
                <a:gd name="T64" fmla="*/ 85 w 533"/>
                <a:gd name="T65" fmla="*/ 459 h 459"/>
                <a:gd name="T66" fmla="*/ 42 w 533"/>
                <a:gd name="T67" fmla="*/ 448 h 459"/>
                <a:gd name="T68" fmla="*/ 12 w 533"/>
                <a:gd name="T69" fmla="*/ 417 h 459"/>
                <a:gd name="T70" fmla="*/ 0 w 533"/>
                <a:gd name="T71" fmla="*/ 375 h 459"/>
                <a:gd name="T72" fmla="*/ 3 w 533"/>
                <a:gd name="T73" fmla="*/ 88 h 459"/>
                <a:gd name="T74" fmla="*/ 25 w 533"/>
                <a:gd name="T75" fmla="*/ 50 h 459"/>
                <a:gd name="T76" fmla="*/ 62 w 533"/>
                <a:gd name="T77" fmla="*/ 28 h 459"/>
                <a:gd name="T78" fmla="*/ 326 w 533"/>
                <a:gd name="T79" fmla="*/ 25 h 459"/>
                <a:gd name="T80" fmla="*/ 369 w 533"/>
                <a:gd name="T81" fmla="*/ 38 h 459"/>
                <a:gd name="T82" fmla="*/ 399 w 533"/>
                <a:gd name="T83" fmla="*/ 69 h 459"/>
                <a:gd name="T84" fmla="*/ 454 w 533"/>
                <a:gd name="T85" fmla="*/ 8 h 459"/>
                <a:gd name="T86" fmla="*/ 485 w 533"/>
                <a:gd name="T87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3" h="459">
                  <a:moveTo>
                    <a:pt x="85" y="81"/>
                  </a:moveTo>
                  <a:lnTo>
                    <a:pt x="73" y="83"/>
                  </a:lnTo>
                  <a:lnTo>
                    <a:pt x="65" y="90"/>
                  </a:lnTo>
                  <a:lnTo>
                    <a:pt x="59" y="99"/>
                  </a:lnTo>
                  <a:lnTo>
                    <a:pt x="56" y="109"/>
                  </a:lnTo>
                  <a:lnTo>
                    <a:pt x="56" y="375"/>
                  </a:lnTo>
                  <a:lnTo>
                    <a:pt x="59" y="386"/>
                  </a:lnTo>
                  <a:lnTo>
                    <a:pt x="65" y="395"/>
                  </a:lnTo>
                  <a:lnTo>
                    <a:pt x="73" y="401"/>
                  </a:lnTo>
                  <a:lnTo>
                    <a:pt x="85" y="403"/>
                  </a:lnTo>
                  <a:lnTo>
                    <a:pt x="326" y="403"/>
                  </a:lnTo>
                  <a:lnTo>
                    <a:pt x="337" y="401"/>
                  </a:lnTo>
                  <a:lnTo>
                    <a:pt x="346" y="395"/>
                  </a:lnTo>
                  <a:lnTo>
                    <a:pt x="353" y="386"/>
                  </a:lnTo>
                  <a:lnTo>
                    <a:pt x="355" y="375"/>
                  </a:lnTo>
                  <a:lnTo>
                    <a:pt x="355" y="283"/>
                  </a:lnTo>
                  <a:lnTo>
                    <a:pt x="295" y="353"/>
                  </a:lnTo>
                  <a:lnTo>
                    <a:pt x="285" y="362"/>
                  </a:lnTo>
                  <a:lnTo>
                    <a:pt x="272" y="369"/>
                  </a:lnTo>
                  <a:lnTo>
                    <a:pt x="259" y="371"/>
                  </a:lnTo>
                  <a:lnTo>
                    <a:pt x="258" y="371"/>
                  </a:lnTo>
                  <a:lnTo>
                    <a:pt x="256" y="372"/>
                  </a:lnTo>
                  <a:lnTo>
                    <a:pt x="243" y="370"/>
                  </a:lnTo>
                  <a:lnTo>
                    <a:pt x="231" y="365"/>
                  </a:lnTo>
                  <a:lnTo>
                    <a:pt x="220" y="357"/>
                  </a:lnTo>
                  <a:lnTo>
                    <a:pt x="99" y="245"/>
                  </a:lnTo>
                  <a:lnTo>
                    <a:pt x="89" y="232"/>
                  </a:lnTo>
                  <a:lnTo>
                    <a:pt x="84" y="217"/>
                  </a:lnTo>
                  <a:lnTo>
                    <a:pt x="82" y="202"/>
                  </a:lnTo>
                  <a:lnTo>
                    <a:pt x="87" y="186"/>
                  </a:lnTo>
                  <a:lnTo>
                    <a:pt x="96" y="173"/>
                  </a:lnTo>
                  <a:lnTo>
                    <a:pt x="110" y="162"/>
                  </a:lnTo>
                  <a:lnTo>
                    <a:pt x="124" y="156"/>
                  </a:lnTo>
                  <a:lnTo>
                    <a:pt x="140" y="156"/>
                  </a:lnTo>
                  <a:lnTo>
                    <a:pt x="155" y="160"/>
                  </a:lnTo>
                  <a:lnTo>
                    <a:pt x="169" y="170"/>
                  </a:lnTo>
                  <a:lnTo>
                    <a:pt x="213" y="209"/>
                  </a:lnTo>
                  <a:lnTo>
                    <a:pt x="226" y="218"/>
                  </a:lnTo>
                  <a:lnTo>
                    <a:pt x="242" y="222"/>
                  </a:lnTo>
                  <a:lnTo>
                    <a:pt x="258" y="221"/>
                  </a:lnTo>
                  <a:lnTo>
                    <a:pt x="272" y="215"/>
                  </a:lnTo>
                  <a:lnTo>
                    <a:pt x="285" y="205"/>
                  </a:lnTo>
                  <a:lnTo>
                    <a:pt x="355" y="122"/>
                  </a:lnTo>
                  <a:lnTo>
                    <a:pt x="355" y="109"/>
                  </a:lnTo>
                  <a:lnTo>
                    <a:pt x="353" y="99"/>
                  </a:lnTo>
                  <a:lnTo>
                    <a:pt x="346" y="90"/>
                  </a:lnTo>
                  <a:lnTo>
                    <a:pt x="337" y="83"/>
                  </a:lnTo>
                  <a:lnTo>
                    <a:pt x="326" y="81"/>
                  </a:lnTo>
                  <a:lnTo>
                    <a:pt x="85" y="81"/>
                  </a:lnTo>
                  <a:close/>
                  <a:moveTo>
                    <a:pt x="485" y="0"/>
                  </a:moveTo>
                  <a:lnTo>
                    <a:pt x="501" y="4"/>
                  </a:lnTo>
                  <a:lnTo>
                    <a:pt x="514" y="12"/>
                  </a:lnTo>
                  <a:lnTo>
                    <a:pt x="526" y="24"/>
                  </a:lnTo>
                  <a:lnTo>
                    <a:pt x="532" y="40"/>
                  </a:lnTo>
                  <a:lnTo>
                    <a:pt x="533" y="55"/>
                  </a:lnTo>
                  <a:lnTo>
                    <a:pt x="530" y="71"/>
                  </a:lnTo>
                  <a:lnTo>
                    <a:pt x="520" y="86"/>
                  </a:lnTo>
                  <a:lnTo>
                    <a:pt x="411" y="216"/>
                  </a:lnTo>
                  <a:lnTo>
                    <a:pt x="411" y="375"/>
                  </a:lnTo>
                  <a:lnTo>
                    <a:pt x="408" y="397"/>
                  </a:lnTo>
                  <a:lnTo>
                    <a:pt x="399" y="417"/>
                  </a:lnTo>
                  <a:lnTo>
                    <a:pt x="386" y="434"/>
                  </a:lnTo>
                  <a:lnTo>
                    <a:pt x="369" y="448"/>
                  </a:lnTo>
                  <a:lnTo>
                    <a:pt x="348" y="456"/>
                  </a:lnTo>
                  <a:lnTo>
                    <a:pt x="326" y="459"/>
                  </a:lnTo>
                  <a:lnTo>
                    <a:pt x="85" y="459"/>
                  </a:lnTo>
                  <a:lnTo>
                    <a:pt x="62" y="456"/>
                  </a:lnTo>
                  <a:lnTo>
                    <a:pt x="42" y="448"/>
                  </a:lnTo>
                  <a:lnTo>
                    <a:pt x="25" y="434"/>
                  </a:lnTo>
                  <a:lnTo>
                    <a:pt x="12" y="417"/>
                  </a:lnTo>
                  <a:lnTo>
                    <a:pt x="3" y="397"/>
                  </a:lnTo>
                  <a:lnTo>
                    <a:pt x="0" y="375"/>
                  </a:lnTo>
                  <a:lnTo>
                    <a:pt x="0" y="109"/>
                  </a:lnTo>
                  <a:lnTo>
                    <a:pt x="3" y="88"/>
                  </a:lnTo>
                  <a:lnTo>
                    <a:pt x="12" y="67"/>
                  </a:lnTo>
                  <a:lnTo>
                    <a:pt x="25" y="50"/>
                  </a:lnTo>
                  <a:lnTo>
                    <a:pt x="42" y="37"/>
                  </a:lnTo>
                  <a:lnTo>
                    <a:pt x="62" y="28"/>
                  </a:lnTo>
                  <a:lnTo>
                    <a:pt x="85" y="25"/>
                  </a:lnTo>
                  <a:lnTo>
                    <a:pt x="326" y="25"/>
                  </a:lnTo>
                  <a:lnTo>
                    <a:pt x="349" y="28"/>
                  </a:lnTo>
                  <a:lnTo>
                    <a:pt x="369" y="38"/>
                  </a:lnTo>
                  <a:lnTo>
                    <a:pt x="386" y="51"/>
                  </a:lnTo>
                  <a:lnTo>
                    <a:pt x="399" y="69"/>
                  </a:lnTo>
                  <a:lnTo>
                    <a:pt x="441" y="19"/>
                  </a:lnTo>
                  <a:lnTo>
                    <a:pt x="454" y="8"/>
                  </a:lnTo>
                  <a:lnTo>
                    <a:pt x="468" y="1"/>
                  </a:lnTo>
                  <a:lnTo>
                    <a:pt x="4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9" name="Freeform 71"/>
            <p:cNvSpPr>
              <a:spLocks/>
            </p:cNvSpPr>
            <p:nvPr/>
          </p:nvSpPr>
          <p:spPr bwMode="auto">
            <a:xfrm>
              <a:off x="10072688" y="1412875"/>
              <a:ext cx="214313" cy="23812"/>
            </a:xfrm>
            <a:custGeom>
              <a:avLst/>
              <a:gdLst>
                <a:gd name="T0" fmla="*/ 52 w 945"/>
                <a:gd name="T1" fmla="*/ 0 h 103"/>
                <a:gd name="T2" fmla="*/ 893 w 945"/>
                <a:gd name="T3" fmla="*/ 0 h 103"/>
                <a:gd name="T4" fmla="*/ 910 w 945"/>
                <a:gd name="T5" fmla="*/ 3 h 103"/>
                <a:gd name="T6" fmla="*/ 924 w 945"/>
                <a:gd name="T7" fmla="*/ 10 h 103"/>
                <a:gd name="T8" fmla="*/ 935 w 945"/>
                <a:gd name="T9" fmla="*/ 21 h 103"/>
                <a:gd name="T10" fmla="*/ 942 w 945"/>
                <a:gd name="T11" fmla="*/ 36 h 103"/>
                <a:gd name="T12" fmla="*/ 945 w 945"/>
                <a:gd name="T13" fmla="*/ 53 h 103"/>
                <a:gd name="T14" fmla="*/ 942 w 945"/>
                <a:gd name="T15" fmla="*/ 68 h 103"/>
                <a:gd name="T16" fmla="*/ 935 w 945"/>
                <a:gd name="T17" fmla="*/ 83 h 103"/>
                <a:gd name="T18" fmla="*/ 924 w 945"/>
                <a:gd name="T19" fmla="*/ 94 h 103"/>
                <a:gd name="T20" fmla="*/ 910 w 945"/>
                <a:gd name="T21" fmla="*/ 101 h 103"/>
                <a:gd name="T22" fmla="*/ 893 w 945"/>
                <a:gd name="T23" fmla="*/ 103 h 103"/>
                <a:gd name="T24" fmla="*/ 52 w 945"/>
                <a:gd name="T25" fmla="*/ 103 h 103"/>
                <a:gd name="T26" fmla="*/ 35 w 945"/>
                <a:gd name="T27" fmla="*/ 101 h 103"/>
                <a:gd name="T28" fmla="*/ 22 w 945"/>
                <a:gd name="T29" fmla="*/ 94 h 103"/>
                <a:gd name="T30" fmla="*/ 10 w 945"/>
                <a:gd name="T31" fmla="*/ 83 h 103"/>
                <a:gd name="T32" fmla="*/ 3 w 945"/>
                <a:gd name="T33" fmla="*/ 68 h 103"/>
                <a:gd name="T34" fmla="*/ 0 w 945"/>
                <a:gd name="T35" fmla="*/ 53 h 103"/>
                <a:gd name="T36" fmla="*/ 3 w 945"/>
                <a:gd name="T37" fmla="*/ 36 h 103"/>
                <a:gd name="T38" fmla="*/ 10 w 945"/>
                <a:gd name="T39" fmla="*/ 21 h 103"/>
                <a:gd name="T40" fmla="*/ 22 w 945"/>
                <a:gd name="T41" fmla="*/ 10 h 103"/>
                <a:gd name="T42" fmla="*/ 35 w 945"/>
                <a:gd name="T43" fmla="*/ 3 h 103"/>
                <a:gd name="T44" fmla="*/ 52 w 945"/>
                <a:gd name="T45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3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1"/>
                  </a:lnTo>
                  <a:lnTo>
                    <a:pt x="942" y="36"/>
                  </a:lnTo>
                  <a:lnTo>
                    <a:pt x="945" y="53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4"/>
                  </a:lnTo>
                  <a:lnTo>
                    <a:pt x="910" y="101"/>
                  </a:lnTo>
                  <a:lnTo>
                    <a:pt x="893" y="103"/>
                  </a:lnTo>
                  <a:lnTo>
                    <a:pt x="52" y="103"/>
                  </a:lnTo>
                  <a:lnTo>
                    <a:pt x="35" y="101"/>
                  </a:lnTo>
                  <a:lnTo>
                    <a:pt x="22" y="94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3"/>
                  </a:lnTo>
                  <a:lnTo>
                    <a:pt x="3" y="36"/>
                  </a:lnTo>
                  <a:lnTo>
                    <a:pt x="10" y="21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0" name="Freeform 72"/>
            <p:cNvSpPr>
              <a:spLocks/>
            </p:cNvSpPr>
            <p:nvPr/>
          </p:nvSpPr>
          <p:spPr bwMode="auto">
            <a:xfrm>
              <a:off x="10072688" y="15287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3 h 104"/>
                <a:gd name="T6" fmla="*/ 924 w 945"/>
                <a:gd name="T7" fmla="*/ 10 h 104"/>
                <a:gd name="T8" fmla="*/ 935 w 945"/>
                <a:gd name="T9" fmla="*/ 22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8 h 104"/>
                <a:gd name="T16" fmla="*/ 935 w 945"/>
                <a:gd name="T17" fmla="*/ 83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3 h 104"/>
                <a:gd name="T32" fmla="*/ 3 w 945"/>
                <a:gd name="T33" fmla="*/ 68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2 h 104"/>
                <a:gd name="T40" fmla="*/ 22 w 945"/>
                <a:gd name="T41" fmla="*/ 10 h 104"/>
                <a:gd name="T42" fmla="*/ 35 w 945"/>
                <a:gd name="T43" fmla="*/ 3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3"/>
                  </a:lnTo>
                  <a:lnTo>
                    <a:pt x="924" y="10"/>
                  </a:lnTo>
                  <a:lnTo>
                    <a:pt x="935" y="22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8"/>
                  </a:lnTo>
                  <a:lnTo>
                    <a:pt x="935" y="83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3"/>
                  </a:lnTo>
                  <a:lnTo>
                    <a:pt x="3" y="68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5" y="3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1" name="Freeform 73"/>
            <p:cNvSpPr>
              <a:spLocks/>
            </p:cNvSpPr>
            <p:nvPr/>
          </p:nvSpPr>
          <p:spPr bwMode="auto">
            <a:xfrm>
              <a:off x="10072688" y="1643063"/>
              <a:ext cx="214313" cy="23812"/>
            </a:xfrm>
            <a:custGeom>
              <a:avLst/>
              <a:gdLst>
                <a:gd name="T0" fmla="*/ 52 w 945"/>
                <a:gd name="T1" fmla="*/ 0 h 104"/>
                <a:gd name="T2" fmla="*/ 893 w 945"/>
                <a:gd name="T3" fmla="*/ 0 h 104"/>
                <a:gd name="T4" fmla="*/ 910 w 945"/>
                <a:gd name="T5" fmla="*/ 2 h 104"/>
                <a:gd name="T6" fmla="*/ 924 w 945"/>
                <a:gd name="T7" fmla="*/ 9 h 104"/>
                <a:gd name="T8" fmla="*/ 935 w 945"/>
                <a:gd name="T9" fmla="*/ 21 h 104"/>
                <a:gd name="T10" fmla="*/ 942 w 945"/>
                <a:gd name="T11" fmla="*/ 35 h 104"/>
                <a:gd name="T12" fmla="*/ 945 w 945"/>
                <a:gd name="T13" fmla="*/ 52 h 104"/>
                <a:gd name="T14" fmla="*/ 942 w 945"/>
                <a:gd name="T15" fmla="*/ 69 h 104"/>
                <a:gd name="T16" fmla="*/ 935 w 945"/>
                <a:gd name="T17" fmla="*/ 82 h 104"/>
                <a:gd name="T18" fmla="*/ 924 w 945"/>
                <a:gd name="T19" fmla="*/ 93 h 104"/>
                <a:gd name="T20" fmla="*/ 910 w 945"/>
                <a:gd name="T21" fmla="*/ 101 h 104"/>
                <a:gd name="T22" fmla="*/ 893 w 945"/>
                <a:gd name="T23" fmla="*/ 104 h 104"/>
                <a:gd name="T24" fmla="*/ 52 w 945"/>
                <a:gd name="T25" fmla="*/ 104 h 104"/>
                <a:gd name="T26" fmla="*/ 35 w 945"/>
                <a:gd name="T27" fmla="*/ 101 h 104"/>
                <a:gd name="T28" fmla="*/ 22 w 945"/>
                <a:gd name="T29" fmla="*/ 93 h 104"/>
                <a:gd name="T30" fmla="*/ 10 w 945"/>
                <a:gd name="T31" fmla="*/ 82 h 104"/>
                <a:gd name="T32" fmla="*/ 3 w 945"/>
                <a:gd name="T33" fmla="*/ 69 h 104"/>
                <a:gd name="T34" fmla="*/ 0 w 945"/>
                <a:gd name="T35" fmla="*/ 52 h 104"/>
                <a:gd name="T36" fmla="*/ 3 w 945"/>
                <a:gd name="T37" fmla="*/ 35 h 104"/>
                <a:gd name="T38" fmla="*/ 10 w 945"/>
                <a:gd name="T39" fmla="*/ 21 h 104"/>
                <a:gd name="T40" fmla="*/ 22 w 945"/>
                <a:gd name="T41" fmla="*/ 9 h 104"/>
                <a:gd name="T42" fmla="*/ 35 w 945"/>
                <a:gd name="T43" fmla="*/ 2 h 104"/>
                <a:gd name="T44" fmla="*/ 52 w 945"/>
                <a:gd name="T45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45" h="104">
                  <a:moveTo>
                    <a:pt x="52" y="0"/>
                  </a:moveTo>
                  <a:lnTo>
                    <a:pt x="893" y="0"/>
                  </a:lnTo>
                  <a:lnTo>
                    <a:pt x="910" y="2"/>
                  </a:lnTo>
                  <a:lnTo>
                    <a:pt x="924" y="9"/>
                  </a:lnTo>
                  <a:lnTo>
                    <a:pt x="935" y="21"/>
                  </a:lnTo>
                  <a:lnTo>
                    <a:pt x="942" y="35"/>
                  </a:lnTo>
                  <a:lnTo>
                    <a:pt x="945" y="52"/>
                  </a:lnTo>
                  <a:lnTo>
                    <a:pt x="942" y="69"/>
                  </a:lnTo>
                  <a:lnTo>
                    <a:pt x="935" y="82"/>
                  </a:lnTo>
                  <a:lnTo>
                    <a:pt x="924" y="93"/>
                  </a:lnTo>
                  <a:lnTo>
                    <a:pt x="910" y="101"/>
                  </a:lnTo>
                  <a:lnTo>
                    <a:pt x="893" y="104"/>
                  </a:lnTo>
                  <a:lnTo>
                    <a:pt x="52" y="104"/>
                  </a:lnTo>
                  <a:lnTo>
                    <a:pt x="35" y="101"/>
                  </a:lnTo>
                  <a:lnTo>
                    <a:pt x="22" y="93"/>
                  </a:lnTo>
                  <a:lnTo>
                    <a:pt x="10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3" y="35"/>
                  </a:lnTo>
                  <a:lnTo>
                    <a:pt x="10" y="21"/>
                  </a:lnTo>
                  <a:lnTo>
                    <a:pt x="22" y="9"/>
                  </a:lnTo>
                  <a:lnTo>
                    <a:pt x="35" y="2"/>
                  </a:lnTo>
                  <a:lnTo>
                    <a:pt x="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02" name="Group 253"/>
          <p:cNvGrpSpPr/>
          <p:nvPr/>
        </p:nvGrpSpPr>
        <p:grpSpPr>
          <a:xfrm>
            <a:off x="900654" y="1608866"/>
            <a:ext cx="735867" cy="570077"/>
            <a:chOff x="4376738" y="5510213"/>
            <a:chExt cx="511175" cy="330200"/>
          </a:xfrm>
          <a:solidFill>
            <a:srgbClr val="660033"/>
          </a:solidFill>
        </p:grpSpPr>
        <p:sp>
          <p:nvSpPr>
            <p:cNvPr id="103" name="Freeform 181"/>
            <p:cNvSpPr>
              <a:spLocks noEditPoints="1"/>
            </p:cNvSpPr>
            <p:nvPr/>
          </p:nvSpPr>
          <p:spPr bwMode="auto">
            <a:xfrm>
              <a:off x="4376738" y="5510213"/>
              <a:ext cx="511175" cy="330200"/>
            </a:xfrm>
            <a:custGeom>
              <a:avLst/>
              <a:gdLst>
                <a:gd name="T0" fmla="*/ 68 w 136"/>
                <a:gd name="T1" fmla="*/ 88 h 88"/>
                <a:gd name="T2" fmla="*/ 1 w 136"/>
                <a:gd name="T3" fmla="*/ 46 h 88"/>
                <a:gd name="T4" fmla="*/ 1 w 136"/>
                <a:gd name="T5" fmla="*/ 42 h 88"/>
                <a:gd name="T6" fmla="*/ 68 w 136"/>
                <a:gd name="T7" fmla="*/ 0 h 88"/>
                <a:gd name="T8" fmla="*/ 135 w 136"/>
                <a:gd name="T9" fmla="*/ 42 h 88"/>
                <a:gd name="T10" fmla="*/ 135 w 136"/>
                <a:gd name="T11" fmla="*/ 46 h 88"/>
                <a:gd name="T12" fmla="*/ 68 w 136"/>
                <a:gd name="T13" fmla="*/ 88 h 88"/>
                <a:gd name="T14" fmla="*/ 8 w 136"/>
                <a:gd name="T15" fmla="*/ 44 h 88"/>
                <a:gd name="T16" fmla="*/ 68 w 136"/>
                <a:gd name="T17" fmla="*/ 80 h 88"/>
                <a:gd name="T18" fmla="*/ 128 w 136"/>
                <a:gd name="T19" fmla="*/ 44 h 88"/>
                <a:gd name="T20" fmla="*/ 68 w 136"/>
                <a:gd name="T21" fmla="*/ 8 h 88"/>
                <a:gd name="T22" fmla="*/ 8 w 136"/>
                <a:gd name="T23" fmla="*/ 4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6" h="88">
                  <a:moveTo>
                    <a:pt x="68" y="88"/>
                  </a:moveTo>
                  <a:cubicBezTo>
                    <a:pt x="22" y="88"/>
                    <a:pt x="2" y="47"/>
                    <a:pt x="1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" y="41"/>
                    <a:pt x="22" y="0"/>
                    <a:pt x="68" y="0"/>
                  </a:cubicBezTo>
                  <a:cubicBezTo>
                    <a:pt x="114" y="0"/>
                    <a:pt x="134" y="41"/>
                    <a:pt x="135" y="42"/>
                  </a:cubicBezTo>
                  <a:cubicBezTo>
                    <a:pt x="136" y="43"/>
                    <a:pt x="136" y="45"/>
                    <a:pt x="135" y="46"/>
                  </a:cubicBezTo>
                  <a:cubicBezTo>
                    <a:pt x="134" y="47"/>
                    <a:pt x="114" y="88"/>
                    <a:pt x="68" y="88"/>
                  </a:cubicBezTo>
                  <a:close/>
                  <a:moveTo>
                    <a:pt x="8" y="44"/>
                  </a:moveTo>
                  <a:cubicBezTo>
                    <a:pt x="13" y="51"/>
                    <a:pt x="32" y="80"/>
                    <a:pt x="68" y="80"/>
                  </a:cubicBezTo>
                  <a:cubicBezTo>
                    <a:pt x="104" y="80"/>
                    <a:pt x="123" y="51"/>
                    <a:pt x="128" y="44"/>
                  </a:cubicBezTo>
                  <a:cubicBezTo>
                    <a:pt x="123" y="37"/>
                    <a:pt x="104" y="8"/>
                    <a:pt x="68" y="8"/>
                  </a:cubicBezTo>
                  <a:cubicBezTo>
                    <a:pt x="32" y="8"/>
                    <a:pt x="13" y="37"/>
                    <a:pt x="8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4" name="Freeform 182"/>
            <p:cNvSpPr>
              <a:spLocks noEditPoints="1"/>
            </p:cNvSpPr>
            <p:nvPr/>
          </p:nvSpPr>
          <p:spPr bwMode="auto">
            <a:xfrm>
              <a:off x="4497388" y="5540375"/>
              <a:ext cx="269875" cy="269875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8 h 72"/>
                <a:gd name="T12" fmla="*/ 8 w 72"/>
                <a:gd name="T13" fmla="*/ 36 h 72"/>
                <a:gd name="T14" fmla="*/ 36 w 72"/>
                <a:gd name="T15" fmla="*/ 64 h 72"/>
                <a:gd name="T16" fmla="*/ 64 w 72"/>
                <a:gd name="T17" fmla="*/ 36 h 72"/>
                <a:gd name="T18" fmla="*/ 36 w 72"/>
                <a:gd name="T19" fmla="*/ 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8"/>
                  </a:moveTo>
                  <a:cubicBezTo>
                    <a:pt x="20" y="8"/>
                    <a:pt x="8" y="20"/>
                    <a:pt x="8" y="36"/>
                  </a:cubicBezTo>
                  <a:cubicBezTo>
                    <a:pt x="8" y="52"/>
                    <a:pt x="20" y="64"/>
                    <a:pt x="36" y="64"/>
                  </a:cubicBezTo>
                  <a:cubicBezTo>
                    <a:pt x="52" y="64"/>
                    <a:pt x="64" y="52"/>
                    <a:pt x="64" y="36"/>
                  </a:cubicBezTo>
                  <a:cubicBezTo>
                    <a:pt x="64" y="20"/>
                    <a:pt x="52" y="8"/>
                    <a:pt x="3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105" name="Freeform 183"/>
            <p:cNvSpPr>
              <a:spLocks/>
            </p:cNvSpPr>
            <p:nvPr/>
          </p:nvSpPr>
          <p:spPr bwMode="auto">
            <a:xfrm>
              <a:off x="4557713" y="5600700"/>
              <a:ext cx="149225" cy="149225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4 w 40"/>
                <a:gd name="T5" fmla="*/ 16 h 40"/>
                <a:gd name="T6" fmla="*/ 8 w 40"/>
                <a:gd name="T7" fmla="*/ 20 h 40"/>
                <a:gd name="T8" fmla="*/ 20 w 40"/>
                <a:gd name="T9" fmla="*/ 32 h 40"/>
                <a:gd name="T10" fmla="*/ 32 w 40"/>
                <a:gd name="T11" fmla="*/ 20 h 40"/>
                <a:gd name="T12" fmla="*/ 20 w 40"/>
                <a:gd name="T13" fmla="*/ 8 h 40"/>
                <a:gd name="T14" fmla="*/ 16 w 40"/>
                <a:gd name="T15" fmla="*/ 4 h 40"/>
                <a:gd name="T16" fmla="*/ 20 w 40"/>
                <a:gd name="T17" fmla="*/ 0 h 40"/>
                <a:gd name="T18" fmla="*/ 40 w 40"/>
                <a:gd name="T19" fmla="*/ 20 h 40"/>
                <a:gd name="T20" fmla="*/ 20 w 40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18"/>
                    <a:pt x="2" y="16"/>
                    <a:pt x="4" y="16"/>
                  </a:cubicBezTo>
                  <a:cubicBezTo>
                    <a:pt x="6" y="16"/>
                    <a:pt x="8" y="18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ubicBezTo>
                    <a:pt x="18" y="8"/>
                    <a:pt x="16" y="6"/>
                    <a:pt x="16" y="4"/>
                  </a:cubicBezTo>
                  <a:cubicBezTo>
                    <a:pt x="16" y="2"/>
                    <a:pt x="18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106" name="Accolade ouvrante 105"/>
          <p:cNvSpPr/>
          <p:nvPr/>
        </p:nvSpPr>
        <p:spPr>
          <a:xfrm>
            <a:off x="5328865" y="857548"/>
            <a:ext cx="504056" cy="4803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7" name="Picture 2"/>
          <p:cNvPicPr>
            <a:picLocks noChangeAspect="1" noChangeArrowheads="1"/>
          </p:cNvPicPr>
          <p:nvPr/>
        </p:nvPicPr>
        <p:blipFill>
          <a:blip r:embed="rId3"/>
          <a:srcRect l="49498" t="23228" r="35867" b="51183"/>
          <a:stretch>
            <a:fillRect/>
          </a:stretch>
        </p:blipFill>
        <p:spPr bwMode="auto">
          <a:xfrm>
            <a:off x="5937471" y="1508216"/>
            <a:ext cx="2071678" cy="1552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3"/>
          <a:srcRect l="22008" t="21272" r="64301" b="50346"/>
          <a:stretch>
            <a:fillRect/>
          </a:stretch>
        </p:blipFill>
        <p:spPr bwMode="auto">
          <a:xfrm>
            <a:off x="5977073" y="3681675"/>
            <a:ext cx="2032076" cy="1547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à coins arrondis 1"/>
          <p:cNvSpPr/>
          <p:nvPr/>
        </p:nvSpPr>
        <p:spPr>
          <a:xfrm>
            <a:off x="1524549" y="2769225"/>
            <a:ext cx="8928144" cy="1707110"/>
          </a:xfrm>
          <a:prstGeom prst="roundRect">
            <a:avLst/>
          </a:prstGeom>
          <a:solidFill>
            <a:srgbClr val="660033"/>
          </a:solidFill>
          <a:ln w="76200">
            <a:solidFill>
              <a:srgbClr val="4D4D4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>
                <a:latin typeface="Aharoni" pitchFamily="2" charset="-79"/>
                <a:cs typeface="Aharoni" pitchFamily="2" charset="-79"/>
              </a:rPr>
              <a:t>Les opérations effectuées sur le côté Gauche sont </a:t>
            </a:r>
            <a:r>
              <a:rPr lang="fr-FR" sz="3200" u="sng" dirty="0" smtClean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similaires à</a:t>
            </a:r>
            <a:r>
              <a:rPr lang="fr-FR" sz="3200" dirty="0" smtClean="0">
                <a:latin typeface="Aharoni" pitchFamily="2" charset="-79"/>
                <a:cs typeface="Aharoni" pitchFamily="2" charset="-79"/>
              </a:rPr>
              <a:t> celles sur le côté droit </a:t>
            </a:r>
            <a:endParaRPr lang="fr-FR" sz="32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60889" l="18667" r="81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656" r="17094" b="38405"/>
          <a:stretch/>
        </p:blipFill>
        <p:spPr bwMode="auto">
          <a:xfrm>
            <a:off x="9275893" y="1404261"/>
            <a:ext cx="2076450" cy="199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620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106" grpId="0" animBg="1"/>
      <p:bldP spid="106" grpId="1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8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5" b="36997"/>
          <a:stretch/>
        </p:blipFill>
        <p:spPr>
          <a:xfrm>
            <a:off x="175856" y="1091255"/>
            <a:ext cx="6210419" cy="4856487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13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</a:t>
            </a:r>
            <a:r>
              <a:rPr lang="fr-FR" sz="1600" b="1" dirty="0" err="1" smtClean="0">
                <a:solidFill>
                  <a:schemeClr val="bg1"/>
                </a:solidFill>
                <a:latin typeface="Candara" pitchFamily="34" charset="0"/>
              </a:rPr>
              <a:t>actionss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1870793" y="-25183"/>
            <a:ext cx="4515481" cy="77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rgbClr val="660033"/>
                </a:solidFill>
                <a:latin typeface="Candara" pitchFamily="34" charset="0"/>
              </a:rPr>
              <a:t>Micro-découpage</a:t>
            </a:r>
            <a:endParaRPr lang="fr-FR" sz="32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3500" y="1772816"/>
            <a:ext cx="368821" cy="35283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 flipH="1">
            <a:off x="432319" y="1754932"/>
            <a:ext cx="2376265" cy="354627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Flèche vers le haut 2"/>
          <p:cNvSpPr/>
          <p:nvPr/>
        </p:nvSpPr>
        <p:spPr>
          <a:xfrm rot="5400000">
            <a:off x="3572854" y="25190"/>
            <a:ext cx="720079" cy="6824389"/>
          </a:xfrm>
          <a:prstGeom prst="upArrow">
            <a:avLst>
              <a:gd name="adj1" fmla="val 50000"/>
              <a:gd name="adj2" fmla="val 44803"/>
            </a:avLst>
          </a:prstGeom>
          <a:solidFill>
            <a:schemeClr val="bg1">
              <a:lumMod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ogner un rectangle avec un coin diagonal 3"/>
          <p:cNvSpPr/>
          <p:nvPr/>
        </p:nvSpPr>
        <p:spPr>
          <a:xfrm>
            <a:off x="7821702" y="2689312"/>
            <a:ext cx="3483533" cy="1166124"/>
          </a:xfrm>
          <a:prstGeom prst="snip2DiagRect">
            <a:avLst/>
          </a:prstGeom>
          <a:solidFill>
            <a:schemeClr val="bg2">
              <a:lumMod val="9000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Opération principale </a:t>
            </a:r>
            <a:endParaRPr lang="fr-FR" sz="28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2808584" y="3077345"/>
            <a:ext cx="4668226" cy="720079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ogner un rectangle avec un coin diagonal 11"/>
          <p:cNvSpPr/>
          <p:nvPr/>
        </p:nvSpPr>
        <p:spPr>
          <a:xfrm>
            <a:off x="7754129" y="2845532"/>
            <a:ext cx="3528098" cy="1171736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Sous-opérations</a:t>
            </a:r>
          </a:p>
        </p:txBody>
      </p:sp>
    </p:spTree>
    <p:extLst>
      <p:ext uri="{BB962C8B-B14F-4D97-AF65-F5344CB8AC3E}">
        <p14:creationId xmlns:p14="http://schemas.microsoft.com/office/powerpoint/2010/main" val="426558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" grpId="1" animBg="1"/>
      <p:bldP spid="2" grpId="2" animBg="1"/>
      <p:bldP spid="87" grpId="0" animBg="1"/>
      <p:bldP spid="3" grpId="0" animBg="1"/>
      <p:bldP spid="3" grpId="1" animBg="1"/>
      <p:bldP spid="4" grpId="0" animBg="1"/>
      <p:bldP spid="4" grpId="1" animBg="1"/>
      <p:bldP spid="10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14</a:t>
            </a:fld>
            <a:endParaRPr lang="fr-FR"/>
          </a:p>
        </p:txBody>
      </p:sp>
      <p:sp>
        <p:nvSpPr>
          <p:cNvPr id="12" name="Rectangle à coins arrondis 11"/>
          <p:cNvSpPr/>
          <p:nvPr/>
        </p:nvSpPr>
        <p:spPr>
          <a:xfrm>
            <a:off x="8029166" y="1988840"/>
            <a:ext cx="3852425" cy="69971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Nom du chronométreur 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7994008" y="2852176"/>
            <a:ext cx="3887583" cy="505614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N opération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8047166" y="4090887"/>
            <a:ext cx="3834426" cy="8446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 smtClean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Micro découpage de l’opération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pPr algn="ctr"/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27" name="Image 26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66"/>
          <a:stretch/>
        </p:blipFill>
        <p:spPr bwMode="auto">
          <a:xfrm>
            <a:off x="216297" y="692696"/>
            <a:ext cx="6601257" cy="5474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Arrondir un rectangle avec un coin du même côté 27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2" name="Espace réservé du numéro de diapositive 3"/>
          <p:cNvSpPr txBox="1">
            <a:spLocks/>
          </p:cNvSpPr>
          <p:nvPr/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pPr/>
              <a:t>14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35" name="Groupe 34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36" name="Ellipse 35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8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39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0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1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2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3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4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5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6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47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48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9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0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1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2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5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6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7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8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59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0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1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62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64" name="Ellipse 63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65" name="Ellipse 64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66" name="Ellipse 65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67" name="Ellipse 66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68" name="Ellipse 67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70" name="Rectangle 69"/>
          <p:cNvSpPr/>
          <p:nvPr/>
        </p:nvSpPr>
        <p:spPr>
          <a:xfrm>
            <a:off x="1870793" y="-25183"/>
            <a:ext cx="4515481" cy="77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rgbClr val="660033"/>
                </a:solidFill>
                <a:latin typeface="Candara" pitchFamily="34" charset="0"/>
              </a:rPr>
              <a:t>Fiche </a:t>
            </a:r>
            <a:r>
              <a:rPr lang="fr-FR" sz="3200" b="1" dirty="0">
                <a:solidFill>
                  <a:srgbClr val="660033"/>
                </a:solidFill>
                <a:latin typeface="Candara" pitchFamily="34" charset="0"/>
              </a:rPr>
              <a:t>de </a:t>
            </a:r>
            <a:r>
              <a:rPr lang="fr-FR" sz="3200" b="1" dirty="0" smtClean="0">
                <a:solidFill>
                  <a:srgbClr val="660033"/>
                </a:solidFill>
                <a:latin typeface="Candara" pitchFamily="34" charset="0"/>
              </a:rPr>
              <a:t>chrono</a:t>
            </a:r>
            <a:endParaRPr lang="fr-FR" sz="32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2048" name="Rectangle 2047"/>
          <p:cNvSpPr/>
          <p:nvPr/>
        </p:nvSpPr>
        <p:spPr>
          <a:xfrm>
            <a:off x="432321" y="1288850"/>
            <a:ext cx="2181566" cy="483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1" name="Connecteur droit avec flèche 2050"/>
          <p:cNvCxnSpPr/>
          <p:nvPr/>
        </p:nvCxnSpPr>
        <p:spPr>
          <a:xfrm>
            <a:off x="2613887" y="1484784"/>
            <a:ext cx="5415278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à coins arrondis 74"/>
          <p:cNvSpPr/>
          <p:nvPr/>
        </p:nvSpPr>
        <p:spPr>
          <a:xfrm>
            <a:off x="8029166" y="1242801"/>
            <a:ext cx="3852425" cy="4839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Date du chrono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60713" y="1819426"/>
            <a:ext cx="2856842" cy="9154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6840560" y="2276872"/>
            <a:ext cx="118860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44266" y="2925604"/>
            <a:ext cx="908135" cy="4839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0" name="Connecteur droit avec flèche 79"/>
          <p:cNvCxnSpPr/>
          <p:nvPr/>
        </p:nvCxnSpPr>
        <p:spPr>
          <a:xfrm flipV="1">
            <a:off x="1152401" y="3104983"/>
            <a:ext cx="6841607" cy="1655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44266" y="4044036"/>
            <a:ext cx="2369621" cy="8971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9" name="Connecteur droit avec flèche 88"/>
          <p:cNvCxnSpPr/>
          <p:nvPr/>
        </p:nvCxnSpPr>
        <p:spPr>
          <a:xfrm flipV="1">
            <a:off x="2613887" y="4492600"/>
            <a:ext cx="5380121" cy="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Rectangle à coins arrondis 2063"/>
          <p:cNvSpPr/>
          <p:nvPr/>
        </p:nvSpPr>
        <p:spPr>
          <a:xfrm>
            <a:off x="8047166" y="5104668"/>
            <a:ext cx="3834425" cy="93757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Chronométrage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775902" y="3975855"/>
            <a:ext cx="4041652" cy="13253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74" name="Connecteur droit avec flèche 2073"/>
          <p:cNvCxnSpPr>
            <a:endCxn id="2064" idx="1"/>
          </p:cNvCxnSpPr>
          <p:nvPr/>
        </p:nvCxnSpPr>
        <p:spPr>
          <a:xfrm>
            <a:off x="6840560" y="5301208"/>
            <a:ext cx="1206606" cy="2722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19"/>
          <p:cNvSpPr/>
          <p:nvPr/>
        </p:nvSpPr>
        <p:spPr>
          <a:xfrm>
            <a:off x="1065939" y="1350133"/>
            <a:ext cx="10144241" cy="118665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                Opération </a:t>
            </a:r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qui change la nature, forme ou caractéristique du </a:t>
            </a:r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 produit</a:t>
            </a:r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, en cohérence avec le besoin client. Ex. perçage </a:t>
            </a:r>
          </a:p>
        </p:txBody>
      </p:sp>
      <p:sp>
        <p:nvSpPr>
          <p:cNvPr id="123" name="Rounded Rectangle 5"/>
          <p:cNvSpPr/>
          <p:nvPr/>
        </p:nvSpPr>
        <p:spPr>
          <a:xfrm>
            <a:off x="589201" y="1350133"/>
            <a:ext cx="1737160" cy="11866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VA</a:t>
            </a:r>
          </a:p>
        </p:txBody>
      </p:sp>
      <p:sp>
        <p:nvSpPr>
          <p:cNvPr id="124" name="Rounded Rectangle 19"/>
          <p:cNvSpPr/>
          <p:nvPr/>
        </p:nvSpPr>
        <p:spPr>
          <a:xfrm>
            <a:off x="1065939" y="2936089"/>
            <a:ext cx="10144241" cy="118665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                  Opération </a:t>
            </a:r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nécessaire dans les conditions actuelles mais qui n'accroît pas la </a:t>
            </a:r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valeur du </a:t>
            </a:r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produit. Ex. contrôle </a:t>
            </a:r>
          </a:p>
          <a:p>
            <a:pPr algn="r"/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125" name="Rounded Rectangle 5"/>
          <p:cNvSpPr/>
          <p:nvPr/>
        </p:nvSpPr>
        <p:spPr>
          <a:xfrm>
            <a:off x="589201" y="2936089"/>
            <a:ext cx="1737160" cy="11866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NVAU</a:t>
            </a:r>
          </a:p>
        </p:txBody>
      </p:sp>
      <p:sp>
        <p:nvSpPr>
          <p:cNvPr id="126" name="Rounded Rectangle 19"/>
          <p:cNvSpPr/>
          <p:nvPr/>
        </p:nvSpPr>
        <p:spPr>
          <a:xfrm>
            <a:off x="1065939" y="4483956"/>
            <a:ext cx="10144241" cy="1186657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 </a:t>
            </a:r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                     Toute </a:t>
            </a:r>
            <a:r>
              <a:rPr lang="fr-FR" sz="2400" dirty="0">
                <a:solidFill>
                  <a:schemeClr val="bg1"/>
                </a:solidFill>
                <a:latin typeface="Candara" pitchFamily="34" charset="0"/>
              </a:rPr>
              <a:t>opération sans intérêt : 7 MUDAS</a:t>
            </a:r>
          </a:p>
        </p:txBody>
      </p:sp>
      <p:sp>
        <p:nvSpPr>
          <p:cNvPr id="127" name="Rounded Rectangle 5"/>
          <p:cNvSpPr/>
          <p:nvPr/>
        </p:nvSpPr>
        <p:spPr>
          <a:xfrm>
            <a:off x="589201" y="4483956"/>
            <a:ext cx="1737160" cy="118665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Gaspillage</a:t>
            </a:r>
          </a:p>
        </p:txBody>
      </p:sp>
      <p:pic>
        <p:nvPicPr>
          <p:cNvPr id="12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prstClr val="black"/>
              <a:srgbClr val="4B252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844" l="31641" r="76270">
                        <a14:foregroundMark x1="36523" y1="33301" x2="33984" y2="41797"/>
                        <a14:foregroundMark x1="56055" y1="28516" x2="63086" y2="4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80" t="26298" r="23286" b="26562"/>
          <a:stretch/>
        </p:blipFill>
        <p:spPr bwMode="auto">
          <a:xfrm>
            <a:off x="10305762" y="4608377"/>
            <a:ext cx="1256444" cy="1203009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3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000" l="1778" r="96889">
                        <a14:foregroundMark x1="7556" y1="20444" x2="28000" y2="29333"/>
                        <a14:foregroundMark x1="44889" y1="71111" x2="60000" y2="78222"/>
                        <a14:foregroundMark x1="60889" y1="79111" x2="64444" y2="80000"/>
                        <a14:foregroundMark x1="66222" y1="79111" x2="91111" y2="80000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794" y="3282482"/>
            <a:ext cx="826381" cy="826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" name="Picture 5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971" t="18500" r="18475" b="18611"/>
          <a:stretch/>
        </p:blipFill>
        <p:spPr bwMode="auto">
          <a:xfrm>
            <a:off x="10421794" y="1657047"/>
            <a:ext cx="755968" cy="748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" name="Picture 9" descr="2010-12_A320NEO_CFM_AIRBUS_V0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9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4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4" dur="indefinite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7" dur="indefinite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0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 animBg="1"/>
      <p:bldP spid="12" grpId="3" animBg="1"/>
      <p:bldP spid="14" grpId="0" animBg="1"/>
      <p:bldP spid="14" grpId="2" animBg="1"/>
      <p:bldP spid="16" grpId="0" animBg="1"/>
      <p:bldP spid="16" grpId="2" animBg="1"/>
      <p:bldP spid="70" grpId="0"/>
      <p:bldP spid="2048" grpId="0" animBg="1"/>
      <p:bldP spid="2048" grpId="1" animBg="1"/>
      <p:bldP spid="75" grpId="2" animBg="1"/>
      <p:bldP spid="75" grpId="3" animBg="1"/>
      <p:bldP spid="76" grpId="0" animBg="1"/>
      <p:bldP spid="76" grpId="1" animBg="1"/>
      <p:bldP spid="79" grpId="0" animBg="1"/>
      <p:bldP spid="79" grpId="1" animBg="1"/>
      <p:bldP spid="88" grpId="0" animBg="1"/>
      <p:bldP spid="88" grpId="1" animBg="1"/>
      <p:bldP spid="2064" grpId="0" animBg="1"/>
      <p:bldP spid="2064" grpId="1" animBg="1"/>
      <p:bldP spid="106" grpId="0" animBg="1"/>
      <p:bldP spid="106" grpId="1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écr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4" y="1764700"/>
            <a:ext cx="4366576" cy="4415803"/>
          </a:xfrm>
          <a:prstGeom prst="rect">
            <a:avLst/>
          </a:prstGeom>
        </p:spPr>
      </p:pic>
      <p:sp>
        <p:nvSpPr>
          <p:cNvPr id="93" name="Rounded Rectangle 19"/>
          <p:cNvSpPr/>
          <p:nvPr/>
        </p:nvSpPr>
        <p:spPr>
          <a:xfrm>
            <a:off x="306531" y="1078164"/>
            <a:ext cx="4566103" cy="550636"/>
          </a:xfrm>
          <a:prstGeom prst="roundRect">
            <a:avLst>
              <a:gd name="adj" fmla="val 50000"/>
            </a:avLst>
          </a:prstGeom>
          <a:solidFill>
            <a:srgbClr val="6600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Opération 110: Perçage ACC</a:t>
            </a:r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15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2" name="Groupe 1"/>
          <p:cNvGrpSpPr/>
          <p:nvPr/>
        </p:nvGrpSpPr>
        <p:grpSpPr>
          <a:xfrm>
            <a:off x="306531" y="908720"/>
            <a:ext cx="591802" cy="720080"/>
            <a:chOff x="529784" y="1332538"/>
            <a:chExt cx="3033124" cy="3469555"/>
          </a:xfrm>
          <a:solidFill>
            <a:srgbClr val="660033"/>
          </a:solidFill>
        </p:grpSpPr>
        <p:sp>
          <p:nvSpPr>
            <p:cNvPr id="89" name="Freeform 87"/>
            <p:cNvSpPr>
              <a:spLocks/>
            </p:cNvSpPr>
            <p:nvPr/>
          </p:nvSpPr>
          <p:spPr bwMode="auto">
            <a:xfrm>
              <a:off x="529784" y="1332538"/>
              <a:ext cx="3033124" cy="3469555"/>
            </a:xfrm>
            <a:custGeom>
              <a:avLst/>
              <a:gdLst>
                <a:gd name="T0" fmla="*/ 966 w 1173"/>
                <a:gd name="T1" fmla="*/ 310 h 1342"/>
                <a:gd name="T2" fmla="*/ 995 w 1173"/>
                <a:gd name="T3" fmla="*/ 270 h 1342"/>
                <a:gd name="T4" fmla="*/ 978 w 1173"/>
                <a:gd name="T5" fmla="*/ 216 h 1342"/>
                <a:gd name="T6" fmla="*/ 937 w 1173"/>
                <a:gd name="T7" fmla="*/ 187 h 1342"/>
                <a:gd name="T8" fmla="*/ 880 w 1173"/>
                <a:gd name="T9" fmla="*/ 188 h 1342"/>
                <a:gd name="T10" fmla="*/ 848 w 1173"/>
                <a:gd name="T11" fmla="*/ 233 h 1342"/>
                <a:gd name="T12" fmla="*/ 612 w 1173"/>
                <a:gd name="T13" fmla="*/ 172 h 1342"/>
                <a:gd name="T14" fmla="*/ 612 w 1173"/>
                <a:gd name="T15" fmla="*/ 165 h 1342"/>
                <a:gd name="T16" fmla="*/ 612 w 1173"/>
                <a:gd name="T17" fmla="*/ 144 h 1342"/>
                <a:gd name="T18" fmla="*/ 649 w 1173"/>
                <a:gd name="T19" fmla="*/ 116 h 1342"/>
                <a:gd name="T20" fmla="*/ 652 w 1173"/>
                <a:gd name="T21" fmla="*/ 116 h 1342"/>
                <a:gd name="T22" fmla="*/ 692 w 1173"/>
                <a:gd name="T23" fmla="*/ 79 h 1342"/>
                <a:gd name="T24" fmla="*/ 692 w 1173"/>
                <a:gd name="T25" fmla="*/ 35 h 1342"/>
                <a:gd name="T26" fmla="*/ 652 w 1173"/>
                <a:gd name="T27" fmla="*/ 0 h 1342"/>
                <a:gd name="T28" fmla="*/ 508 w 1173"/>
                <a:gd name="T29" fmla="*/ 0 h 1342"/>
                <a:gd name="T30" fmla="*/ 460 w 1173"/>
                <a:gd name="T31" fmla="*/ 35 h 1342"/>
                <a:gd name="T32" fmla="*/ 460 w 1173"/>
                <a:gd name="T33" fmla="*/ 79 h 1342"/>
                <a:gd name="T34" fmla="*/ 508 w 1173"/>
                <a:gd name="T35" fmla="*/ 116 h 1342"/>
                <a:gd name="T36" fmla="*/ 511 w 1173"/>
                <a:gd name="T37" fmla="*/ 116 h 1342"/>
                <a:gd name="T38" fmla="*/ 540 w 1173"/>
                <a:gd name="T39" fmla="*/ 144 h 1342"/>
                <a:gd name="T40" fmla="*/ 540 w 1173"/>
                <a:gd name="T41" fmla="*/ 165 h 1342"/>
                <a:gd name="T42" fmla="*/ 540 w 1173"/>
                <a:gd name="T43" fmla="*/ 173 h 1342"/>
                <a:gd name="T44" fmla="*/ 325 w 1173"/>
                <a:gd name="T45" fmla="*/ 233 h 1342"/>
                <a:gd name="T46" fmla="*/ 322 w 1173"/>
                <a:gd name="T47" fmla="*/ 228 h 1342"/>
                <a:gd name="T48" fmla="*/ 288 w 1173"/>
                <a:gd name="T49" fmla="*/ 180 h 1342"/>
                <a:gd name="T50" fmla="*/ 232 w 1173"/>
                <a:gd name="T51" fmla="*/ 179 h 1342"/>
                <a:gd name="T52" fmla="*/ 191 w 1173"/>
                <a:gd name="T53" fmla="*/ 209 h 1342"/>
                <a:gd name="T54" fmla="*/ 173 w 1173"/>
                <a:gd name="T55" fmla="*/ 261 h 1342"/>
                <a:gd name="T56" fmla="*/ 207 w 1173"/>
                <a:gd name="T57" fmla="*/ 309 h 1342"/>
                <a:gd name="T58" fmla="*/ 0 w 1173"/>
                <a:gd name="T59" fmla="*/ 757 h 1342"/>
                <a:gd name="T60" fmla="*/ 587 w 1173"/>
                <a:gd name="T61" fmla="*/ 1342 h 1342"/>
                <a:gd name="T62" fmla="*/ 1173 w 1173"/>
                <a:gd name="T63" fmla="*/ 757 h 1342"/>
                <a:gd name="T64" fmla="*/ 966 w 1173"/>
                <a:gd name="T65" fmla="*/ 31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3" h="1342">
                  <a:moveTo>
                    <a:pt x="966" y="310"/>
                  </a:moveTo>
                  <a:cubicBezTo>
                    <a:pt x="995" y="270"/>
                    <a:pt x="995" y="270"/>
                    <a:pt x="995" y="270"/>
                  </a:cubicBezTo>
                  <a:cubicBezTo>
                    <a:pt x="1006" y="254"/>
                    <a:pt x="999" y="231"/>
                    <a:pt x="978" y="216"/>
                  </a:cubicBezTo>
                  <a:cubicBezTo>
                    <a:pt x="937" y="187"/>
                    <a:pt x="937" y="187"/>
                    <a:pt x="937" y="187"/>
                  </a:cubicBezTo>
                  <a:cubicBezTo>
                    <a:pt x="917" y="172"/>
                    <a:pt x="892" y="173"/>
                    <a:pt x="880" y="188"/>
                  </a:cubicBezTo>
                  <a:cubicBezTo>
                    <a:pt x="848" y="233"/>
                    <a:pt x="848" y="233"/>
                    <a:pt x="848" y="233"/>
                  </a:cubicBezTo>
                  <a:cubicBezTo>
                    <a:pt x="779" y="198"/>
                    <a:pt x="694" y="176"/>
                    <a:pt x="612" y="172"/>
                  </a:cubicBezTo>
                  <a:cubicBezTo>
                    <a:pt x="612" y="170"/>
                    <a:pt x="612" y="167"/>
                    <a:pt x="612" y="165"/>
                  </a:cubicBezTo>
                  <a:cubicBezTo>
                    <a:pt x="612" y="144"/>
                    <a:pt x="612" y="144"/>
                    <a:pt x="612" y="144"/>
                  </a:cubicBezTo>
                  <a:cubicBezTo>
                    <a:pt x="612" y="128"/>
                    <a:pt x="632" y="116"/>
                    <a:pt x="649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77" y="116"/>
                    <a:pt x="692" y="100"/>
                    <a:pt x="692" y="79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92" y="15"/>
                    <a:pt x="677" y="0"/>
                    <a:pt x="652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84" y="0"/>
                    <a:pt x="460" y="15"/>
                    <a:pt x="460" y="35"/>
                  </a:cubicBezTo>
                  <a:cubicBezTo>
                    <a:pt x="460" y="79"/>
                    <a:pt x="460" y="79"/>
                    <a:pt x="460" y="79"/>
                  </a:cubicBezTo>
                  <a:cubicBezTo>
                    <a:pt x="460" y="100"/>
                    <a:pt x="484" y="116"/>
                    <a:pt x="508" y="116"/>
                  </a:cubicBezTo>
                  <a:cubicBezTo>
                    <a:pt x="511" y="116"/>
                    <a:pt x="511" y="116"/>
                    <a:pt x="511" y="116"/>
                  </a:cubicBezTo>
                  <a:cubicBezTo>
                    <a:pt x="528" y="116"/>
                    <a:pt x="540" y="128"/>
                    <a:pt x="540" y="144"/>
                  </a:cubicBezTo>
                  <a:cubicBezTo>
                    <a:pt x="540" y="165"/>
                    <a:pt x="540" y="165"/>
                    <a:pt x="540" y="165"/>
                  </a:cubicBezTo>
                  <a:cubicBezTo>
                    <a:pt x="540" y="173"/>
                    <a:pt x="540" y="173"/>
                    <a:pt x="540" y="173"/>
                  </a:cubicBezTo>
                  <a:cubicBezTo>
                    <a:pt x="463" y="178"/>
                    <a:pt x="390" y="200"/>
                    <a:pt x="325" y="233"/>
                  </a:cubicBezTo>
                  <a:cubicBezTo>
                    <a:pt x="324" y="231"/>
                    <a:pt x="323" y="229"/>
                    <a:pt x="322" y="228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78" y="165"/>
                    <a:pt x="253" y="164"/>
                    <a:pt x="232" y="179"/>
                  </a:cubicBezTo>
                  <a:cubicBezTo>
                    <a:pt x="191" y="209"/>
                    <a:pt x="191" y="209"/>
                    <a:pt x="191" y="209"/>
                  </a:cubicBezTo>
                  <a:cubicBezTo>
                    <a:pt x="171" y="223"/>
                    <a:pt x="163" y="247"/>
                    <a:pt x="173" y="261"/>
                  </a:cubicBezTo>
                  <a:cubicBezTo>
                    <a:pt x="207" y="309"/>
                    <a:pt x="207" y="309"/>
                    <a:pt x="207" y="309"/>
                  </a:cubicBezTo>
                  <a:cubicBezTo>
                    <a:pt x="81" y="417"/>
                    <a:pt x="0" y="577"/>
                    <a:pt x="0" y="757"/>
                  </a:cubicBezTo>
                  <a:cubicBezTo>
                    <a:pt x="0" y="1080"/>
                    <a:pt x="263" y="1342"/>
                    <a:pt x="587" y="1342"/>
                  </a:cubicBezTo>
                  <a:cubicBezTo>
                    <a:pt x="910" y="1342"/>
                    <a:pt x="1173" y="1080"/>
                    <a:pt x="1173" y="757"/>
                  </a:cubicBezTo>
                  <a:cubicBezTo>
                    <a:pt x="1173" y="577"/>
                    <a:pt x="1092" y="418"/>
                    <a:pt x="966" y="3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0" name="Pie 9"/>
            <p:cNvSpPr/>
            <p:nvPr/>
          </p:nvSpPr>
          <p:spPr>
            <a:xfrm>
              <a:off x="929971" y="2161128"/>
              <a:ext cx="2232752" cy="2232752"/>
            </a:xfrm>
            <a:prstGeom prst="pie">
              <a:avLst>
                <a:gd name="adj1" fmla="val 717728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67307"/>
              </p:ext>
            </p:extLst>
          </p:nvPr>
        </p:nvGraphicFramePr>
        <p:xfrm>
          <a:off x="215900" y="3051882"/>
          <a:ext cx="6049070" cy="17849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38176"/>
                <a:gridCol w="1162818"/>
                <a:gridCol w="1281227"/>
                <a:gridCol w="1566849"/>
              </a:tblGrid>
              <a:tr h="648072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>
                          <a:effectLst/>
                          <a:latin typeface="Candara" pitchFamily="34" charset="0"/>
                        </a:rPr>
                        <a:t>OP110</a:t>
                      </a:r>
                      <a:endParaRPr lang="fr-FR" sz="2000" dirty="0"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effectLst/>
                          <a:latin typeface="Candara" pitchFamily="34" charset="0"/>
                        </a:rPr>
                        <a:t>VA (h)</a:t>
                      </a:r>
                      <a:endParaRPr lang="fr-FR" sz="2000" dirty="0"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</a:rPr>
                        <a:t>NVAU( h)</a:t>
                      </a:r>
                      <a:endParaRPr lang="fr-FR" sz="20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dirty="0" smtClean="0">
                          <a:effectLst/>
                          <a:latin typeface="Candara" pitchFamily="34" charset="0"/>
                        </a:rPr>
                        <a:t>Gaspillage(h)</a:t>
                      </a:r>
                      <a:endParaRPr lang="fr-FR" sz="2000" dirty="0"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rgbClr val="FF0000"/>
                    </a:solidFill>
                  </a:tcPr>
                </a:tc>
              </a:tr>
              <a:tr h="1136897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400" dirty="0">
                          <a:effectLst/>
                          <a:latin typeface="Candara" pitchFamily="34" charset="0"/>
                        </a:rPr>
                        <a:t>Perçage ACC</a:t>
                      </a:r>
                      <a:endParaRPr lang="fr-FR" sz="2400" dirty="0"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Arial Rounded MT Bold" pitchFamily="34" charset="0"/>
                        </a:rPr>
                        <a:t>4,65</a:t>
                      </a:r>
                      <a:endParaRPr lang="fr-FR" sz="28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Arial Rounded MT Bold" pitchFamily="34" charset="0"/>
                        </a:rPr>
                        <a:t>2,47</a:t>
                      </a:r>
                      <a:endParaRPr lang="fr-FR" sz="28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800" dirty="0">
                          <a:effectLst/>
                          <a:latin typeface="Arial Rounded MT Bold" pitchFamily="34" charset="0"/>
                        </a:rPr>
                        <a:t>1,57</a:t>
                      </a:r>
                      <a:endParaRPr lang="fr-FR" sz="2800" dirty="0">
                        <a:effectLst/>
                        <a:latin typeface="Arial Rounded MT Bold" pitchFamily="34" charset="0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4" name="Graphique 93"/>
          <p:cNvGraphicFramePr/>
          <p:nvPr>
            <p:extLst>
              <p:ext uri="{D42A27DB-BD31-4B8C-83A1-F6EECF244321}">
                <p14:modId xmlns:p14="http://schemas.microsoft.com/office/powerpoint/2010/main" val="3608277143"/>
              </p:ext>
            </p:extLst>
          </p:nvPr>
        </p:nvGraphicFramePr>
        <p:xfrm>
          <a:off x="6604503" y="1909890"/>
          <a:ext cx="5490705" cy="3764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Ellipse 15"/>
          <p:cNvSpPr/>
          <p:nvPr/>
        </p:nvSpPr>
        <p:spPr>
          <a:xfrm>
            <a:off x="4608785" y="2720231"/>
            <a:ext cx="1656184" cy="2448272"/>
          </a:xfrm>
          <a:prstGeom prst="ellipse">
            <a:avLst/>
          </a:prstGeom>
          <a:solidFill>
            <a:srgbClr val="F2F2F2">
              <a:alpha val="25882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Ellipse 94"/>
          <p:cNvSpPr/>
          <p:nvPr/>
        </p:nvSpPr>
        <p:spPr>
          <a:xfrm>
            <a:off x="7532409" y="2270207"/>
            <a:ext cx="828092" cy="1224136"/>
          </a:xfrm>
          <a:prstGeom prst="ellipse">
            <a:avLst/>
          </a:prstGeom>
          <a:solidFill>
            <a:srgbClr val="F2F2F2">
              <a:alpha val="25882"/>
            </a:srgb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-617545" y="1772816"/>
            <a:ext cx="12961440" cy="431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à coins arrondis 17"/>
          <p:cNvSpPr/>
          <p:nvPr/>
        </p:nvSpPr>
        <p:spPr>
          <a:xfrm>
            <a:off x="1514825" y="2407810"/>
            <a:ext cx="1824787" cy="612068"/>
          </a:xfrm>
          <a:prstGeom prst="roundRect">
            <a:avLst/>
          </a:prstGeom>
          <a:solidFill>
            <a:srgbClr val="FF0000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  <a:latin typeface="Candara" pitchFamily="34" charset="0"/>
              </a:rPr>
              <a:t>Gaspillage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graphicFrame>
        <p:nvGraphicFramePr>
          <p:cNvPr id="96" name="Graphique 95"/>
          <p:cNvGraphicFramePr/>
          <p:nvPr>
            <p:extLst>
              <p:ext uri="{D42A27DB-BD31-4B8C-83A1-F6EECF244321}">
                <p14:modId xmlns:p14="http://schemas.microsoft.com/office/powerpoint/2010/main" val="3607591734"/>
              </p:ext>
            </p:extLst>
          </p:nvPr>
        </p:nvGraphicFramePr>
        <p:xfrm>
          <a:off x="4590481" y="1775622"/>
          <a:ext cx="7579144" cy="3957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rgbClr val="66003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56" b="89778" l="4000" r="89778">
                        <a14:foregroundMark x1="42222" y1="20889" x2="42222" y2="20889"/>
                        <a14:foregroundMark x1="39556" y1="20889" x2="39556" y2="20889"/>
                        <a14:foregroundMark x1="70667" y1="31556" x2="70667" y2="31556"/>
                        <a14:foregroundMark x1="35111" y1="27111" x2="35111" y2="27111"/>
                        <a14:backgroundMark x1="35111" y1="35111" x2="35111" y2="35111"/>
                        <a14:backgroundMark x1="54667" y1="55556" x2="54667" y2="55556"/>
                        <a14:backgroundMark x1="53778" y1="64444" x2="53778" y2="64444"/>
                        <a14:backgroundMark x1="59111" y1="63556" x2="59111" y2="63556"/>
                        <a14:backgroundMark x1="62667" y1="58222" x2="62667" y2="58222"/>
                        <a14:backgroundMark x1="60000" y1="74222" x2="60000" y2="74222"/>
                        <a14:backgroundMark x1="52889" y1="80444" x2="52889" y2="80444"/>
                        <a14:backgroundMark x1="36889" y1="56444" x2="36889" y2="56444"/>
                        <a14:backgroundMark x1="43111" y1="57333" x2="43111" y2="57333"/>
                        <a14:backgroundMark x1="44000" y1="60889" x2="44000" y2="60889"/>
                        <a14:backgroundMark x1="35111" y1="62667" x2="35111" y2="62667"/>
                        <a14:backgroundMark x1="37778" y1="71556" x2="37778" y2="71556"/>
                        <a14:backgroundMark x1="44889" y1="73333" x2="44889" y2="73333"/>
                        <a14:backgroundMark x1="45778" y1="79556" x2="45778" y2="79556"/>
                        <a14:backgroundMark x1="36889" y1="79556" x2="36889" y2="79556"/>
                        <a14:backgroundMark x1="52000" y1="71556" x2="52000" y2="71556"/>
                        <a14:backgroundMark x1="49333" y1="54667" x2="49333" y2="54667"/>
                        <a14:backgroundMark x1="47556" y1="42222" x2="47556" y2="42222"/>
                        <a14:backgroundMark x1="41333" y1="28000" x2="41333" y2="28000"/>
                        <a14:backgroundMark x1="62667" y1="18222" x2="62667" y2="18222"/>
                        <a14:backgroundMark x1="66222" y1="16444" x2="66222" y2="16444"/>
                        <a14:backgroundMark x1="66222" y1="16444" x2="69778" y2="19111"/>
                        <a14:backgroundMark x1="37778" y1="27111" x2="37778" y2="27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64" t="15571" r="19175" b="15707"/>
          <a:stretch/>
        </p:blipFill>
        <p:spPr bwMode="auto">
          <a:xfrm>
            <a:off x="1872481" y="3695700"/>
            <a:ext cx="1327919" cy="1472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1870793" y="-25183"/>
            <a:ext cx="4515481" cy="770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660033"/>
                </a:solidFill>
                <a:latin typeface="Candara" pitchFamily="34" charset="0"/>
              </a:rPr>
              <a:t>Exemple de chrono</a:t>
            </a:r>
          </a:p>
        </p:txBody>
      </p:sp>
    </p:spTree>
    <p:extLst>
      <p:ext uri="{BB962C8B-B14F-4D97-AF65-F5344CB8AC3E}">
        <p14:creationId xmlns:p14="http://schemas.microsoft.com/office/powerpoint/2010/main" val="313595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Graphic spid="94" grpId="0">
        <p:bldAsOne/>
      </p:bldGraphic>
      <p:bldP spid="16" grpId="0" animBg="1"/>
      <p:bldP spid="95" grpId="0" animBg="1"/>
      <p:bldP spid="17" grpId="0" animBg="1"/>
      <p:bldP spid="18" grpId="0" animBg="1"/>
      <p:bldGraphic spid="96" grpId="0">
        <p:bldAsOne/>
      </p:bldGraphic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16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5" name="Freeform 16"/>
          <p:cNvSpPr>
            <a:spLocks noEditPoints="1"/>
          </p:cNvSpPr>
          <p:nvPr/>
        </p:nvSpPr>
        <p:spPr bwMode="auto">
          <a:xfrm>
            <a:off x="144289" y="2852936"/>
            <a:ext cx="675638" cy="1027176"/>
          </a:xfrm>
          <a:custGeom>
            <a:avLst/>
            <a:gdLst>
              <a:gd name="T0" fmla="*/ 2085 w 3551"/>
              <a:gd name="T1" fmla="*/ 1669 h 3298"/>
              <a:gd name="T2" fmla="*/ 2206 w 3551"/>
              <a:gd name="T3" fmla="*/ 1852 h 3298"/>
              <a:gd name="T4" fmla="*/ 2534 w 3551"/>
              <a:gd name="T5" fmla="*/ 2372 h 3298"/>
              <a:gd name="T6" fmla="*/ 2500 w 3551"/>
              <a:gd name="T7" fmla="*/ 2464 h 3298"/>
              <a:gd name="T8" fmla="*/ 1989 w 3551"/>
              <a:gd name="T9" fmla="*/ 2164 h 3298"/>
              <a:gd name="T10" fmla="*/ 1766 w 3551"/>
              <a:gd name="T11" fmla="*/ 2160 h 3298"/>
              <a:gd name="T12" fmla="*/ 1591 w 3551"/>
              <a:gd name="T13" fmla="*/ 2019 h 3298"/>
              <a:gd name="T14" fmla="*/ 1574 w 3551"/>
              <a:gd name="T15" fmla="*/ 1804 h 3298"/>
              <a:gd name="T16" fmla="*/ 1739 w 3551"/>
              <a:gd name="T17" fmla="*/ 1638 h 3298"/>
              <a:gd name="T18" fmla="*/ 2292 w 3551"/>
              <a:gd name="T19" fmla="*/ 0 h 3298"/>
              <a:gd name="T20" fmla="*/ 2391 w 3551"/>
              <a:gd name="T21" fmla="*/ 69 h 3298"/>
              <a:gd name="T22" fmla="*/ 2356 w 3551"/>
              <a:gd name="T23" fmla="*/ 250 h 3298"/>
              <a:gd name="T24" fmla="*/ 2206 w 3551"/>
              <a:gd name="T25" fmla="*/ 492 h 3298"/>
              <a:gd name="T26" fmla="*/ 2734 w 3551"/>
              <a:gd name="T27" fmla="*/ 672 h 3298"/>
              <a:gd name="T28" fmla="*/ 2972 w 3551"/>
              <a:gd name="T29" fmla="*/ 647 h 3298"/>
              <a:gd name="T30" fmla="*/ 2982 w 3551"/>
              <a:gd name="T31" fmla="*/ 536 h 3298"/>
              <a:gd name="T32" fmla="*/ 3168 w 3551"/>
              <a:gd name="T33" fmla="*/ 434 h 3298"/>
              <a:gd name="T34" fmla="*/ 3550 w 3551"/>
              <a:gd name="T35" fmla="*/ 757 h 3298"/>
              <a:gd name="T36" fmla="*/ 3424 w 3551"/>
              <a:gd name="T37" fmla="*/ 922 h 3298"/>
              <a:gd name="T38" fmla="*/ 3297 w 3551"/>
              <a:gd name="T39" fmla="*/ 914 h 3298"/>
              <a:gd name="T40" fmla="*/ 3341 w 3551"/>
              <a:gd name="T41" fmla="*/ 1251 h 3298"/>
              <a:gd name="T42" fmla="*/ 3503 w 3551"/>
              <a:gd name="T43" fmla="*/ 1751 h 3298"/>
              <a:gd name="T44" fmla="*/ 3441 w 3551"/>
              <a:gd name="T45" fmla="*/ 2291 h 3298"/>
              <a:gd name="T46" fmla="*/ 3164 w 3551"/>
              <a:gd name="T47" fmla="*/ 2756 h 3298"/>
              <a:gd name="T48" fmla="*/ 2717 w 3551"/>
              <a:gd name="T49" fmla="*/ 3101 h 3298"/>
              <a:gd name="T50" fmla="*/ 2148 w 3551"/>
              <a:gd name="T51" fmla="*/ 3281 h 3298"/>
              <a:gd name="T52" fmla="*/ 1524 w 3551"/>
              <a:gd name="T53" fmla="*/ 3262 h 3298"/>
              <a:gd name="T54" fmla="*/ 978 w 3551"/>
              <a:gd name="T55" fmla="*/ 3050 h 3298"/>
              <a:gd name="T56" fmla="*/ 561 w 3551"/>
              <a:gd name="T57" fmla="*/ 2684 h 3298"/>
              <a:gd name="T58" fmla="*/ 318 w 3551"/>
              <a:gd name="T59" fmla="*/ 2207 h 3298"/>
              <a:gd name="T60" fmla="*/ 49 w 3551"/>
              <a:gd name="T61" fmla="*/ 2006 h 3298"/>
              <a:gd name="T62" fmla="*/ 5 w 3551"/>
              <a:gd name="T63" fmla="*/ 1886 h 3298"/>
              <a:gd name="T64" fmla="*/ 447 w 3551"/>
              <a:gd name="T65" fmla="*/ 1273 h 3298"/>
              <a:gd name="T66" fmla="*/ 575 w 3551"/>
              <a:gd name="T67" fmla="*/ 1306 h 3298"/>
              <a:gd name="T68" fmla="*/ 955 w 3551"/>
              <a:gd name="T69" fmla="*/ 1953 h 3298"/>
              <a:gd name="T70" fmla="*/ 836 w 3551"/>
              <a:gd name="T71" fmla="*/ 2028 h 3298"/>
              <a:gd name="T72" fmla="*/ 843 w 3551"/>
              <a:gd name="T73" fmla="*/ 2402 h 3298"/>
              <a:gd name="T74" fmla="*/ 1197 w 3551"/>
              <a:gd name="T75" fmla="*/ 2745 h 3298"/>
              <a:gd name="T76" fmla="*/ 1694 w 3551"/>
              <a:gd name="T77" fmla="*/ 2925 h 3298"/>
              <a:gd name="T78" fmla="*/ 2250 w 3551"/>
              <a:gd name="T79" fmla="*/ 2893 h 3298"/>
              <a:gd name="T80" fmla="*/ 2704 w 3551"/>
              <a:gd name="T81" fmla="*/ 2665 h 3298"/>
              <a:gd name="T82" fmla="*/ 3006 w 3551"/>
              <a:gd name="T83" fmla="*/ 2292 h 3298"/>
              <a:gd name="T84" fmla="*/ 3097 w 3551"/>
              <a:gd name="T85" fmla="*/ 1822 h 3298"/>
              <a:gd name="T86" fmla="*/ 2956 w 3551"/>
              <a:gd name="T87" fmla="*/ 1382 h 3298"/>
              <a:gd name="T88" fmla="*/ 2625 w 3551"/>
              <a:gd name="T89" fmla="*/ 1042 h 3298"/>
              <a:gd name="T90" fmla="*/ 2160 w 3551"/>
              <a:gd name="T91" fmla="*/ 850 h 3298"/>
              <a:gd name="T92" fmla="*/ 1629 w 3551"/>
              <a:gd name="T93" fmla="*/ 849 h 3298"/>
              <a:gd name="T94" fmla="*/ 1198 w 3551"/>
              <a:gd name="T95" fmla="*/ 1013 h 3298"/>
              <a:gd name="T96" fmla="*/ 1015 w 3551"/>
              <a:gd name="T97" fmla="*/ 1016 h 3298"/>
              <a:gd name="T98" fmla="*/ 900 w 3551"/>
              <a:gd name="T99" fmla="*/ 884 h 3298"/>
              <a:gd name="T100" fmla="*/ 961 w 3551"/>
              <a:gd name="T101" fmla="*/ 725 h 3298"/>
              <a:gd name="T102" fmla="*/ 1414 w 3551"/>
              <a:gd name="T103" fmla="*/ 527 h 3298"/>
              <a:gd name="T104" fmla="*/ 1504 w 3551"/>
              <a:gd name="T105" fmla="*/ 268 h 3298"/>
              <a:gd name="T106" fmla="*/ 1425 w 3551"/>
              <a:gd name="T107" fmla="*/ 180 h 3298"/>
              <a:gd name="T108" fmla="*/ 1482 w 3551"/>
              <a:gd name="T109" fmla="*/ 9 h 3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551" h="3298">
                <a:moveTo>
                  <a:pt x="1897" y="1608"/>
                </a:moveTo>
                <a:lnTo>
                  <a:pt x="1937" y="1612"/>
                </a:lnTo>
                <a:lnTo>
                  <a:pt x="1975" y="1620"/>
                </a:lnTo>
                <a:lnTo>
                  <a:pt x="2014" y="1632"/>
                </a:lnTo>
                <a:lnTo>
                  <a:pt x="2051" y="1648"/>
                </a:lnTo>
                <a:lnTo>
                  <a:pt x="2085" y="1669"/>
                </a:lnTo>
                <a:lnTo>
                  <a:pt x="2117" y="1694"/>
                </a:lnTo>
                <a:lnTo>
                  <a:pt x="2144" y="1722"/>
                </a:lnTo>
                <a:lnTo>
                  <a:pt x="2167" y="1752"/>
                </a:lnTo>
                <a:lnTo>
                  <a:pt x="2186" y="1785"/>
                </a:lnTo>
                <a:lnTo>
                  <a:pt x="2198" y="1818"/>
                </a:lnTo>
                <a:lnTo>
                  <a:pt x="2206" y="1852"/>
                </a:lnTo>
                <a:lnTo>
                  <a:pt x="2210" y="1887"/>
                </a:lnTo>
                <a:lnTo>
                  <a:pt x="2208" y="1922"/>
                </a:lnTo>
                <a:lnTo>
                  <a:pt x="2202" y="1957"/>
                </a:lnTo>
                <a:lnTo>
                  <a:pt x="2190" y="1991"/>
                </a:lnTo>
                <a:lnTo>
                  <a:pt x="2521" y="2354"/>
                </a:lnTo>
                <a:lnTo>
                  <a:pt x="2534" y="2372"/>
                </a:lnTo>
                <a:lnTo>
                  <a:pt x="2540" y="2390"/>
                </a:lnTo>
                <a:lnTo>
                  <a:pt x="2541" y="2408"/>
                </a:lnTo>
                <a:lnTo>
                  <a:pt x="2536" y="2425"/>
                </a:lnTo>
                <a:lnTo>
                  <a:pt x="2527" y="2440"/>
                </a:lnTo>
                <a:lnTo>
                  <a:pt x="2515" y="2453"/>
                </a:lnTo>
                <a:lnTo>
                  <a:pt x="2500" y="2464"/>
                </a:lnTo>
                <a:lnTo>
                  <a:pt x="2481" y="2472"/>
                </a:lnTo>
                <a:lnTo>
                  <a:pt x="2462" y="2476"/>
                </a:lnTo>
                <a:lnTo>
                  <a:pt x="2443" y="2475"/>
                </a:lnTo>
                <a:lnTo>
                  <a:pt x="2422" y="2469"/>
                </a:lnTo>
                <a:lnTo>
                  <a:pt x="2402" y="2458"/>
                </a:lnTo>
                <a:lnTo>
                  <a:pt x="1989" y="2164"/>
                </a:lnTo>
                <a:lnTo>
                  <a:pt x="1953" y="2173"/>
                </a:lnTo>
                <a:lnTo>
                  <a:pt x="1915" y="2178"/>
                </a:lnTo>
                <a:lnTo>
                  <a:pt x="1877" y="2179"/>
                </a:lnTo>
                <a:lnTo>
                  <a:pt x="1839" y="2177"/>
                </a:lnTo>
                <a:lnTo>
                  <a:pt x="1803" y="2170"/>
                </a:lnTo>
                <a:lnTo>
                  <a:pt x="1766" y="2160"/>
                </a:lnTo>
                <a:lnTo>
                  <a:pt x="1732" y="2146"/>
                </a:lnTo>
                <a:lnTo>
                  <a:pt x="1699" y="2129"/>
                </a:lnTo>
                <a:lnTo>
                  <a:pt x="1667" y="2107"/>
                </a:lnTo>
                <a:lnTo>
                  <a:pt x="1638" y="2082"/>
                </a:lnTo>
                <a:lnTo>
                  <a:pt x="1613" y="2052"/>
                </a:lnTo>
                <a:lnTo>
                  <a:pt x="1591" y="2019"/>
                </a:lnTo>
                <a:lnTo>
                  <a:pt x="1575" y="1985"/>
                </a:lnTo>
                <a:lnTo>
                  <a:pt x="1564" y="1950"/>
                </a:lnTo>
                <a:lnTo>
                  <a:pt x="1558" y="1913"/>
                </a:lnTo>
                <a:lnTo>
                  <a:pt x="1558" y="1876"/>
                </a:lnTo>
                <a:lnTo>
                  <a:pt x="1564" y="1840"/>
                </a:lnTo>
                <a:lnTo>
                  <a:pt x="1574" y="1804"/>
                </a:lnTo>
                <a:lnTo>
                  <a:pt x="1590" y="1770"/>
                </a:lnTo>
                <a:lnTo>
                  <a:pt x="1611" y="1737"/>
                </a:lnTo>
                <a:lnTo>
                  <a:pt x="1638" y="1706"/>
                </a:lnTo>
                <a:lnTo>
                  <a:pt x="1669" y="1679"/>
                </a:lnTo>
                <a:lnTo>
                  <a:pt x="1703" y="1656"/>
                </a:lnTo>
                <a:lnTo>
                  <a:pt x="1739" y="1638"/>
                </a:lnTo>
                <a:lnTo>
                  <a:pt x="1777" y="1624"/>
                </a:lnTo>
                <a:lnTo>
                  <a:pt x="1815" y="1614"/>
                </a:lnTo>
                <a:lnTo>
                  <a:pt x="1855" y="1609"/>
                </a:lnTo>
                <a:lnTo>
                  <a:pt x="1897" y="1608"/>
                </a:lnTo>
                <a:close/>
                <a:moveTo>
                  <a:pt x="1528" y="0"/>
                </a:moveTo>
                <a:lnTo>
                  <a:pt x="2292" y="0"/>
                </a:lnTo>
                <a:lnTo>
                  <a:pt x="2315" y="2"/>
                </a:lnTo>
                <a:lnTo>
                  <a:pt x="2336" y="9"/>
                </a:lnTo>
                <a:lnTo>
                  <a:pt x="2356" y="20"/>
                </a:lnTo>
                <a:lnTo>
                  <a:pt x="2372" y="34"/>
                </a:lnTo>
                <a:lnTo>
                  <a:pt x="2383" y="50"/>
                </a:lnTo>
                <a:lnTo>
                  <a:pt x="2391" y="69"/>
                </a:lnTo>
                <a:lnTo>
                  <a:pt x="2394" y="90"/>
                </a:lnTo>
                <a:lnTo>
                  <a:pt x="2394" y="180"/>
                </a:lnTo>
                <a:lnTo>
                  <a:pt x="2391" y="201"/>
                </a:lnTo>
                <a:lnTo>
                  <a:pt x="2383" y="220"/>
                </a:lnTo>
                <a:lnTo>
                  <a:pt x="2372" y="237"/>
                </a:lnTo>
                <a:lnTo>
                  <a:pt x="2356" y="250"/>
                </a:lnTo>
                <a:lnTo>
                  <a:pt x="2336" y="261"/>
                </a:lnTo>
                <a:lnTo>
                  <a:pt x="2315" y="268"/>
                </a:lnTo>
                <a:lnTo>
                  <a:pt x="2292" y="270"/>
                </a:lnTo>
                <a:lnTo>
                  <a:pt x="2110" y="270"/>
                </a:lnTo>
                <a:lnTo>
                  <a:pt x="2110" y="478"/>
                </a:lnTo>
                <a:lnTo>
                  <a:pt x="2206" y="492"/>
                </a:lnTo>
                <a:lnTo>
                  <a:pt x="2300" y="510"/>
                </a:lnTo>
                <a:lnTo>
                  <a:pt x="2391" y="534"/>
                </a:lnTo>
                <a:lnTo>
                  <a:pt x="2481" y="562"/>
                </a:lnTo>
                <a:lnTo>
                  <a:pt x="2568" y="595"/>
                </a:lnTo>
                <a:lnTo>
                  <a:pt x="2653" y="631"/>
                </a:lnTo>
                <a:lnTo>
                  <a:pt x="2734" y="672"/>
                </a:lnTo>
                <a:lnTo>
                  <a:pt x="2813" y="717"/>
                </a:lnTo>
                <a:lnTo>
                  <a:pt x="2888" y="766"/>
                </a:lnTo>
                <a:lnTo>
                  <a:pt x="2959" y="818"/>
                </a:lnTo>
                <a:lnTo>
                  <a:pt x="3064" y="725"/>
                </a:lnTo>
                <a:lnTo>
                  <a:pt x="2988" y="663"/>
                </a:lnTo>
                <a:lnTo>
                  <a:pt x="2972" y="647"/>
                </a:lnTo>
                <a:lnTo>
                  <a:pt x="2961" y="630"/>
                </a:lnTo>
                <a:lnTo>
                  <a:pt x="2956" y="611"/>
                </a:lnTo>
                <a:lnTo>
                  <a:pt x="2954" y="591"/>
                </a:lnTo>
                <a:lnTo>
                  <a:pt x="2959" y="571"/>
                </a:lnTo>
                <a:lnTo>
                  <a:pt x="2968" y="553"/>
                </a:lnTo>
                <a:lnTo>
                  <a:pt x="2982" y="536"/>
                </a:lnTo>
                <a:lnTo>
                  <a:pt x="3064" y="459"/>
                </a:lnTo>
                <a:lnTo>
                  <a:pt x="3081" y="445"/>
                </a:lnTo>
                <a:lnTo>
                  <a:pt x="3102" y="436"/>
                </a:lnTo>
                <a:lnTo>
                  <a:pt x="3124" y="431"/>
                </a:lnTo>
                <a:lnTo>
                  <a:pt x="3146" y="430"/>
                </a:lnTo>
                <a:lnTo>
                  <a:pt x="3168" y="434"/>
                </a:lnTo>
                <a:lnTo>
                  <a:pt x="3190" y="441"/>
                </a:lnTo>
                <a:lnTo>
                  <a:pt x="3208" y="454"/>
                </a:lnTo>
                <a:lnTo>
                  <a:pt x="3518" y="704"/>
                </a:lnTo>
                <a:lnTo>
                  <a:pt x="3534" y="720"/>
                </a:lnTo>
                <a:lnTo>
                  <a:pt x="3544" y="738"/>
                </a:lnTo>
                <a:lnTo>
                  <a:pt x="3550" y="757"/>
                </a:lnTo>
                <a:lnTo>
                  <a:pt x="3551" y="776"/>
                </a:lnTo>
                <a:lnTo>
                  <a:pt x="3546" y="796"/>
                </a:lnTo>
                <a:lnTo>
                  <a:pt x="3538" y="814"/>
                </a:lnTo>
                <a:lnTo>
                  <a:pt x="3523" y="831"/>
                </a:lnTo>
                <a:lnTo>
                  <a:pt x="3442" y="909"/>
                </a:lnTo>
                <a:lnTo>
                  <a:pt x="3424" y="922"/>
                </a:lnTo>
                <a:lnTo>
                  <a:pt x="3403" y="931"/>
                </a:lnTo>
                <a:lnTo>
                  <a:pt x="3382" y="936"/>
                </a:lnTo>
                <a:lnTo>
                  <a:pt x="3359" y="937"/>
                </a:lnTo>
                <a:lnTo>
                  <a:pt x="3337" y="934"/>
                </a:lnTo>
                <a:lnTo>
                  <a:pt x="3316" y="926"/>
                </a:lnTo>
                <a:lnTo>
                  <a:pt x="3297" y="914"/>
                </a:lnTo>
                <a:lnTo>
                  <a:pt x="3239" y="867"/>
                </a:lnTo>
                <a:lnTo>
                  <a:pt x="3126" y="967"/>
                </a:lnTo>
                <a:lnTo>
                  <a:pt x="3186" y="1033"/>
                </a:lnTo>
                <a:lnTo>
                  <a:pt x="3242" y="1102"/>
                </a:lnTo>
                <a:lnTo>
                  <a:pt x="3294" y="1175"/>
                </a:lnTo>
                <a:lnTo>
                  <a:pt x="3341" y="1251"/>
                </a:lnTo>
                <a:lnTo>
                  <a:pt x="3382" y="1329"/>
                </a:lnTo>
                <a:lnTo>
                  <a:pt x="3417" y="1409"/>
                </a:lnTo>
                <a:lnTo>
                  <a:pt x="3448" y="1492"/>
                </a:lnTo>
                <a:lnTo>
                  <a:pt x="3472" y="1576"/>
                </a:lnTo>
                <a:lnTo>
                  <a:pt x="3490" y="1663"/>
                </a:lnTo>
                <a:lnTo>
                  <a:pt x="3503" y="1751"/>
                </a:lnTo>
                <a:lnTo>
                  <a:pt x="3510" y="1841"/>
                </a:lnTo>
                <a:lnTo>
                  <a:pt x="3509" y="1933"/>
                </a:lnTo>
                <a:lnTo>
                  <a:pt x="3502" y="2025"/>
                </a:lnTo>
                <a:lnTo>
                  <a:pt x="3488" y="2116"/>
                </a:lnTo>
                <a:lnTo>
                  <a:pt x="3467" y="2205"/>
                </a:lnTo>
                <a:lnTo>
                  <a:pt x="3441" y="2291"/>
                </a:lnTo>
                <a:lnTo>
                  <a:pt x="3409" y="2375"/>
                </a:lnTo>
                <a:lnTo>
                  <a:pt x="3370" y="2457"/>
                </a:lnTo>
                <a:lnTo>
                  <a:pt x="3327" y="2536"/>
                </a:lnTo>
                <a:lnTo>
                  <a:pt x="3278" y="2613"/>
                </a:lnTo>
                <a:lnTo>
                  <a:pt x="3223" y="2686"/>
                </a:lnTo>
                <a:lnTo>
                  <a:pt x="3164" y="2756"/>
                </a:lnTo>
                <a:lnTo>
                  <a:pt x="3100" y="2823"/>
                </a:lnTo>
                <a:lnTo>
                  <a:pt x="3031" y="2886"/>
                </a:lnTo>
                <a:lnTo>
                  <a:pt x="2958" y="2947"/>
                </a:lnTo>
                <a:lnTo>
                  <a:pt x="2881" y="3002"/>
                </a:lnTo>
                <a:lnTo>
                  <a:pt x="2800" y="3054"/>
                </a:lnTo>
                <a:lnTo>
                  <a:pt x="2717" y="3101"/>
                </a:lnTo>
                <a:lnTo>
                  <a:pt x="2629" y="3143"/>
                </a:lnTo>
                <a:lnTo>
                  <a:pt x="2537" y="3181"/>
                </a:lnTo>
                <a:lnTo>
                  <a:pt x="2444" y="3214"/>
                </a:lnTo>
                <a:lnTo>
                  <a:pt x="2348" y="3242"/>
                </a:lnTo>
                <a:lnTo>
                  <a:pt x="2250" y="3264"/>
                </a:lnTo>
                <a:lnTo>
                  <a:pt x="2148" y="3281"/>
                </a:lnTo>
                <a:lnTo>
                  <a:pt x="2045" y="3293"/>
                </a:lnTo>
                <a:lnTo>
                  <a:pt x="1938" y="3298"/>
                </a:lnTo>
                <a:lnTo>
                  <a:pt x="1831" y="3298"/>
                </a:lnTo>
                <a:lnTo>
                  <a:pt x="1726" y="3291"/>
                </a:lnTo>
                <a:lnTo>
                  <a:pt x="1625" y="3279"/>
                </a:lnTo>
                <a:lnTo>
                  <a:pt x="1524" y="3262"/>
                </a:lnTo>
                <a:lnTo>
                  <a:pt x="1426" y="3239"/>
                </a:lnTo>
                <a:lnTo>
                  <a:pt x="1330" y="3211"/>
                </a:lnTo>
                <a:lnTo>
                  <a:pt x="1237" y="3177"/>
                </a:lnTo>
                <a:lnTo>
                  <a:pt x="1147" y="3139"/>
                </a:lnTo>
                <a:lnTo>
                  <a:pt x="1061" y="3097"/>
                </a:lnTo>
                <a:lnTo>
                  <a:pt x="978" y="3050"/>
                </a:lnTo>
                <a:lnTo>
                  <a:pt x="898" y="2999"/>
                </a:lnTo>
                <a:lnTo>
                  <a:pt x="821" y="2943"/>
                </a:lnTo>
                <a:lnTo>
                  <a:pt x="751" y="2883"/>
                </a:lnTo>
                <a:lnTo>
                  <a:pt x="682" y="2820"/>
                </a:lnTo>
                <a:lnTo>
                  <a:pt x="619" y="2754"/>
                </a:lnTo>
                <a:lnTo>
                  <a:pt x="561" y="2684"/>
                </a:lnTo>
                <a:lnTo>
                  <a:pt x="507" y="2611"/>
                </a:lnTo>
                <a:lnTo>
                  <a:pt x="458" y="2536"/>
                </a:lnTo>
                <a:lnTo>
                  <a:pt x="415" y="2457"/>
                </a:lnTo>
                <a:lnTo>
                  <a:pt x="377" y="2376"/>
                </a:lnTo>
                <a:lnTo>
                  <a:pt x="345" y="2292"/>
                </a:lnTo>
                <a:lnTo>
                  <a:pt x="318" y="2207"/>
                </a:lnTo>
                <a:lnTo>
                  <a:pt x="298" y="2119"/>
                </a:lnTo>
                <a:lnTo>
                  <a:pt x="284" y="2028"/>
                </a:lnTo>
                <a:lnTo>
                  <a:pt x="125" y="2028"/>
                </a:lnTo>
                <a:lnTo>
                  <a:pt x="97" y="2025"/>
                </a:lnTo>
                <a:lnTo>
                  <a:pt x="72" y="2018"/>
                </a:lnTo>
                <a:lnTo>
                  <a:pt x="49" y="2006"/>
                </a:lnTo>
                <a:lnTo>
                  <a:pt x="31" y="1991"/>
                </a:lnTo>
                <a:lnTo>
                  <a:pt x="16" y="1973"/>
                </a:lnTo>
                <a:lnTo>
                  <a:pt x="6" y="1953"/>
                </a:lnTo>
                <a:lnTo>
                  <a:pt x="0" y="1931"/>
                </a:lnTo>
                <a:lnTo>
                  <a:pt x="0" y="1908"/>
                </a:lnTo>
                <a:lnTo>
                  <a:pt x="5" y="1886"/>
                </a:lnTo>
                <a:lnTo>
                  <a:pt x="16" y="1863"/>
                </a:lnTo>
                <a:lnTo>
                  <a:pt x="371" y="1324"/>
                </a:lnTo>
                <a:lnTo>
                  <a:pt x="386" y="1306"/>
                </a:lnTo>
                <a:lnTo>
                  <a:pt x="404" y="1291"/>
                </a:lnTo>
                <a:lnTo>
                  <a:pt x="425" y="1280"/>
                </a:lnTo>
                <a:lnTo>
                  <a:pt x="447" y="1273"/>
                </a:lnTo>
                <a:lnTo>
                  <a:pt x="470" y="1270"/>
                </a:lnTo>
                <a:lnTo>
                  <a:pt x="492" y="1270"/>
                </a:lnTo>
                <a:lnTo>
                  <a:pt x="515" y="1273"/>
                </a:lnTo>
                <a:lnTo>
                  <a:pt x="537" y="1280"/>
                </a:lnTo>
                <a:lnTo>
                  <a:pt x="556" y="1291"/>
                </a:lnTo>
                <a:lnTo>
                  <a:pt x="575" y="1306"/>
                </a:lnTo>
                <a:lnTo>
                  <a:pt x="590" y="1324"/>
                </a:lnTo>
                <a:lnTo>
                  <a:pt x="945" y="1863"/>
                </a:lnTo>
                <a:lnTo>
                  <a:pt x="956" y="1886"/>
                </a:lnTo>
                <a:lnTo>
                  <a:pt x="961" y="1908"/>
                </a:lnTo>
                <a:lnTo>
                  <a:pt x="961" y="1931"/>
                </a:lnTo>
                <a:lnTo>
                  <a:pt x="955" y="1953"/>
                </a:lnTo>
                <a:lnTo>
                  <a:pt x="945" y="1973"/>
                </a:lnTo>
                <a:lnTo>
                  <a:pt x="930" y="1991"/>
                </a:lnTo>
                <a:lnTo>
                  <a:pt x="912" y="2006"/>
                </a:lnTo>
                <a:lnTo>
                  <a:pt x="889" y="2018"/>
                </a:lnTo>
                <a:lnTo>
                  <a:pt x="864" y="2025"/>
                </a:lnTo>
                <a:lnTo>
                  <a:pt x="836" y="2028"/>
                </a:lnTo>
                <a:lnTo>
                  <a:pt x="698" y="2028"/>
                </a:lnTo>
                <a:lnTo>
                  <a:pt x="714" y="2108"/>
                </a:lnTo>
                <a:lnTo>
                  <a:pt x="737" y="2186"/>
                </a:lnTo>
                <a:lnTo>
                  <a:pt x="767" y="2261"/>
                </a:lnTo>
                <a:lnTo>
                  <a:pt x="802" y="2333"/>
                </a:lnTo>
                <a:lnTo>
                  <a:pt x="843" y="2402"/>
                </a:lnTo>
                <a:lnTo>
                  <a:pt x="890" y="2469"/>
                </a:lnTo>
                <a:lnTo>
                  <a:pt x="941" y="2532"/>
                </a:lnTo>
                <a:lnTo>
                  <a:pt x="999" y="2591"/>
                </a:lnTo>
                <a:lnTo>
                  <a:pt x="1060" y="2647"/>
                </a:lnTo>
                <a:lnTo>
                  <a:pt x="1128" y="2698"/>
                </a:lnTo>
                <a:lnTo>
                  <a:pt x="1197" y="2745"/>
                </a:lnTo>
                <a:lnTo>
                  <a:pt x="1272" y="2788"/>
                </a:lnTo>
                <a:lnTo>
                  <a:pt x="1350" y="2826"/>
                </a:lnTo>
                <a:lnTo>
                  <a:pt x="1432" y="2858"/>
                </a:lnTo>
                <a:lnTo>
                  <a:pt x="1516" y="2886"/>
                </a:lnTo>
                <a:lnTo>
                  <a:pt x="1604" y="2909"/>
                </a:lnTo>
                <a:lnTo>
                  <a:pt x="1694" y="2925"/>
                </a:lnTo>
                <a:lnTo>
                  <a:pt x="1786" y="2935"/>
                </a:lnTo>
                <a:lnTo>
                  <a:pt x="1881" y="2939"/>
                </a:lnTo>
                <a:lnTo>
                  <a:pt x="1977" y="2937"/>
                </a:lnTo>
                <a:lnTo>
                  <a:pt x="2074" y="2928"/>
                </a:lnTo>
                <a:lnTo>
                  <a:pt x="2163" y="2913"/>
                </a:lnTo>
                <a:lnTo>
                  <a:pt x="2250" y="2893"/>
                </a:lnTo>
                <a:lnTo>
                  <a:pt x="2333" y="2867"/>
                </a:lnTo>
                <a:lnTo>
                  <a:pt x="2414" y="2836"/>
                </a:lnTo>
                <a:lnTo>
                  <a:pt x="2492" y="2800"/>
                </a:lnTo>
                <a:lnTo>
                  <a:pt x="2566" y="2759"/>
                </a:lnTo>
                <a:lnTo>
                  <a:pt x="2637" y="2714"/>
                </a:lnTo>
                <a:lnTo>
                  <a:pt x="2704" y="2665"/>
                </a:lnTo>
                <a:lnTo>
                  <a:pt x="2767" y="2612"/>
                </a:lnTo>
                <a:lnTo>
                  <a:pt x="2825" y="2554"/>
                </a:lnTo>
                <a:lnTo>
                  <a:pt x="2878" y="2494"/>
                </a:lnTo>
                <a:lnTo>
                  <a:pt x="2926" y="2429"/>
                </a:lnTo>
                <a:lnTo>
                  <a:pt x="2969" y="2362"/>
                </a:lnTo>
                <a:lnTo>
                  <a:pt x="3006" y="2292"/>
                </a:lnTo>
                <a:lnTo>
                  <a:pt x="3038" y="2219"/>
                </a:lnTo>
                <a:lnTo>
                  <a:pt x="3063" y="2144"/>
                </a:lnTo>
                <a:lnTo>
                  <a:pt x="3081" y="2067"/>
                </a:lnTo>
                <a:lnTo>
                  <a:pt x="3094" y="1984"/>
                </a:lnTo>
                <a:lnTo>
                  <a:pt x="3100" y="1902"/>
                </a:lnTo>
                <a:lnTo>
                  <a:pt x="3097" y="1822"/>
                </a:lnTo>
                <a:lnTo>
                  <a:pt x="3089" y="1744"/>
                </a:lnTo>
                <a:lnTo>
                  <a:pt x="3074" y="1667"/>
                </a:lnTo>
                <a:lnTo>
                  <a:pt x="3054" y="1592"/>
                </a:lnTo>
                <a:lnTo>
                  <a:pt x="3026" y="1520"/>
                </a:lnTo>
                <a:lnTo>
                  <a:pt x="2994" y="1449"/>
                </a:lnTo>
                <a:lnTo>
                  <a:pt x="2956" y="1382"/>
                </a:lnTo>
                <a:lnTo>
                  <a:pt x="2912" y="1317"/>
                </a:lnTo>
                <a:lnTo>
                  <a:pt x="2864" y="1255"/>
                </a:lnTo>
                <a:lnTo>
                  <a:pt x="2811" y="1196"/>
                </a:lnTo>
                <a:lnTo>
                  <a:pt x="2753" y="1141"/>
                </a:lnTo>
                <a:lnTo>
                  <a:pt x="2692" y="1089"/>
                </a:lnTo>
                <a:lnTo>
                  <a:pt x="2625" y="1042"/>
                </a:lnTo>
                <a:lnTo>
                  <a:pt x="2556" y="998"/>
                </a:lnTo>
                <a:lnTo>
                  <a:pt x="2483" y="959"/>
                </a:lnTo>
                <a:lnTo>
                  <a:pt x="2406" y="924"/>
                </a:lnTo>
                <a:lnTo>
                  <a:pt x="2327" y="895"/>
                </a:lnTo>
                <a:lnTo>
                  <a:pt x="2245" y="870"/>
                </a:lnTo>
                <a:lnTo>
                  <a:pt x="2160" y="850"/>
                </a:lnTo>
                <a:lnTo>
                  <a:pt x="2072" y="836"/>
                </a:lnTo>
                <a:lnTo>
                  <a:pt x="1983" y="827"/>
                </a:lnTo>
                <a:lnTo>
                  <a:pt x="1893" y="824"/>
                </a:lnTo>
                <a:lnTo>
                  <a:pt x="1804" y="827"/>
                </a:lnTo>
                <a:lnTo>
                  <a:pt x="1716" y="835"/>
                </a:lnTo>
                <a:lnTo>
                  <a:pt x="1629" y="849"/>
                </a:lnTo>
                <a:lnTo>
                  <a:pt x="1545" y="868"/>
                </a:lnTo>
                <a:lnTo>
                  <a:pt x="1461" y="893"/>
                </a:lnTo>
                <a:lnTo>
                  <a:pt x="1381" y="923"/>
                </a:lnTo>
                <a:lnTo>
                  <a:pt x="1302" y="958"/>
                </a:lnTo>
                <a:lnTo>
                  <a:pt x="1227" y="999"/>
                </a:lnTo>
                <a:lnTo>
                  <a:pt x="1198" y="1013"/>
                </a:lnTo>
                <a:lnTo>
                  <a:pt x="1169" y="1023"/>
                </a:lnTo>
                <a:lnTo>
                  <a:pt x="1138" y="1030"/>
                </a:lnTo>
                <a:lnTo>
                  <a:pt x="1106" y="1032"/>
                </a:lnTo>
                <a:lnTo>
                  <a:pt x="1075" y="1031"/>
                </a:lnTo>
                <a:lnTo>
                  <a:pt x="1044" y="1025"/>
                </a:lnTo>
                <a:lnTo>
                  <a:pt x="1015" y="1016"/>
                </a:lnTo>
                <a:lnTo>
                  <a:pt x="987" y="1003"/>
                </a:lnTo>
                <a:lnTo>
                  <a:pt x="963" y="986"/>
                </a:lnTo>
                <a:lnTo>
                  <a:pt x="941" y="965"/>
                </a:lnTo>
                <a:lnTo>
                  <a:pt x="922" y="940"/>
                </a:lnTo>
                <a:lnTo>
                  <a:pt x="908" y="912"/>
                </a:lnTo>
                <a:lnTo>
                  <a:pt x="900" y="884"/>
                </a:lnTo>
                <a:lnTo>
                  <a:pt x="898" y="855"/>
                </a:lnTo>
                <a:lnTo>
                  <a:pt x="900" y="826"/>
                </a:lnTo>
                <a:lnTo>
                  <a:pt x="908" y="799"/>
                </a:lnTo>
                <a:lnTo>
                  <a:pt x="921" y="772"/>
                </a:lnTo>
                <a:lnTo>
                  <a:pt x="939" y="748"/>
                </a:lnTo>
                <a:lnTo>
                  <a:pt x="961" y="725"/>
                </a:lnTo>
                <a:lnTo>
                  <a:pt x="988" y="706"/>
                </a:lnTo>
                <a:lnTo>
                  <a:pt x="1069" y="662"/>
                </a:lnTo>
                <a:lnTo>
                  <a:pt x="1152" y="621"/>
                </a:lnTo>
                <a:lnTo>
                  <a:pt x="1237" y="585"/>
                </a:lnTo>
                <a:lnTo>
                  <a:pt x="1325" y="554"/>
                </a:lnTo>
                <a:lnTo>
                  <a:pt x="1414" y="527"/>
                </a:lnTo>
                <a:lnTo>
                  <a:pt x="1506" y="505"/>
                </a:lnTo>
                <a:lnTo>
                  <a:pt x="1598" y="488"/>
                </a:lnTo>
                <a:lnTo>
                  <a:pt x="1692" y="475"/>
                </a:lnTo>
                <a:lnTo>
                  <a:pt x="1692" y="270"/>
                </a:lnTo>
                <a:lnTo>
                  <a:pt x="1528" y="270"/>
                </a:lnTo>
                <a:lnTo>
                  <a:pt x="1504" y="268"/>
                </a:lnTo>
                <a:lnTo>
                  <a:pt x="1482" y="261"/>
                </a:lnTo>
                <a:lnTo>
                  <a:pt x="1464" y="250"/>
                </a:lnTo>
                <a:lnTo>
                  <a:pt x="1448" y="237"/>
                </a:lnTo>
                <a:lnTo>
                  <a:pt x="1435" y="220"/>
                </a:lnTo>
                <a:lnTo>
                  <a:pt x="1427" y="201"/>
                </a:lnTo>
                <a:lnTo>
                  <a:pt x="1425" y="180"/>
                </a:lnTo>
                <a:lnTo>
                  <a:pt x="1425" y="90"/>
                </a:lnTo>
                <a:lnTo>
                  <a:pt x="1427" y="69"/>
                </a:lnTo>
                <a:lnTo>
                  <a:pt x="1435" y="50"/>
                </a:lnTo>
                <a:lnTo>
                  <a:pt x="1448" y="34"/>
                </a:lnTo>
                <a:lnTo>
                  <a:pt x="1464" y="20"/>
                </a:lnTo>
                <a:lnTo>
                  <a:pt x="1482" y="9"/>
                </a:lnTo>
                <a:lnTo>
                  <a:pt x="1504" y="2"/>
                </a:lnTo>
                <a:lnTo>
                  <a:pt x="1528" y="0"/>
                </a:lnTo>
                <a:close/>
              </a:path>
            </a:pathLst>
          </a:custGeom>
          <a:solidFill>
            <a:srgbClr val="660033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0" name="Round Same Side Corner Rectangle 57"/>
          <p:cNvSpPr/>
          <p:nvPr/>
        </p:nvSpPr>
        <p:spPr>
          <a:xfrm>
            <a:off x="1728465" y="2113232"/>
            <a:ext cx="851652" cy="254454"/>
          </a:xfrm>
          <a:prstGeom prst="round2SameRect">
            <a:avLst>
              <a:gd name="adj1" fmla="val 45822"/>
              <a:gd name="adj2" fmla="val 0"/>
            </a:avLst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51000">
                <a:schemeClr val="bg1">
                  <a:lumMod val="9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2" name="Freeform 5"/>
          <p:cNvSpPr>
            <a:spLocks/>
          </p:cNvSpPr>
          <p:nvPr/>
        </p:nvSpPr>
        <p:spPr bwMode="auto">
          <a:xfrm>
            <a:off x="936378" y="3374504"/>
            <a:ext cx="5157608" cy="990600"/>
          </a:xfrm>
          <a:custGeom>
            <a:avLst/>
            <a:gdLst>
              <a:gd name="T0" fmla="*/ 0 w 800"/>
              <a:gd name="T1" fmla="*/ 235 h 308"/>
              <a:gd name="T2" fmla="*/ 75 w 800"/>
              <a:gd name="T3" fmla="*/ 308 h 308"/>
              <a:gd name="T4" fmla="*/ 725 w 800"/>
              <a:gd name="T5" fmla="*/ 308 h 308"/>
              <a:gd name="T6" fmla="*/ 800 w 800"/>
              <a:gd name="T7" fmla="*/ 235 h 308"/>
              <a:gd name="T8" fmla="*/ 800 w 800"/>
              <a:gd name="T9" fmla="*/ 0 h 308"/>
              <a:gd name="T10" fmla="*/ 0 w 800"/>
              <a:gd name="T11" fmla="*/ 0 h 308"/>
              <a:gd name="T12" fmla="*/ 0 w 800"/>
              <a:gd name="T13" fmla="*/ 235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0" h="308">
                <a:moveTo>
                  <a:pt x="0" y="235"/>
                </a:moveTo>
                <a:cubicBezTo>
                  <a:pt x="0" y="276"/>
                  <a:pt x="34" y="308"/>
                  <a:pt x="75" y="308"/>
                </a:cubicBezTo>
                <a:cubicBezTo>
                  <a:pt x="725" y="308"/>
                  <a:pt x="725" y="308"/>
                  <a:pt x="725" y="308"/>
                </a:cubicBezTo>
                <a:cubicBezTo>
                  <a:pt x="767" y="308"/>
                  <a:pt x="800" y="276"/>
                  <a:pt x="800" y="235"/>
                </a:cubicBezTo>
                <a:cubicBezTo>
                  <a:pt x="800" y="0"/>
                  <a:pt x="800" y="0"/>
                  <a:pt x="800" y="0"/>
                </a:cubicBezTo>
                <a:cubicBezTo>
                  <a:pt x="0" y="0"/>
                  <a:pt x="0" y="0"/>
                  <a:pt x="0" y="0"/>
                </a:cubicBezTo>
                <a:lnTo>
                  <a:pt x="0" y="235"/>
                </a:lnTo>
                <a:close/>
              </a:path>
            </a:pathLst>
          </a:custGeom>
          <a:gradFill flip="none" rotWithShape="1">
            <a:gsLst>
              <a:gs pos="0">
                <a:srgbClr val="660033">
                  <a:tint val="66000"/>
                  <a:satMod val="160000"/>
                </a:srgbClr>
              </a:gs>
              <a:gs pos="50000">
                <a:srgbClr val="660033">
                  <a:tint val="44500"/>
                  <a:satMod val="160000"/>
                </a:srgbClr>
              </a:gs>
              <a:gs pos="100000">
                <a:srgbClr val="66003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latin typeface="Candara" pitchFamily="34" charset="0"/>
              </a:rPr>
              <a:t>Opérations  150 </a:t>
            </a:r>
            <a:r>
              <a:rPr lang="fr-FR" sz="4000" dirty="0">
                <a:solidFill>
                  <a:schemeClr val="bg1"/>
                </a:solidFill>
                <a:latin typeface="Candara" pitchFamily="34" charset="0"/>
                <a:sym typeface="Wingdings" pitchFamily="2" charset="2"/>
              </a:rPr>
              <a:t>420</a:t>
            </a:r>
            <a:endParaRPr lang="fr-FR" sz="4000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95" name="Freeform 6"/>
          <p:cNvSpPr>
            <a:spLocks/>
          </p:cNvSpPr>
          <p:nvPr/>
        </p:nvSpPr>
        <p:spPr bwMode="auto">
          <a:xfrm>
            <a:off x="936377" y="2370226"/>
            <a:ext cx="5157609" cy="1003300"/>
          </a:xfrm>
          <a:custGeom>
            <a:avLst/>
            <a:gdLst>
              <a:gd name="T0" fmla="*/ 800 w 800"/>
              <a:gd name="T1" fmla="*/ 74 h 312"/>
              <a:gd name="T2" fmla="*/ 725 w 800"/>
              <a:gd name="T3" fmla="*/ 0 h 312"/>
              <a:gd name="T4" fmla="*/ 75 w 800"/>
              <a:gd name="T5" fmla="*/ 0 h 312"/>
              <a:gd name="T6" fmla="*/ 0 w 800"/>
              <a:gd name="T7" fmla="*/ 74 h 312"/>
              <a:gd name="T8" fmla="*/ 0 w 800"/>
              <a:gd name="T9" fmla="*/ 312 h 312"/>
              <a:gd name="T10" fmla="*/ 800 w 800"/>
              <a:gd name="T11" fmla="*/ 312 h 312"/>
              <a:gd name="T12" fmla="*/ 800 w 800"/>
              <a:gd name="T13" fmla="*/ 74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0" h="312">
                <a:moveTo>
                  <a:pt x="800" y="74"/>
                </a:moveTo>
                <a:cubicBezTo>
                  <a:pt x="800" y="33"/>
                  <a:pt x="767" y="0"/>
                  <a:pt x="72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34" y="0"/>
                  <a:pt x="0" y="33"/>
                  <a:pt x="0" y="74"/>
                </a:cubicBezTo>
                <a:cubicBezTo>
                  <a:pt x="0" y="312"/>
                  <a:pt x="0" y="312"/>
                  <a:pt x="0" y="312"/>
                </a:cubicBezTo>
                <a:cubicBezTo>
                  <a:pt x="800" y="312"/>
                  <a:pt x="800" y="312"/>
                  <a:pt x="800" y="312"/>
                </a:cubicBezTo>
                <a:lnTo>
                  <a:pt x="800" y="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51000">
                <a:schemeClr val="accent1"/>
              </a:gs>
              <a:gs pos="87000">
                <a:schemeClr val="accent1">
                  <a:lumMod val="7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txBody>
          <a:bodyPr vert="horz" wrap="square" lIns="91440" tIns="45720" rIns="14400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fr-FR" sz="3600" dirty="0"/>
          </a:p>
          <a:p>
            <a:pPr algn="ctr"/>
            <a:r>
              <a:rPr lang="fr-FR" sz="4000" dirty="0" smtClean="0">
                <a:solidFill>
                  <a:schemeClr val="bg1"/>
                </a:solidFill>
                <a:latin typeface="Candara" pitchFamily="34" charset="0"/>
              </a:rPr>
              <a:t>Opérations  010 </a:t>
            </a:r>
            <a:r>
              <a:rPr lang="fr-FR" sz="4000" dirty="0">
                <a:solidFill>
                  <a:schemeClr val="bg1"/>
                </a:solidFill>
                <a:latin typeface="Candara" pitchFamily="34" charset="0"/>
                <a:sym typeface="Wingdings" pitchFamily="2" charset="2"/>
              </a:rPr>
              <a:t> 140</a:t>
            </a:r>
            <a:endParaRPr lang="fr-FR" sz="4000" dirty="0">
              <a:solidFill>
                <a:schemeClr val="bg1"/>
              </a:solidFill>
              <a:latin typeface="Candara" pitchFamily="34" charset="0"/>
            </a:endParaRPr>
          </a:p>
          <a:p>
            <a:pPr lvl="0" algn="r"/>
            <a:endParaRPr lang="en-IN" sz="4800" dirty="0">
              <a:solidFill>
                <a:schemeClr val="bg1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5628636" y="2204864"/>
            <a:ext cx="1187056" cy="57903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1000">
                <a:schemeClr val="accent1"/>
              </a:gs>
              <a:gs pos="87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txBody>
          <a:bodyPr vert="horz" wrap="square" lIns="91440" tIns="45720" rIns="14400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SF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7" name="Ellipse 96"/>
          <p:cNvSpPr/>
          <p:nvPr/>
        </p:nvSpPr>
        <p:spPr>
          <a:xfrm>
            <a:off x="5628636" y="4013820"/>
            <a:ext cx="1187056" cy="639316"/>
          </a:xfrm>
          <a:prstGeom prst="ellipse">
            <a:avLst/>
          </a:prstGeom>
          <a:gradFill flip="none" rotWithShape="1">
            <a:gsLst>
              <a:gs pos="0">
                <a:srgbClr val="660033">
                  <a:tint val="66000"/>
                  <a:satMod val="160000"/>
                </a:srgbClr>
              </a:gs>
              <a:gs pos="50000">
                <a:srgbClr val="660033">
                  <a:tint val="44500"/>
                  <a:satMod val="160000"/>
                </a:srgbClr>
              </a:gs>
              <a:gs pos="100000">
                <a:srgbClr val="660033">
                  <a:tint val="23500"/>
                  <a:satMod val="1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txBody>
          <a:bodyPr vert="horz" wrap="square" lIns="14400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M</a:t>
            </a:r>
            <a:r>
              <a:rPr lang="fr-FR" sz="3600" dirty="0" smtClean="0">
                <a:solidFill>
                  <a:schemeClr val="bg1"/>
                </a:solidFill>
              </a:rPr>
              <a:t>L</a:t>
            </a:r>
            <a:endParaRPr lang="fr-FR" sz="3600" dirty="0">
              <a:solidFill>
                <a:schemeClr val="bg1"/>
              </a:solidFill>
            </a:endParaRPr>
          </a:p>
        </p:txBody>
      </p:sp>
      <p:sp>
        <p:nvSpPr>
          <p:cNvPr id="99" name="Hexagon 73"/>
          <p:cNvSpPr/>
          <p:nvPr/>
        </p:nvSpPr>
        <p:spPr>
          <a:xfrm rot="16200000">
            <a:off x="8336473" y="3137418"/>
            <a:ext cx="1884443" cy="1752804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2400" b="1" dirty="0" smtClean="0">
                <a:solidFill>
                  <a:schemeClr val="bg1"/>
                </a:solidFill>
                <a:latin typeface="Candara" pitchFamily="34" charset="0"/>
              </a:rPr>
              <a:t>Rupture de </a:t>
            </a:r>
            <a:r>
              <a:rPr lang="en-IN" sz="2400" b="1" dirty="0" err="1" smtClean="0">
                <a:solidFill>
                  <a:schemeClr val="bg1"/>
                </a:solidFill>
                <a:latin typeface="Candara" pitchFamily="34" charset="0"/>
              </a:rPr>
              <a:t>pièces</a:t>
            </a:r>
            <a:endParaRPr lang="en-IN" sz="24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108" name="Hexagon 71"/>
          <p:cNvSpPr/>
          <p:nvPr/>
        </p:nvSpPr>
        <p:spPr>
          <a:xfrm rot="16200000">
            <a:off x="9286681" y="1635357"/>
            <a:ext cx="1731161" cy="1747131"/>
          </a:xfrm>
          <a:prstGeom prst="hexagon">
            <a:avLst>
              <a:gd name="adj" fmla="val 24450"/>
              <a:gd name="vf" fmla="val 115470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IN" sz="2400" dirty="0" smtClean="0">
                <a:solidFill>
                  <a:schemeClr val="bg1"/>
                </a:solidFill>
                <a:latin typeface="Arial Rounded MT Bold" pitchFamily="34" charset="0"/>
              </a:rPr>
              <a:t>2 AMC</a:t>
            </a:r>
            <a:endParaRPr lang="en-IN" sz="2400" dirty="0">
              <a:solidFill>
                <a:schemeClr val="bg1"/>
              </a:solidFill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1" animBg="1"/>
      <p:bldP spid="90" grpId="0" animBg="1"/>
      <p:bldP spid="92" grpId="0" animBg="1"/>
      <p:bldP spid="95" grpId="0" animBg="1"/>
      <p:bldP spid="10" grpId="0" animBg="1"/>
      <p:bldP spid="97" grpId="0" animBg="1"/>
      <p:bldP spid="99" grpId="0" animBg="1"/>
      <p:bldP spid="99" grpId="1" animBg="1"/>
      <p:bldP spid="108" grpId="0" animBg="1"/>
      <p:bldP spid="10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4896817" y="1916832"/>
            <a:ext cx="1368152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80" name="Graphique 79"/>
          <p:cNvGraphicFramePr/>
          <p:nvPr>
            <p:extLst>
              <p:ext uri="{D42A27DB-BD31-4B8C-83A1-F6EECF244321}">
                <p14:modId xmlns:p14="http://schemas.microsoft.com/office/powerpoint/2010/main" val="1439253269"/>
              </p:ext>
            </p:extLst>
          </p:nvPr>
        </p:nvGraphicFramePr>
        <p:xfrm>
          <a:off x="6458918" y="1772816"/>
          <a:ext cx="5568812" cy="3902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474986"/>
              </p:ext>
            </p:extLst>
          </p:nvPr>
        </p:nvGraphicFramePr>
        <p:xfrm>
          <a:off x="95748" y="2636912"/>
          <a:ext cx="6079271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30"/>
                <a:gridCol w="957086"/>
                <a:gridCol w="1034093"/>
                <a:gridCol w="1458577"/>
                <a:gridCol w="1157285"/>
              </a:tblGrid>
              <a:tr h="51843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VA</a:t>
                      </a:r>
                    </a:p>
                  </a:txBody>
                  <a:tcPr marL="44450" marR="44450" marT="0" marB="0" anchor="b"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NVA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Gaspillage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/>
                </a:tc>
              </a:tr>
              <a:tr h="959669">
                <a:tc>
                  <a:txBody>
                    <a:bodyPr/>
                    <a:lstStyle/>
                    <a:p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Opération en heure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20,81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27,98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11,94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60,73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26150">
                <a:tc>
                  <a:txBody>
                    <a:bodyPr/>
                    <a:lstStyle/>
                    <a:p>
                      <a:pPr algn="ctr"/>
                      <a:r>
                        <a:rPr lang="fr-FR" sz="28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%</a:t>
                      </a:r>
                      <a:endParaRPr lang="fr-FR" sz="28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34%</a:t>
                      </a:r>
                      <a:endParaRPr lang="fr-FR" sz="32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fr-FR" sz="32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fr-FR" sz="3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100%</a:t>
                      </a:r>
                      <a:endParaRPr lang="fr-FR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Tableau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289533"/>
              </p:ext>
            </p:extLst>
          </p:nvPr>
        </p:nvGraphicFramePr>
        <p:xfrm>
          <a:off x="112151" y="2636912"/>
          <a:ext cx="6079271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30"/>
                <a:gridCol w="957086"/>
                <a:gridCol w="1034093"/>
                <a:gridCol w="1458577"/>
                <a:gridCol w="1157285"/>
              </a:tblGrid>
              <a:tr h="51843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VA</a:t>
                      </a: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NVA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Gaspillage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</a:tr>
              <a:tr h="959669">
                <a:tc>
                  <a:txBody>
                    <a:bodyPr/>
                    <a:lstStyle/>
                    <a:p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Opération en heure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20,81</a:t>
                      </a:r>
                      <a:endParaRPr lang="fr-FR" sz="24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27,98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11,94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60,73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826150">
                <a:tc>
                  <a:txBody>
                    <a:bodyPr/>
                    <a:lstStyle/>
                    <a:p>
                      <a:pPr algn="ctr"/>
                      <a:r>
                        <a:rPr lang="fr-FR" sz="28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%</a:t>
                      </a:r>
                      <a:endParaRPr lang="fr-FR" sz="28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34%</a:t>
                      </a:r>
                      <a:endParaRPr lang="fr-FR" sz="32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46%</a:t>
                      </a:r>
                      <a:endParaRPr lang="fr-FR" sz="32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20%</a:t>
                      </a:r>
                      <a:endParaRPr lang="fr-FR" sz="3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100%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Graphique 83"/>
          <p:cNvGraphicFramePr/>
          <p:nvPr>
            <p:extLst>
              <p:ext uri="{D42A27DB-BD31-4B8C-83A1-F6EECF244321}">
                <p14:modId xmlns:p14="http://schemas.microsoft.com/office/powerpoint/2010/main" val="462385739"/>
              </p:ext>
            </p:extLst>
          </p:nvPr>
        </p:nvGraphicFramePr>
        <p:xfrm>
          <a:off x="6432891" y="1609680"/>
          <a:ext cx="5568812" cy="39024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273" y="2061034"/>
            <a:ext cx="3672407" cy="33841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3672681" y="-741638"/>
            <a:ext cx="10225136" cy="8928992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6" name="Rounded Rectangle 19"/>
          <p:cNvSpPr/>
          <p:nvPr/>
        </p:nvSpPr>
        <p:spPr>
          <a:xfrm>
            <a:off x="17666" y="990424"/>
            <a:ext cx="2718078" cy="619256"/>
          </a:xfrm>
          <a:prstGeom prst="roundRect">
            <a:avLst>
              <a:gd name="adj" fmla="val 50000"/>
            </a:avLst>
          </a:prstGeom>
          <a:solidFill>
            <a:srgbClr val="4D4D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Structure fixe</a:t>
            </a:r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77" name="Groupe 76"/>
          <p:cNvGrpSpPr/>
          <p:nvPr/>
        </p:nvGrpSpPr>
        <p:grpSpPr>
          <a:xfrm>
            <a:off x="17666" y="889600"/>
            <a:ext cx="591802" cy="720080"/>
            <a:chOff x="529784" y="1332538"/>
            <a:chExt cx="3033124" cy="3469555"/>
          </a:xfrm>
          <a:solidFill>
            <a:srgbClr val="4D4D4D"/>
          </a:solidFill>
        </p:grpSpPr>
        <p:sp>
          <p:nvSpPr>
            <p:cNvPr id="78" name="Freeform 87"/>
            <p:cNvSpPr>
              <a:spLocks/>
            </p:cNvSpPr>
            <p:nvPr/>
          </p:nvSpPr>
          <p:spPr bwMode="auto">
            <a:xfrm>
              <a:off x="529784" y="1332538"/>
              <a:ext cx="3033124" cy="3469555"/>
            </a:xfrm>
            <a:custGeom>
              <a:avLst/>
              <a:gdLst>
                <a:gd name="T0" fmla="*/ 966 w 1173"/>
                <a:gd name="T1" fmla="*/ 310 h 1342"/>
                <a:gd name="T2" fmla="*/ 995 w 1173"/>
                <a:gd name="T3" fmla="*/ 270 h 1342"/>
                <a:gd name="T4" fmla="*/ 978 w 1173"/>
                <a:gd name="T5" fmla="*/ 216 h 1342"/>
                <a:gd name="T6" fmla="*/ 937 w 1173"/>
                <a:gd name="T7" fmla="*/ 187 h 1342"/>
                <a:gd name="T8" fmla="*/ 880 w 1173"/>
                <a:gd name="T9" fmla="*/ 188 h 1342"/>
                <a:gd name="T10" fmla="*/ 848 w 1173"/>
                <a:gd name="T11" fmla="*/ 233 h 1342"/>
                <a:gd name="T12" fmla="*/ 612 w 1173"/>
                <a:gd name="T13" fmla="*/ 172 h 1342"/>
                <a:gd name="T14" fmla="*/ 612 w 1173"/>
                <a:gd name="T15" fmla="*/ 165 h 1342"/>
                <a:gd name="T16" fmla="*/ 612 w 1173"/>
                <a:gd name="T17" fmla="*/ 144 h 1342"/>
                <a:gd name="T18" fmla="*/ 649 w 1173"/>
                <a:gd name="T19" fmla="*/ 116 h 1342"/>
                <a:gd name="T20" fmla="*/ 652 w 1173"/>
                <a:gd name="T21" fmla="*/ 116 h 1342"/>
                <a:gd name="T22" fmla="*/ 692 w 1173"/>
                <a:gd name="T23" fmla="*/ 79 h 1342"/>
                <a:gd name="T24" fmla="*/ 692 w 1173"/>
                <a:gd name="T25" fmla="*/ 35 h 1342"/>
                <a:gd name="T26" fmla="*/ 652 w 1173"/>
                <a:gd name="T27" fmla="*/ 0 h 1342"/>
                <a:gd name="T28" fmla="*/ 508 w 1173"/>
                <a:gd name="T29" fmla="*/ 0 h 1342"/>
                <a:gd name="T30" fmla="*/ 460 w 1173"/>
                <a:gd name="T31" fmla="*/ 35 h 1342"/>
                <a:gd name="T32" fmla="*/ 460 w 1173"/>
                <a:gd name="T33" fmla="*/ 79 h 1342"/>
                <a:gd name="T34" fmla="*/ 508 w 1173"/>
                <a:gd name="T35" fmla="*/ 116 h 1342"/>
                <a:gd name="T36" fmla="*/ 511 w 1173"/>
                <a:gd name="T37" fmla="*/ 116 h 1342"/>
                <a:gd name="T38" fmla="*/ 540 w 1173"/>
                <a:gd name="T39" fmla="*/ 144 h 1342"/>
                <a:gd name="T40" fmla="*/ 540 w 1173"/>
                <a:gd name="T41" fmla="*/ 165 h 1342"/>
                <a:gd name="T42" fmla="*/ 540 w 1173"/>
                <a:gd name="T43" fmla="*/ 173 h 1342"/>
                <a:gd name="T44" fmla="*/ 325 w 1173"/>
                <a:gd name="T45" fmla="*/ 233 h 1342"/>
                <a:gd name="T46" fmla="*/ 322 w 1173"/>
                <a:gd name="T47" fmla="*/ 228 h 1342"/>
                <a:gd name="T48" fmla="*/ 288 w 1173"/>
                <a:gd name="T49" fmla="*/ 180 h 1342"/>
                <a:gd name="T50" fmla="*/ 232 w 1173"/>
                <a:gd name="T51" fmla="*/ 179 h 1342"/>
                <a:gd name="T52" fmla="*/ 191 w 1173"/>
                <a:gd name="T53" fmla="*/ 209 h 1342"/>
                <a:gd name="T54" fmla="*/ 173 w 1173"/>
                <a:gd name="T55" fmla="*/ 261 h 1342"/>
                <a:gd name="T56" fmla="*/ 207 w 1173"/>
                <a:gd name="T57" fmla="*/ 309 h 1342"/>
                <a:gd name="T58" fmla="*/ 0 w 1173"/>
                <a:gd name="T59" fmla="*/ 757 h 1342"/>
                <a:gd name="T60" fmla="*/ 587 w 1173"/>
                <a:gd name="T61" fmla="*/ 1342 h 1342"/>
                <a:gd name="T62" fmla="*/ 1173 w 1173"/>
                <a:gd name="T63" fmla="*/ 757 h 1342"/>
                <a:gd name="T64" fmla="*/ 966 w 1173"/>
                <a:gd name="T65" fmla="*/ 31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3" h="1342">
                  <a:moveTo>
                    <a:pt x="966" y="310"/>
                  </a:moveTo>
                  <a:cubicBezTo>
                    <a:pt x="995" y="270"/>
                    <a:pt x="995" y="270"/>
                    <a:pt x="995" y="270"/>
                  </a:cubicBezTo>
                  <a:cubicBezTo>
                    <a:pt x="1006" y="254"/>
                    <a:pt x="999" y="231"/>
                    <a:pt x="978" y="216"/>
                  </a:cubicBezTo>
                  <a:cubicBezTo>
                    <a:pt x="937" y="187"/>
                    <a:pt x="937" y="187"/>
                    <a:pt x="937" y="187"/>
                  </a:cubicBezTo>
                  <a:cubicBezTo>
                    <a:pt x="917" y="172"/>
                    <a:pt x="892" y="173"/>
                    <a:pt x="880" y="188"/>
                  </a:cubicBezTo>
                  <a:cubicBezTo>
                    <a:pt x="848" y="233"/>
                    <a:pt x="848" y="233"/>
                    <a:pt x="848" y="233"/>
                  </a:cubicBezTo>
                  <a:cubicBezTo>
                    <a:pt x="779" y="198"/>
                    <a:pt x="694" y="176"/>
                    <a:pt x="612" y="172"/>
                  </a:cubicBezTo>
                  <a:cubicBezTo>
                    <a:pt x="612" y="170"/>
                    <a:pt x="612" y="167"/>
                    <a:pt x="612" y="165"/>
                  </a:cubicBezTo>
                  <a:cubicBezTo>
                    <a:pt x="612" y="144"/>
                    <a:pt x="612" y="144"/>
                    <a:pt x="612" y="144"/>
                  </a:cubicBezTo>
                  <a:cubicBezTo>
                    <a:pt x="612" y="128"/>
                    <a:pt x="632" y="116"/>
                    <a:pt x="649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77" y="116"/>
                    <a:pt x="692" y="100"/>
                    <a:pt x="692" y="79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92" y="15"/>
                    <a:pt x="677" y="0"/>
                    <a:pt x="652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84" y="0"/>
                    <a:pt x="460" y="15"/>
                    <a:pt x="460" y="35"/>
                  </a:cubicBezTo>
                  <a:cubicBezTo>
                    <a:pt x="460" y="79"/>
                    <a:pt x="460" y="79"/>
                    <a:pt x="460" y="79"/>
                  </a:cubicBezTo>
                  <a:cubicBezTo>
                    <a:pt x="460" y="100"/>
                    <a:pt x="484" y="116"/>
                    <a:pt x="508" y="116"/>
                  </a:cubicBezTo>
                  <a:cubicBezTo>
                    <a:pt x="511" y="116"/>
                    <a:pt x="511" y="116"/>
                    <a:pt x="511" y="116"/>
                  </a:cubicBezTo>
                  <a:cubicBezTo>
                    <a:pt x="528" y="116"/>
                    <a:pt x="540" y="128"/>
                    <a:pt x="540" y="144"/>
                  </a:cubicBezTo>
                  <a:cubicBezTo>
                    <a:pt x="540" y="165"/>
                    <a:pt x="540" y="165"/>
                    <a:pt x="540" y="165"/>
                  </a:cubicBezTo>
                  <a:cubicBezTo>
                    <a:pt x="540" y="173"/>
                    <a:pt x="540" y="173"/>
                    <a:pt x="540" y="173"/>
                  </a:cubicBezTo>
                  <a:cubicBezTo>
                    <a:pt x="463" y="178"/>
                    <a:pt x="390" y="200"/>
                    <a:pt x="325" y="233"/>
                  </a:cubicBezTo>
                  <a:cubicBezTo>
                    <a:pt x="324" y="231"/>
                    <a:pt x="323" y="229"/>
                    <a:pt x="322" y="228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78" y="165"/>
                    <a:pt x="253" y="164"/>
                    <a:pt x="232" y="179"/>
                  </a:cubicBezTo>
                  <a:cubicBezTo>
                    <a:pt x="191" y="209"/>
                    <a:pt x="191" y="209"/>
                    <a:pt x="191" y="209"/>
                  </a:cubicBezTo>
                  <a:cubicBezTo>
                    <a:pt x="171" y="223"/>
                    <a:pt x="163" y="247"/>
                    <a:pt x="173" y="261"/>
                  </a:cubicBezTo>
                  <a:cubicBezTo>
                    <a:pt x="207" y="309"/>
                    <a:pt x="207" y="309"/>
                    <a:pt x="207" y="309"/>
                  </a:cubicBezTo>
                  <a:cubicBezTo>
                    <a:pt x="81" y="417"/>
                    <a:pt x="0" y="577"/>
                    <a:pt x="0" y="757"/>
                  </a:cubicBezTo>
                  <a:cubicBezTo>
                    <a:pt x="0" y="1080"/>
                    <a:pt x="263" y="1342"/>
                    <a:pt x="587" y="1342"/>
                  </a:cubicBezTo>
                  <a:cubicBezTo>
                    <a:pt x="910" y="1342"/>
                    <a:pt x="1173" y="1080"/>
                    <a:pt x="1173" y="757"/>
                  </a:cubicBezTo>
                  <a:cubicBezTo>
                    <a:pt x="1173" y="577"/>
                    <a:pt x="1092" y="418"/>
                    <a:pt x="966" y="3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79" name="Pie 9"/>
            <p:cNvSpPr/>
            <p:nvPr/>
          </p:nvSpPr>
          <p:spPr>
            <a:xfrm>
              <a:off x="929971" y="2161128"/>
              <a:ext cx="2232752" cy="2232752"/>
            </a:xfrm>
            <a:prstGeom prst="pie">
              <a:avLst>
                <a:gd name="adj1" fmla="val 717728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17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93" name="Rectangle 92"/>
          <p:cNvSpPr/>
          <p:nvPr/>
        </p:nvSpPr>
        <p:spPr>
          <a:xfrm>
            <a:off x="9517023" y="4905164"/>
            <a:ext cx="2130474" cy="6840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97" name="Image 96" descr="Capture d’écra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t="6860" r="8290" b="6377"/>
          <a:stretch/>
        </p:blipFill>
        <p:spPr>
          <a:xfrm>
            <a:off x="3546330" y="2669097"/>
            <a:ext cx="1501919" cy="2272071"/>
          </a:xfrm>
          <a:prstGeom prst="rect">
            <a:avLst/>
          </a:prstGeom>
        </p:spPr>
      </p:pic>
      <p:sp>
        <p:nvSpPr>
          <p:cNvPr id="98" name="Pentagone 97"/>
          <p:cNvSpPr/>
          <p:nvPr/>
        </p:nvSpPr>
        <p:spPr>
          <a:xfrm>
            <a:off x="2016497" y="3501008"/>
            <a:ext cx="1450823" cy="648072"/>
          </a:xfrm>
          <a:prstGeom prst="homePlate">
            <a:avLst/>
          </a:prstGeom>
          <a:solidFill>
            <a:srgbClr val="D9D9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/>
          <p:cNvSpPr/>
          <p:nvPr/>
        </p:nvSpPr>
        <p:spPr>
          <a:xfrm>
            <a:off x="3744689" y="1196752"/>
            <a:ext cx="384385" cy="38164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Candara" pitchFamily="34" charset="0"/>
              </a:rPr>
              <a:t>Gaspillage en heures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01" name="Image 100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80" r="4640" b="21907"/>
          <a:stretch/>
        </p:blipFill>
        <p:spPr bwMode="auto">
          <a:xfrm>
            <a:off x="4245210" y="1196752"/>
            <a:ext cx="7497596" cy="38164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Organigramme : Processus 10"/>
          <p:cNvSpPr/>
          <p:nvPr/>
        </p:nvSpPr>
        <p:spPr>
          <a:xfrm>
            <a:off x="3744688" y="5477358"/>
            <a:ext cx="395207" cy="360040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Organigramme : Processus 101"/>
          <p:cNvSpPr/>
          <p:nvPr/>
        </p:nvSpPr>
        <p:spPr>
          <a:xfrm>
            <a:off x="6336977" y="5477358"/>
            <a:ext cx="360040" cy="360040"/>
          </a:xfrm>
          <a:prstGeom prst="flowChartProcess">
            <a:avLst/>
          </a:prstGeom>
          <a:solidFill>
            <a:srgbClr val="A80054"/>
          </a:solidFill>
          <a:ln>
            <a:solidFill>
              <a:srgbClr val="9A0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Organigramme : Processus 102"/>
          <p:cNvSpPr/>
          <p:nvPr/>
        </p:nvSpPr>
        <p:spPr>
          <a:xfrm>
            <a:off x="9293543" y="5450718"/>
            <a:ext cx="360040" cy="360040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4105097" y="5301208"/>
            <a:ext cx="215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Erreurs et retouches 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743684" y="5301208"/>
            <a:ext cx="211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Temps d’attente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9689935" y="5301208"/>
            <a:ext cx="193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Mouvements inutiles</a:t>
            </a:r>
            <a:endParaRPr lang="fr-FR" sz="24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0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70488E-7 -1.11111E-6 L -0.2569 -0.0023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45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Graphic spid="80" grpId="0">
        <p:bldAsOne/>
      </p:bldGraphic>
      <p:bldGraphic spid="80" grpId="2">
        <p:bldAsOne/>
      </p:bldGraphic>
      <p:bldGraphic spid="84" grpId="0">
        <p:bldAsOne/>
      </p:bldGraphic>
      <p:bldGraphic spid="84" grpId="1">
        <p:bldAsOne/>
      </p:bldGraphic>
      <p:bldP spid="5" grpId="0" animBg="1"/>
      <p:bldP spid="81" grpId="0" animBg="1"/>
      <p:bldP spid="76" grpId="0" animBg="1"/>
      <p:bldP spid="98" grpId="0" animBg="1"/>
      <p:bldP spid="100" grpId="0" animBg="1"/>
      <p:bldP spid="11" grpId="0" animBg="1"/>
      <p:bldP spid="102" grpId="0" animBg="1"/>
      <p:bldP spid="103" grpId="0" animBg="1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" name="Tableau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409476"/>
              </p:ext>
            </p:extLst>
          </p:nvPr>
        </p:nvGraphicFramePr>
        <p:xfrm>
          <a:off x="72281" y="2636912"/>
          <a:ext cx="6079271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30"/>
                <a:gridCol w="957086"/>
                <a:gridCol w="1034093"/>
                <a:gridCol w="1458577"/>
                <a:gridCol w="1157285"/>
              </a:tblGrid>
              <a:tr h="51843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VA</a:t>
                      </a:r>
                    </a:p>
                  </a:txBody>
                  <a:tcPr marL="44450" marR="44450" marT="0" marB="0" anchor="b"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NVA</a:t>
                      </a: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Gaspillage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959669">
                <a:tc>
                  <a:txBody>
                    <a:bodyPr/>
                    <a:lstStyle/>
                    <a:p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Opération en heure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49,42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32,53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17,14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99,09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826150">
                <a:tc>
                  <a:txBody>
                    <a:bodyPr/>
                    <a:lstStyle/>
                    <a:p>
                      <a:pPr algn="ctr"/>
                      <a:r>
                        <a:rPr lang="fr-FR" sz="28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%</a:t>
                      </a:r>
                      <a:endParaRPr lang="fr-FR" sz="28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fr-FR" sz="32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fr-FR" sz="32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fr-FR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100%</a:t>
                      </a:r>
                      <a:endParaRPr lang="fr-FR" sz="24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au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31079"/>
              </p:ext>
            </p:extLst>
          </p:nvPr>
        </p:nvGraphicFramePr>
        <p:xfrm>
          <a:off x="63501" y="2636912"/>
          <a:ext cx="6057452" cy="2304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946"/>
                <a:gridCol w="953650"/>
                <a:gridCol w="1030382"/>
                <a:gridCol w="1453342"/>
                <a:gridCol w="1153132"/>
              </a:tblGrid>
              <a:tr h="51843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endParaRPr lang="fr-FR" sz="2000" b="1" kern="1200" dirty="0">
                        <a:solidFill>
                          <a:schemeClr val="tx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VA</a:t>
                      </a: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NVA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Gaspillage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Total</a:t>
                      </a:r>
                      <a:endParaRPr lang="fr-FR" sz="24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marL="44450" marR="44450" marT="0" marB="0" anchor="b">
                    <a:solidFill>
                      <a:schemeClr val="tx1"/>
                    </a:solidFill>
                  </a:tcPr>
                </a:tc>
              </a:tr>
              <a:tr h="959669">
                <a:tc>
                  <a:txBody>
                    <a:bodyPr/>
                    <a:lstStyle/>
                    <a:p>
                      <a:r>
                        <a:rPr lang="fr-FR" sz="20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Opération en heure</a:t>
                      </a:r>
                      <a:endParaRPr lang="fr-FR" sz="20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49,42</a:t>
                      </a:r>
                      <a:endParaRPr lang="fr-FR" sz="24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32,53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17,14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99,09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826150">
                <a:tc>
                  <a:txBody>
                    <a:bodyPr/>
                    <a:lstStyle/>
                    <a:p>
                      <a:pPr algn="ctr"/>
                      <a:r>
                        <a:rPr lang="fr-FR" sz="28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%</a:t>
                      </a:r>
                      <a:endParaRPr lang="fr-FR" sz="28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50%</a:t>
                      </a:r>
                      <a:endParaRPr lang="fr-FR" sz="32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0"/>
                        </a:spcAft>
                      </a:pPr>
                      <a:r>
                        <a:rPr lang="fr-FR" sz="32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33%</a:t>
                      </a:r>
                      <a:endParaRPr lang="fr-FR" sz="32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3200" b="1" kern="1200" dirty="0" smtClean="0">
                          <a:solidFill>
                            <a:schemeClr val="tx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17%</a:t>
                      </a:r>
                      <a:endParaRPr lang="fr-FR" sz="3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b="1" kern="1200" dirty="0" smtClean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+mn-ea"/>
                          <a:cs typeface="+mn-cs"/>
                        </a:rPr>
                        <a:t>100%</a:t>
                      </a:r>
                      <a:endParaRPr lang="fr-FR" sz="2400" b="1" kern="1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0" name="Graphique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463360"/>
              </p:ext>
            </p:extLst>
          </p:nvPr>
        </p:nvGraphicFramePr>
        <p:xfrm>
          <a:off x="6408985" y="1916832"/>
          <a:ext cx="5572568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1" name="Graphique 9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0206592"/>
              </p:ext>
            </p:extLst>
          </p:nvPr>
        </p:nvGraphicFramePr>
        <p:xfrm>
          <a:off x="6381307" y="1916832"/>
          <a:ext cx="5572568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" name="Rectangle 80"/>
          <p:cNvSpPr/>
          <p:nvPr/>
        </p:nvSpPr>
        <p:spPr>
          <a:xfrm>
            <a:off x="4968825" y="1615782"/>
            <a:ext cx="1755190" cy="3744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3611337" y="-1179512"/>
            <a:ext cx="10193238" cy="8928992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18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931582" y="690365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3" name="Rounded Rectangle 19"/>
          <p:cNvSpPr/>
          <p:nvPr/>
        </p:nvSpPr>
        <p:spPr>
          <a:xfrm>
            <a:off x="17666" y="990424"/>
            <a:ext cx="2718078" cy="619256"/>
          </a:xfrm>
          <a:prstGeom prst="roundRect">
            <a:avLst>
              <a:gd name="adj" fmla="val 50000"/>
            </a:avLst>
          </a:prstGeom>
          <a:solidFill>
            <a:srgbClr val="4D4D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fr-FR" sz="2400" dirty="0" err="1" smtClean="0">
                <a:solidFill>
                  <a:schemeClr val="bg1"/>
                </a:solidFill>
                <a:latin typeface="Candara" pitchFamily="34" charset="0"/>
              </a:rPr>
              <a:t>Moving</a:t>
            </a:r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line</a:t>
            </a:r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94" name="Groupe 93"/>
          <p:cNvGrpSpPr/>
          <p:nvPr/>
        </p:nvGrpSpPr>
        <p:grpSpPr>
          <a:xfrm>
            <a:off x="17666" y="889600"/>
            <a:ext cx="591802" cy="720080"/>
            <a:chOff x="529784" y="1332538"/>
            <a:chExt cx="3033124" cy="3469555"/>
          </a:xfrm>
          <a:solidFill>
            <a:srgbClr val="4D4D4D"/>
          </a:solidFill>
        </p:grpSpPr>
        <p:sp>
          <p:nvSpPr>
            <p:cNvPr id="95" name="Freeform 87"/>
            <p:cNvSpPr>
              <a:spLocks/>
            </p:cNvSpPr>
            <p:nvPr/>
          </p:nvSpPr>
          <p:spPr bwMode="auto">
            <a:xfrm>
              <a:off x="529784" y="1332538"/>
              <a:ext cx="3033124" cy="3469555"/>
            </a:xfrm>
            <a:custGeom>
              <a:avLst/>
              <a:gdLst>
                <a:gd name="T0" fmla="*/ 966 w 1173"/>
                <a:gd name="T1" fmla="*/ 310 h 1342"/>
                <a:gd name="T2" fmla="*/ 995 w 1173"/>
                <a:gd name="T3" fmla="*/ 270 h 1342"/>
                <a:gd name="T4" fmla="*/ 978 w 1173"/>
                <a:gd name="T5" fmla="*/ 216 h 1342"/>
                <a:gd name="T6" fmla="*/ 937 w 1173"/>
                <a:gd name="T7" fmla="*/ 187 h 1342"/>
                <a:gd name="T8" fmla="*/ 880 w 1173"/>
                <a:gd name="T9" fmla="*/ 188 h 1342"/>
                <a:gd name="T10" fmla="*/ 848 w 1173"/>
                <a:gd name="T11" fmla="*/ 233 h 1342"/>
                <a:gd name="T12" fmla="*/ 612 w 1173"/>
                <a:gd name="T13" fmla="*/ 172 h 1342"/>
                <a:gd name="T14" fmla="*/ 612 w 1173"/>
                <a:gd name="T15" fmla="*/ 165 h 1342"/>
                <a:gd name="T16" fmla="*/ 612 w 1173"/>
                <a:gd name="T17" fmla="*/ 144 h 1342"/>
                <a:gd name="T18" fmla="*/ 649 w 1173"/>
                <a:gd name="T19" fmla="*/ 116 h 1342"/>
                <a:gd name="T20" fmla="*/ 652 w 1173"/>
                <a:gd name="T21" fmla="*/ 116 h 1342"/>
                <a:gd name="T22" fmla="*/ 692 w 1173"/>
                <a:gd name="T23" fmla="*/ 79 h 1342"/>
                <a:gd name="T24" fmla="*/ 692 w 1173"/>
                <a:gd name="T25" fmla="*/ 35 h 1342"/>
                <a:gd name="T26" fmla="*/ 652 w 1173"/>
                <a:gd name="T27" fmla="*/ 0 h 1342"/>
                <a:gd name="T28" fmla="*/ 508 w 1173"/>
                <a:gd name="T29" fmla="*/ 0 h 1342"/>
                <a:gd name="T30" fmla="*/ 460 w 1173"/>
                <a:gd name="T31" fmla="*/ 35 h 1342"/>
                <a:gd name="T32" fmla="*/ 460 w 1173"/>
                <a:gd name="T33" fmla="*/ 79 h 1342"/>
                <a:gd name="T34" fmla="*/ 508 w 1173"/>
                <a:gd name="T35" fmla="*/ 116 h 1342"/>
                <a:gd name="T36" fmla="*/ 511 w 1173"/>
                <a:gd name="T37" fmla="*/ 116 h 1342"/>
                <a:gd name="T38" fmla="*/ 540 w 1173"/>
                <a:gd name="T39" fmla="*/ 144 h 1342"/>
                <a:gd name="T40" fmla="*/ 540 w 1173"/>
                <a:gd name="T41" fmla="*/ 165 h 1342"/>
                <a:gd name="T42" fmla="*/ 540 w 1173"/>
                <a:gd name="T43" fmla="*/ 173 h 1342"/>
                <a:gd name="T44" fmla="*/ 325 w 1173"/>
                <a:gd name="T45" fmla="*/ 233 h 1342"/>
                <a:gd name="T46" fmla="*/ 322 w 1173"/>
                <a:gd name="T47" fmla="*/ 228 h 1342"/>
                <a:gd name="T48" fmla="*/ 288 w 1173"/>
                <a:gd name="T49" fmla="*/ 180 h 1342"/>
                <a:gd name="T50" fmla="*/ 232 w 1173"/>
                <a:gd name="T51" fmla="*/ 179 h 1342"/>
                <a:gd name="T52" fmla="*/ 191 w 1173"/>
                <a:gd name="T53" fmla="*/ 209 h 1342"/>
                <a:gd name="T54" fmla="*/ 173 w 1173"/>
                <a:gd name="T55" fmla="*/ 261 h 1342"/>
                <a:gd name="T56" fmla="*/ 207 w 1173"/>
                <a:gd name="T57" fmla="*/ 309 h 1342"/>
                <a:gd name="T58" fmla="*/ 0 w 1173"/>
                <a:gd name="T59" fmla="*/ 757 h 1342"/>
                <a:gd name="T60" fmla="*/ 587 w 1173"/>
                <a:gd name="T61" fmla="*/ 1342 h 1342"/>
                <a:gd name="T62" fmla="*/ 1173 w 1173"/>
                <a:gd name="T63" fmla="*/ 757 h 1342"/>
                <a:gd name="T64" fmla="*/ 966 w 1173"/>
                <a:gd name="T65" fmla="*/ 31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3" h="1342">
                  <a:moveTo>
                    <a:pt x="966" y="310"/>
                  </a:moveTo>
                  <a:cubicBezTo>
                    <a:pt x="995" y="270"/>
                    <a:pt x="995" y="270"/>
                    <a:pt x="995" y="270"/>
                  </a:cubicBezTo>
                  <a:cubicBezTo>
                    <a:pt x="1006" y="254"/>
                    <a:pt x="999" y="231"/>
                    <a:pt x="978" y="216"/>
                  </a:cubicBezTo>
                  <a:cubicBezTo>
                    <a:pt x="937" y="187"/>
                    <a:pt x="937" y="187"/>
                    <a:pt x="937" y="187"/>
                  </a:cubicBezTo>
                  <a:cubicBezTo>
                    <a:pt x="917" y="172"/>
                    <a:pt x="892" y="173"/>
                    <a:pt x="880" y="188"/>
                  </a:cubicBezTo>
                  <a:cubicBezTo>
                    <a:pt x="848" y="233"/>
                    <a:pt x="848" y="233"/>
                    <a:pt x="848" y="233"/>
                  </a:cubicBezTo>
                  <a:cubicBezTo>
                    <a:pt x="779" y="198"/>
                    <a:pt x="694" y="176"/>
                    <a:pt x="612" y="172"/>
                  </a:cubicBezTo>
                  <a:cubicBezTo>
                    <a:pt x="612" y="170"/>
                    <a:pt x="612" y="167"/>
                    <a:pt x="612" y="165"/>
                  </a:cubicBezTo>
                  <a:cubicBezTo>
                    <a:pt x="612" y="144"/>
                    <a:pt x="612" y="144"/>
                    <a:pt x="612" y="144"/>
                  </a:cubicBezTo>
                  <a:cubicBezTo>
                    <a:pt x="612" y="128"/>
                    <a:pt x="632" y="116"/>
                    <a:pt x="649" y="116"/>
                  </a:cubicBezTo>
                  <a:cubicBezTo>
                    <a:pt x="652" y="116"/>
                    <a:pt x="652" y="116"/>
                    <a:pt x="652" y="116"/>
                  </a:cubicBezTo>
                  <a:cubicBezTo>
                    <a:pt x="677" y="116"/>
                    <a:pt x="692" y="100"/>
                    <a:pt x="692" y="79"/>
                  </a:cubicBezTo>
                  <a:cubicBezTo>
                    <a:pt x="692" y="35"/>
                    <a:pt x="692" y="35"/>
                    <a:pt x="692" y="35"/>
                  </a:cubicBezTo>
                  <a:cubicBezTo>
                    <a:pt x="692" y="15"/>
                    <a:pt x="677" y="0"/>
                    <a:pt x="652" y="0"/>
                  </a:cubicBezTo>
                  <a:cubicBezTo>
                    <a:pt x="508" y="0"/>
                    <a:pt x="508" y="0"/>
                    <a:pt x="508" y="0"/>
                  </a:cubicBezTo>
                  <a:cubicBezTo>
                    <a:pt x="484" y="0"/>
                    <a:pt x="460" y="15"/>
                    <a:pt x="460" y="35"/>
                  </a:cubicBezTo>
                  <a:cubicBezTo>
                    <a:pt x="460" y="79"/>
                    <a:pt x="460" y="79"/>
                    <a:pt x="460" y="79"/>
                  </a:cubicBezTo>
                  <a:cubicBezTo>
                    <a:pt x="460" y="100"/>
                    <a:pt x="484" y="116"/>
                    <a:pt x="508" y="116"/>
                  </a:cubicBezTo>
                  <a:cubicBezTo>
                    <a:pt x="511" y="116"/>
                    <a:pt x="511" y="116"/>
                    <a:pt x="511" y="116"/>
                  </a:cubicBezTo>
                  <a:cubicBezTo>
                    <a:pt x="528" y="116"/>
                    <a:pt x="540" y="128"/>
                    <a:pt x="540" y="144"/>
                  </a:cubicBezTo>
                  <a:cubicBezTo>
                    <a:pt x="540" y="165"/>
                    <a:pt x="540" y="165"/>
                    <a:pt x="540" y="165"/>
                  </a:cubicBezTo>
                  <a:cubicBezTo>
                    <a:pt x="540" y="173"/>
                    <a:pt x="540" y="173"/>
                    <a:pt x="540" y="173"/>
                  </a:cubicBezTo>
                  <a:cubicBezTo>
                    <a:pt x="463" y="178"/>
                    <a:pt x="390" y="200"/>
                    <a:pt x="325" y="233"/>
                  </a:cubicBezTo>
                  <a:cubicBezTo>
                    <a:pt x="324" y="231"/>
                    <a:pt x="323" y="229"/>
                    <a:pt x="322" y="228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78" y="165"/>
                    <a:pt x="253" y="164"/>
                    <a:pt x="232" y="179"/>
                  </a:cubicBezTo>
                  <a:cubicBezTo>
                    <a:pt x="191" y="209"/>
                    <a:pt x="191" y="209"/>
                    <a:pt x="191" y="209"/>
                  </a:cubicBezTo>
                  <a:cubicBezTo>
                    <a:pt x="171" y="223"/>
                    <a:pt x="163" y="247"/>
                    <a:pt x="173" y="261"/>
                  </a:cubicBezTo>
                  <a:cubicBezTo>
                    <a:pt x="207" y="309"/>
                    <a:pt x="207" y="309"/>
                    <a:pt x="207" y="309"/>
                  </a:cubicBezTo>
                  <a:cubicBezTo>
                    <a:pt x="81" y="417"/>
                    <a:pt x="0" y="577"/>
                    <a:pt x="0" y="757"/>
                  </a:cubicBezTo>
                  <a:cubicBezTo>
                    <a:pt x="0" y="1080"/>
                    <a:pt x="263" y="1342"/>
                    <a:pt x="587" y="1342"/>
                  </a:cubicBezTo>
                  <a:cubicBezTo>
                    <a:pt x="910" y="1342"/>
                    <a:pt x="1173" y="1080"/>
                    <a:pt x="1173" y="757"/>
                  </a:cubicBezTo>
                  <a:cubicBezTo>
                    <a:pt x="1173" y="577"/>
                    <a:pt x="1092" y="418"/>
                    <a:pt x="966" y="3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6" name="Pie 9"/>
            <p:cNvSpPr/>
            <p:nvPr/>
          </p:nvSpPr>
          <p:spPr>
            <a:xfrm>
              <a:off x="929971" y="2161128"/>
              <a:ext cx="2232752" cy="2232752"/>
            </a:xfrm>
            <a:prstGeom prst="pie">
              <a:avLst>
                <a:gd name="adj1" fmla="val 717728"/>
                <a:gd name="adj2" fmla="val 1620000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</p:grpSp>
      <p:sp>
        <p:nvSpPr>
          <p:cNvPr id="87" name="Rectangle 86"/>
          <p:cNvSpPr/>
          <p:nvPr/>
        </p:nvSpPr>
        <p:spPr>
          <a:xfrm>
            <a:off x="3744689" y="1556792"/>
            <a:ext cx="384385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  <a:latin typeface="Candara" pitchFamily="34" charset="0"/>
              </a:rPr>
              <a:t>Gaspillage en heures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92" name="Image 91" descr="Capture d’écra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6"/>
          <a:stretch/>
        </p:blipFill>
        <p:spPr>
          <a:xfrm>
            <a:off x="3611336" y="2636912"/>
            <a:ext cx="1357784" cy="2324425"/>
          </a:xfrm>
          <a:prstGeom prst="rect">
            <a:avLst/>
          </a:prstGeom>
        </p:spPr>
      </p:pic>
      <p:sp>
        <p:nvSpPr>
          <p:cNvPr id="83" name="Pentagone 82"/>
          <p:cNvSpPr/>
          <p:nvPr/>
        </p:nvSpPr>
        <p:spPr>
          <a:xfrm>
            <a:off x="2016497" y="3501008"/>
            <a:ext cx="1450823" cy="648072"/>
          </a:xfrm>
          <a:prstGeom prst="homePlate">
            <a:avLst/>
          </a:prstGeom>
          <a:solidFill>
            <a:srgbClr val="D9D9D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7" name="Image 96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6" r="3338" b="24583"/>
          <a:stretch/>
        </p:blipFill>
        <p:spPr bwMode="auto">
          <a:xfrm>
            <a:off x="4248745" y="1595591"/>
            <a:ext cx="7591363" cy="34895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8" name="Organigramme : Processus 97"/>
          <p:cNvSpPr/>
          <p:nvPr/>
        </p:nvSpPr>
        <p:spPr>
          <a:xfrm>
            <a:off x="3744688" y="5477358"/>
            <a:ext cx="395207" cy="360040"/>
          </a:xfrm>
          <a:prstGeom prst="flowChartProces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Organigramme : Processus 98"/>
          <p:cNvSpPr/>
          <p:nvPr/>
        </p:nvSpPr>
        <p:spPr>
          <a:xfrm>
            <a:off x="6336977" y="5477358"/>
            <a:ext cx="360040" cy="360040"/>
          </a:xfrm>
          <a:prstGeom prst="flowChartProcess">
            <a:avLst/>
          </a:prstGeom>
          <a:solidFill>
            <a:srgbClr val="A80054"/>
          </a:solidFill>
          <a:ln>
            <a:solidFill>
              <a:srgbClr val="9A0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Organigramme : Processus 99"/>
          <p:cNvSpPr/>
          <p:nvPr/>
        </p:nvSpPr>
        <p:spPr>
          <a:xfrm>
            <a:off x="9293543" y="5450718"/>
            <a:ext cx="360040" cy="360040"/>
          </a:xfrm>
          <a:prstGeom prst="flowChart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ZoneTexte 100"/>
          <p:cNvSpPr txBox="1"/>
          <p:nvPr/>
        </p:nvSpPr>
        <p:spPr>
          <a:xfrm>
            <a:off x="4105097" y="5301208"/>
            <a:ext cx="215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Erreurs et retouches 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6743684" y="5301208"/>
            <a:ext cx="2115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Temps d’attente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03" name="ZoneTexte 102"/>
          <p:cNvSpPr txBox="1"/>
          <p:nvPr/>
        </p:nvSpPr>
        <p:spPr>
          <a:xfrm>
            <a:off x="9689935" y="5301208"/>
            <a:ext cx="1931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Mouvements inutiles</a:t>
            </a:r>
            <a:endParaRPr lang="fr-FR" sz="24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6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5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0" grpId="0">
        <p:bldAsOne/>
      </p:bldGraphic>
      <p:bldGraphic spid="80" grpId="1">
        <p:bldAsOne/>
      </p:bldGraphic>
      <p:bldGraphic spid="91" grpId="0">
        <p:bldAsOne/>
      </p:bldGraphic>
      <p:bldGraphic spid="91" grpId="1">
        <p:bldAsOne/>
      </p:bldGraphic>
      <p:bldP spid="81" grpId="0" animBg="1"/>
      <p:bldP spid="84" grpId="0" animBg="1"/>
      <p:bldP spid="87" grpId="0" animBg="1"/>
      <p:bldP spid="83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 7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46" y="0"/>
            <a:ext cx="11979482" cy="6350953"/>
          </a:xfrm>
          <a:prstGeom prst="rect">
            <a:avLst/>
          </a:prstGeom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19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55" name="Group 5"/>
          <p:cNvGrpSpPr/>
          <p:nvPr/>
        </p:nvGrpSpPr>
        <p:grpSpPr>
          <a:xfrm>
            <a:off x="8402291" y="231906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56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57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58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9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0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1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2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63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2" name="Ellipse 71"/>
          <p:cNvSpPr/>
          <p:nvPr/>
        </p:nvSpPr>
        <p:spPr>
          <a:xfrm>
            <a:off x="8857257" y="741644"/>
            <a:ext cx="289727" cy="31109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73" name="Ellipse 72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37504" y="4509120"/>
            <a:ext cx="876383" cy="1296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1089505" y="5157192"/>
            <a:ext cx="792086" cy="93610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459" y="2852936"/>
            <a:ext cx="3574529" cy="2271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325" y="1724112"/>
            <a:ext cx="1923460" cy="2874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42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472881" y="80724"/>
            <a:ext cx="4380705" cy="567935"/>
          </a:xfrm>
          <a:prstGeom prst="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Secteur aéronautique </a:t>
            </a:r>
            <a:endParaRPr lang="fr-FR" sz="2000" dirty="0">
              <a:solidFill>
                <a:sysClr val="windowText" lastClr="000000"/>
              </a:solidFill>
              <a:latin typeface="Calisto MT" pitchFamily="18" charset="0"/>
              <a:cs typeface="Arial" pitchFamily="34" charset="0"/>
            </a:endParaRPr>
          </a:p>
        </p:txBody>
      </p:sp>
      <p:pic>
        <p:nvPicPr>
          <p:cNvPr id="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23"/>
          <a:stretch>
            <a:fillRect/>
          </a:stretch>
        </p:blipFill>
        <p:spPr bwMode="auto">
          <a:xfrm>
            <a:off x="9992046" y="53987"/>
            <a:ext cx="737419" cy="638709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rc 75"/>
          <p:cNvSpPr/>
          <p:nvPr/>
        </p:nvSpPr>
        <p:spPr>
          <a:xfrm rot="10800000">
            <a:off x="8519469" y="3502495"/>
            <a:ext cx="1827083" cy="1626314"/>
          </a:xfrm>
          <a:prstGeom prst="arc">
            <a:avLst>
              <a:gd name="adj1" fmla="val 7317316"/>
              <a:gd name="adj2" fmla="val 1752597"/>
            </a:avLst>
          </a:prstGeom>
          <a:noFill/>
          <a:ln w="269875" cap="rnd" cmpd="sng" algn="ctr">
            <a:solidFill>
              <a:srgbClr val="01D4E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77" name="Arc 76"/>
          <p:cNvSpPr/>
          <p:nvPr/>
        </p:nvSpPr>
        <p:spPr>
          <a:xfrm>
            <a:off x="6906091" y="2738177"/>
            <a:ext cx="1827083" cy="1626314"/>
          </a:xfrm>
          <a:prstGeom prst="arc">
            <a:avLst>
              <a:gd name="adj1" fmla="val 9048070"/>
              <a:gd name="adj2" fmla="val 1752597"/>
            </a:avLst>
          </a:prstGeom>
          <a:noFill/>
          <a:ln w="269875" cap="flat" cmpd="sng" algn="ctr">
            <a:solidFill>
              <a:srgbClr val="A8005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2" name="Arc 81"/>
          <p:cNvSpPr/>
          <p:nvPr/>
        </p:nvSpPr>
        <p:spPr>
          <a:xfrm rot="10800000">
            <a:off x="5308281" y="3523623"/>
            <a:ext cx="1827083" cy="1626314"/>
          </a:xfrm>
          <a:prstGeom prst="arc">
            <a:avLst>
              <a:gd name="adj1" fmla="val 9080254"/>
              <a:gd name="adj2" fmla="val 1752597"/>
            </a:avLst>
          </a:prstGeom>
          <a:noFill/>
          <a:ln w="269875" cap="flat" cmpd="sng" algn="ctr">
            <a:solidFill>
              <a:srgbClr val="00BB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3" name="Arc 82"/>
          <p:cNvSpPr/>
          <p:nvPr/>
        </p:nvSpPr>
        <p:spPr>
          <a:xfrm rot="10800000">
            <a:off x="2111242" y="3523623"/>
            <a:ext cx="1827083" cy="1626314"/>
          </a:xfrm>
          <a:prstGeom prst="arc">
            <a:avLst>
              <a:gd name="adj1" fmla="val 8983190"/>
              <a:gd name="adj2" fmla="val 3389890"/>
            </a:avLst>
          </a:prstGeom>
          <a:noFill/>
          <a:ln w="269875" cap="rnd" cmpd="sng" algn="ctr">
            <a:solidFill>
              <a:srgbClr val="2C82C9"/>
            </a:solidFill>
            <a:prstDash val="solid"/>
            <a:rou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4" name="Arc 83"/>
          <p:cNvSpPr/>
          <p:nvPr/>
        </p:nvSpPr>
        <p:spPr>
          <a:xfrm>
            <a:off x="3711882" y="2738177"/>
            <a:ext cx="1827083" cy="1626314"/>
          </a:xfrm>
          <a:prstGeom prst="arc">
            <a:avLst>
              <a:gd name="adj1" fmla="val 9048070"/>
              <a:gd name="adj2" fmla="val 1752597"/>
            </a:avLst>
          </a:prstGeom>
          <a:noFill/>
          <a:ln w="269875" cap="flat" cmpd="sng" algn="ctr">
            <a:solidFill>
              <a:srgbClr val="66003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65000"/>
                  <a:lumOff val="35000"/>
                </a:sysClr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86" name="TextBox 12"/>
          <p:cNvSpPr txBox="1"/>
          <p:nvPr/>
        </p:nvSpPr>
        <p:spPr>
          <a:xfrm>
            <a:off x="158525" y="5394133"/>
            <a:ext cx="28417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kern="0" dirty="0" err="1" smtClean="0">
                <a:latin typeface="Montserrat"/>
              </a:rPr>
              <a:t>Années</a:t>
            </a:r>
            <a:r>
              <a:rPr lang="en-IN" sz="2000" kern="0" dirty="0" smtClean="0">
                <a:latin typeface="Montserrat"/>
              </a:rPr>
              <a:t> </a:t>
            </a:r>
            <a:r>
              <a:rPr lang="en-IN" sz="2000" kern="0" dirty="0" err="1" smtClean="0">
                <a:latin typeface="Montserrat"/>
              </a:rPr>
              <a:t>sur</a:t>
            </a:r>
            <a:r>
              <a:rPr lang="en-IN" sz="2000" kern="0" dirty="0" smtClean="0">
                <a:latin typeface="Montserrat"/>
              </a:rPr>
              <a:t> le </a:t>
            </a:r>
            <a:r>
              <a:rPr lang="en-IN" sz="2000" kern="0" dirty="0" err="1" smtClean="0">
                <a:latin typeface="Montserrat"/>
              </a:rPr>
              <a:t>marché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88" name="TextBox 14"/>
          <p:cNvSpPr txBox="1"/>
          <p:nvPr/>
        </p:nvSpPr>
        <p:spPr>
          <a:xfrm>
            <a:off x="6209103" y="5332121"/>
            <a:ext cx="286810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Taux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de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croissance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sur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les 5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dernières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années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90" name="TextBox 17"/>
          <p:cNvSpPr txBox="1"/>
          <p:nvPr/>
        </p:nvSpPr>
        <p:spPr>
          <a:xfrm>
            <a:off x="9662946" y="5438513"/>
            <a:ext cx="1922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Montserrat"/>
              </a:rPr>
              <a:t> </a:t>
            </a:r>
            <a:r>
              <a:rPr lang="en-IN" sz="2000" kern="0" dirty="0">
                <a:latin typeface="Montserrat"/>
              </a:rPr>
              <a:t>A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l’export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</a:t>
            </a:r>
            <a:endParaRPr kumimoji="0" lang="en-IN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sp>
        <p:nvSpPr>
          <p:cNvPr id="92" name="TextBox 19"/>
          <p:cNvSpPr txBox="1"/>
          <p:nvPr/>
        </p:nvSpPr>
        <p:spPr>
          <a:xfrm>
            <a:off x="7913640" y="1949850"/>
            <a:ext cx="40402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 marR="0" lvl="0" indent="0" algn="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kern="0" cap="none" spc="0" normalizeH="0" baseline="0">
                <a:ln>
                  <a:noFill/>
                </a:ln>
                <a:effectLst/>
                <a:uLnTx/>
                <a:uFillTx/>
                <a:latin typeface="Montserrat"/>
              </a:defRPr>
            </a:lvl1pPr>
          </a:lstStyle>
          <a:p>
            <a:pPr algn="l"/>
            <a:r>
              <a:rPr lang="en-IN" sz="2000" dirty="0" err="1"/>
              <a:t>Employés</a:t>
            </a:r>
            <a:r>
              <a:rPr lang="en-IN" sz="2000" dirty="0"/>
              <a:t> </a:t>
            </a:r>
            <a:r>
              <a:rPr lang="en-IN" sz="2000" dirty="0" err="1"/>
              <a:t>hautement</a:t>
            </a:r>
            <a:r>
              <a:rPr lang="en-IN" sz="2000" dirty="0"/>
              <a:t> </a:t>
            </a:r>
            <a:r>
              <a:rPr lang="en-IN" sz="2000" dirty="0" err="1"/>
              <a:t>qualifiés</a:t>
            </a:r>
            <a:endParaRPr lang="en-IN" sz="2000" dirty="0"/>
          </a:p>
        </p:txBody>
      </p:sp>
      <p:cxnSp>
        <p:nvCxnSpPr>
          <p:cNvPr id="93" name="Straight Connector 20"/>
          <p:cNvCxnSpPr/>
          <p:nvPr/>
        </p:nvCxnSpPr>
        <p:spPr>
          <a:xfrm>
            <a:off x="3024780" y="5275032"/>
            <a:ext cx="0" cy="545980"/>
          </a:xfrm>
          <a:prstGeom prst="line">
            <a:avLst/>
          </a:prstGeom>
          <a:noFill/>
          <a:ln w="19050" cap="rnd" cmpd="sng" algn="ctr">
            <a:solidFill>
              <a:srgbClr val="2C82C9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94" name="Straight Connector 21"/>
          <p:cNvCxnSpPr/>
          <p:nvPr/>
        </p:nvCxnSpPr>
        <p:spPr>
          <a:xfrm>
            <a:off x="6187386" y="5243965"/>
            <a:ext cx="0" cy="545980"/>
          </a:xfrm>
          <a:prstGeom prst="line">
            <a:avLst/>
          </a:prstGeom>
          <a:noFill/>
          <a:ln w="19050" cap="rnd" cmpd="sng" algn="ctr">
            <a:solidFill>
              <a:srgbClr val="00BBFF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95" name="Straight Connector 22"/>
          <p:cNvCxnSpPr/>
          <p:nvPr/>
        </p:nvCxnSpPr>
        <p:spPr>
          <a:xfrm>
            <a:off x="9466259" y="5275033"/>
            <a:ext cx="0" cy="545980"/>
          </a:xfrm>
          <a:prstGeom prst="line">
            <a:avLst/>
          </a:prstGeom>
          <a:noFill/>
          <a:ln w="19050" cap="rnd" cmpd="sng" algn="ctr">
            <a:solidFill>
              <a:srgbClr val="01D4E5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96" name="Straight Connector 23"/>
          <p:cNvCxnSpPr/>
          <p:nvPr/>
        </p:nvCxnSpPr>
        <p:spPr>
          <a:xfrm flipV="1">
            <a:off x="4598987" y="2016752"/>
            <a:ext cx="0" cy="595971"/>
          </a:xfrm>
          <a:prstGeom prst="line">
            <a:avLst/>
          </a:prstGeom>
          <a:noFill/>
          <a:ln w="19050" cap="rnd" cmpd="sng" algn="ctr">
            <a:solidFill>
              <a:srgbClr val="1696D5"/>
            </a:solidFill>
            <a:prstDash val="solid"/>
            <a:miter lim="800000"/>
            <a:tailEnd type="oval"/>
          </a:ln>
          <a:effectLst/>
        </p:spPr>
      </p:cxnSp>
      <p:cxnSp>
        <p:nvCxnSpPr>
          <p:cNvPr id="97" name="Straight Connector 24"/>
          <p:cNvCxnSpPr/>
          <p:nvPr/>
        </p:nvCxnSpPr>
        <p:spPr>
          <a:xfrm flipV="1">
            <a:off x="7772131" y="2016752"/>
            <a:ext cx="0" cy="595971"/>
          </a:xfrm>
          <a:prstGeom prst="line">
            <a:avLst/>
          </a:prstGeom>
          <a:noFill/>
          <a:ln w="19050" cap="rnd" cmpd="sng" algn="ctr">
            <a:solidFill>
              <a:srgbClr val="A80054"/>
            </a:solidFill>
            <a:prstDash val="solid"/>
            <a:miter lim="800000"/>
            <a:tailEnd type="oval"/>
          </a:ln>
          <a:effectLst/>
        </p:spPr>
      </p:cxnSp>
      <p:sp>
        <p:nvSpPr>
          <p:cNvPr id="99" name="Oval 26"/>
          <p:cNvSpPr/>
          <p:nvPr/>
        </p:nvSpPr>
        <p:spPr>
          <a:xfrm>
            <a:off x="9002484" y="3866047"/>
            <a:ext cx="851102" cy="938127"/>
          </a:xfrm>
          <a:prstGeom prst="ellipse">
            <a:avLst/>
          </a:prstGeom>
          <a:solidFill>
            <a:srgbClr val="01D4E5"/>
          </a:solidFill>
          <a:ln w="12700" cap="flat" cmpd="sng" algn="ctr">
            <a:solidFill>
              <a:srgbClr val="01D4E5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000" b="1" kern="0" dirty="0">
                <a:solidFill>
                  <a:schemeClr val="bg1"/>
                </a:solidFill>
                <a:latin typeface="Raleway"/>
              </a:rPr>
              <a:t>1B $ </a:t>
            </a:r>
          </a:p>
        </p:txBody>
      </p:sp>
      <p:sp>
        <p:nvSpPr>
          <p:cNvPr id="102" name="Oval 29"/>
          <p:cNvSpPr/>
          <p:nvPr/>
        </p:nvSpPr>
        <p:spPr>
          <a:xfrm>
            <a:off x="7108312" y="3098507"/>
            <a:ext cx="1422639" cy="732763"/>
          </a:xfrm>
          <a:prstGeom prst="ellipse">
            <a:avLst/>
          </a:prstGeom>
          <a:solidFill>
            <a:srgbClr val="20C7EB"/>
          </a:solidFill>
          <a:ln w="12700" cap="flat" cmpd="sng" algn="ctr">
            <a:solidFill>
              <a:srgbClr val="20C7EB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+12500</a:t>
            </a:r>
            <a:endParaRPr kumimoji="0" lang="en-IN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105" name="Oval 32"/>
          <p:cNvSpPr/>
          <p:nvPr/>
        </p:nvSpPr>
        <p:spPr>
          <a:xfrm>
            <a:off x="5747122" y="3866047"/>
            <a:ext cx="923963" cy="938127"/>
          </a:xfrm>
          <a:prstGeom prst="ellipse">
            <a:avLst/>
          </a:prstGeom>
          <a:solidFill>
            <a:srgbClr val="A80054"/>
          </a:solidFill>
          <a:ln w="12700" cap="flat" cmpd="sng" algn="ctr">
            <a:solidFill>
              <a:srgbClr val="A80054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15%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108" name="Oval 35"/>
          <p:cNvSpPr/>
          <p:nvPr/>
        </p:nvSpPr>
        <p:spPr>
          <a:xfrm>
            <a:off x="2613169" y="4071411"/>
            <a:ext cx="823222" cy="732763"/>
          </a:xfrm>
          <a:prstGeom prst="ellipse">
            <a:avLst/>
          </a:prstGeom>
          <a:solidFill>
            <a:srgbClr val="660033"/>
          </a:solidFill>
          <a:ln w="12700" cap="flat" cmpd="sng" algn="ctr">
            <a:solidFill>
              <a:srgbClr val="660033"/>
            </a:solidFill>
            <a:prstDash val="solid"/>
            <a:miter lim="800000"/>
          </a:ln>
          <a:effectLst/>
        </p:spPr>
        <p:txBody>
          <a:bodyPr lIns="0" tIns="0" rIns="0" bIns="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15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115" name="Oval 42"/>
          <p:cNvSpPr/>
          <p:nvPr/>
        </p:nvSpPr>
        <p:spPr>
          <a:xfrm>
            <a:off x="4189744" y="3133284"/>
            <a:ext cx="823222" cy="732763"/>
          </a:xfrm>
          <a:prstGeom prst="ellipse">
            <a:avLst/>
          </a:prstGeom>
          <a:solidFill>
            <a:srgbClr val="1696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>
            <a:noAutofit/>
          </a:bodyPr>
          <a:lstStyle/>
          <a:p>
            <a:pPr algn="ctr"/>
            <a:r>
              <a:rPr lang="en-IN" sz="2400" b="1" kern="0" dirty="0">
                <a:solidFill>
                  <a:schemeClr val="bg1"/>
                </a:solidFill>
                <a:latin typeface="Raleway"/>
              </a:rPr>
              <a:t>115</a:t>
            </a:r>
          </a:p>
        </p:txBody>
      </p:sp>
      <p:sp>
        <p:nvSpPr>
          <p:cNvPr id="127" name="TextBox 54"/>
          <p:cNvSpPr txBox="1"/>
          <p:nvPr/>
        </p:nvSpPr>
        <p:spPr>
          <a:xfrm>
            <a:off x="288304" y="2015765"/>
            <a:ext cx="40923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Entreprises</a:t>
            </a:r>
            <a:r>
              <a:rPr lang="en-IN" sz="2000" kern="0" dirty="0">
                <a:latin typeface="Montserrat"/>
              </a:rPr>
              <a:t> </a:t>
            </a:r>
            <a:r>
              <a:rPr kumimoji="0" lang="en-IN" sz="20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Montserrat"/>
              </a:rPr>
              <a:t>implantées</a:t>
            </a:r>
            <a:r>
              <a:rPr kumimoji="0" lang="en-I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ontserrat"/>
              </a:rPr>
              <a:t> </a:t>
            </a:r>
            <a:endParaRPr kumimoji="0" lang="en-IN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ontserra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6003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162" y1="8108" x2="12162" y2="8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53" y="1654991"/>
            <a:ext cx="761626" cy="761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538" b="72077" l="5620" r="26790">
                        <a14:foregroundMark x1="11547" y1="52538" x2="11547" y2="52538"/>
                        <a14:foregroundMark x1="15089" y1="63154" x2="15089" y2="63154"/>
                        <a14:foregroundMark x1="13549" y1="40846" x2="13549" y2="40846"/>
                        <a14:foregroundMark x1="15089" y1="41462" x2="15089" y2="41462"/>
                        <a14:foregroundMark x1="12625" y1="39154" x2="12625" y2="39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10" t="49096" r="77691" b="33430"/>
          <a:stretch/>
        </p:blipFill>
        <p:spPr bwMode="auto">
          <a:xfrm>
            <a:off x="6929794" y="1371681"/>
            <a:ext cx="827954" cy="861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7538" b="72077" l="5620" r="26790">
                        <a14:foregroundMark x1="11547" y1="52538" x2="11547" y2="52538"/>
                        <a14:foregroundMark x1="15089" y1="63154" x2="15089" y2="63154"/>
                        <a14:foregroundMark x1="13549" y1="40846" x2="13549" y2="40846"/>
                        <a14:foregroundMark x1="15089" y1="41462" x2="15089" y2="41462"/>
                        <a14:foregroundMark x1="12625" y1="39154" x2="12625" y2="39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59" t="27754" r="77856" b="56772"/>
          <a:stretch/>
        </p:blipFill>
        <p:spPr bwMode="auto">
          <a:xfrm>
            <a:off x="6317931" y="1474936"/>
            <a:ext cx="817433" cy="76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9" name="Freeform 60"/>
          <p:cNvSpPr>
            <a:spLocks noEditPoints="1"/>
          </p:cNvSpPr>
          <p:nvPr/>
        </p:nvSpPr>
        <p:spPr bwMode="auto">
          <a:xfrm>
            <a:off x="11065511" y="5314932"/>
            <a:ext cx="519515" cy="466177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rgbClr val="A800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19" y="5394133"/>
            <a:ext cx="517525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Freeform 386"/>
          <p:cNvSpPr>
            <a:spLocks noEditPoints="1"/>
          </p:cNvSpPr>
          <p:nvPr/>
        </p:nvSpPr>
        <p:spPr bwMode="auto">
          <a:xfrm>
            <a:off x="3146766" y="5394133"/>
            <a:ext cx="579249" cy="555147"/>
          </a:xfrm>
          <a:custGeom>
            <a:avLst/>
            <a:gdLst>
              <a:gd name="T0" fmla="*/ 465 w 579"/>
              <a:gd name="T1" fmla="*/ 2 h 536"/>
              <a:gd name="T2" fmla="*/ 395 w 579"/>
              <a:gd name="T3" fmla="*/ 26 h 536"/>
              <a:gd name="T4" fmla="*/ 171 w 579"/>
              <a:gd name="T5" fmla="*/ 2 h 536"/>
              <a:gd name="T6" fmla="*/ 103 w 579"/>
              <a:gd name="T7" fmla="*/ 26 h 536"/>
              <a:gd name="T8" fmla="*/ 13 w 579"/>
              <a:gd name="T9" fmla="*/ 70 h 536"/>
              <a:gd name="T10" fmla="*/ 0 w 579"/>
              <a:gd name="T11" fmla="*/ 502 h 536"/>
              <a:gd name="T12" fmla="*/ 42 w 579"/>
              <a:gd name="T13" fmla="*/ 536 h 536"/>
              <a:gd name="T14" fmla="*/ 571 w 579"/>
              <a:gd name="T15" fmla="*/ 516 h 536"/>
              <a:gd name="T16" fmla="*/ 577 w 579"/>
              <a:gd name="T17" fmla="*/ 83 h 536"/>
              <a:gd name="T18" fmla="*/ 537 w 579"/>
              <a:gd name="T19" fmla="*/ 57 h 536"/>
              <a:gd name="T20" fmla="*/ 160 w 579"/>
              <a:gd name="T21" fmla="*/ 27 h 536"/>
              <a:gd name="T22" fmla="*/ 103 w 579"/>
              <a:gd name="T23" fmla="*/ 106 h 536"/>
              <a:gd name="T24" fmla="*/ 173 w 579"/>
              <a:gd name="T25" fmla="*/ 129 h 536"/>
              <a:gd name="T26" fmla="*/ 395 w 579"/>
              <a:gd name="T27" fmla="*/ 106 h 536"/>
              <a:gd name="T28" fmla="*/ 465 w 579"/>
              <a:gd name="T29" fmla="*/ 129 h 536"/>
              <a:gd name="T30" fmla="*/ 544 w 579"/>
              <a:gd name="T31" fmla="*/ 84 h 536"/>
              <a:gd name="T32" fmla="*/ 26 w 579"/>
              <a:gd name="T33" fmla="*/ 101 h 536"/>
              <a:gd name="T34" fmla="*/ 44 w 579"/>
              <a:gd name="T35" fmla="*/ 509 h 536"/>
              <a:gd name="T36" fmla="*/ 553 w 579"/>
              <a:gd name="T37" fmla="*/ 197 h 536"/>
              <a:gd name="T38" fmla="*/ 537 w 579"/>
              <a:gd name="T39" fmla="*/ 509 h 536"/>
              <a:gd name="T40" fmla="*/ 86 w 579"/>
              <a:gd name="T41" fmla="*/ 279 h 536"/>
              <a:gd name="T42" fmla="*/ 74 w 579"/>
              <a:gd name="T43" fmla="*/ 263 h 536"/>
              <a:gd name="T44" fmla="*/ 136 w 579"/>
              <a:gd name="T45" fmla="*/ 257 h 536"/>
              <a:gd name="T46" fmla="*/ 257 w 579"/>
              <a:gd name="T47" fmla="*/ 276 h 536"/>
              <a:gd name="T48" fmla="*/ 195 w 579"/>
              <a:gd name="T49" fmla="*/ 272 h 536"/>
              <a:gd name="T50" fmla="*/ 250 w 579"/>
              <a:gd name="T51" fmla="*/ 255 h 536"/>
              <a:gd name="T52" fmla="*/ 382 w 579"/>
              <a:gd name="T53" fmla="*/ 266 h 536"/>
              <a:gd name="T54" fmla="*/ 327 w 579"/>
              <a:gd name="T55" fmla="*/ 279 h 536"/>
              <a:gd name="T56" fmla="*/ 320 w 579"/>
              <a:gd name="T57" fmla="*/ 259 h 536"/>
              <a:gd name="T58" fmla="*/ 382 w 579"/>
              <a:gd name="T59" fmla="*/ 263 h 536"/>
              <a:gd name="T60" fmla="*/ 496 w 579"/>
              <a:gd name="T61" fmla="*/ 279 h 536"/>
              <a:gd name="T62" fmla="*/ 437 w 579"/>
              <a:gd name="T63" fmla="*/ 266 h 536"/>
              <a:gd name="T64" fmla="*/ 491 w 579"/>
              <a:gd name="T65" fmla="*/ 255 h 536"/>
              <a:gd name="T66" fmla="*/ 140 w 579"/>
              <a:gd name="T67" fmla="*/ 353 h 536"/>
              <a:gd name="T68" fmla="*/ 81 w 579"/>
              <a:gd name="T69" fmla="*/ 366 h 536"/>
              <a:gd name="T70" fmla="*/ 81 w 579"/>
              <a:gd name="T71" fmla="*/ 342 h 536"/>
              <a:gd name="T72" fmla="*/ 140 w 579"/>
              <a:gd name="T73" fmla="*/ 353 h 536"/>
              <a:gd name="T74" fmla="*/ 250 w 579"/>
              <a:gd name="T75" fmla="*/ 366 h 536"/>
              <a:gd name="T76" fmla="*/ 195 w 579"/>
              <a:gd name="T77" fmla="*/ 353 h 536"/>
              <a:gd name="T78" fmla="*/ 254 w 579"/>
              <a:gd name="T79" fmla="*/ 342 h 536"/>
              <a:gd name="T80" fmla="*/ 382 w 579"/>
              <a:gd name="T81" fmla="*/ 358 h 536"/>
              <a:gd name="T82" fmla="*/ 320 w 579"/>
              <a:gd name="T83" fmla="*/ 362 h 536"/>
              <a:gd name="T84" fmla="*/ 327 w 579"/>
              <a:gd name="T85" fmla="*/ 340 h 536"/>
              <a:gd name="T86" fmla="*/ 382 w 579"/>
              <a:gd name="T87" fmla="*/ 353 h 536"/>
              <a:gd name="T88" fmla="*/ 448 w 579"/>
              <a:gd name="T89" fmla="*/ 366 h 536"/>
              <a:gd name="T90" fmla="*/ 437 w 579"/>
              <a:gd name="T91" fmla="*/ 349 h 536"/>
              <a:gd name="T92" fmla="*/ 500 w 579"/>
              <a:gd name="T93" fmla="*/ 344 h 536"/>
              <a:gd name="T94" fmla="*/ 136 w 579"/>
              <a:gd name="T95" fmla="*/ 450 h 536"/>
              <a:gd name="T96" fmla="*/ 74 w 579"/>
              <a:gd name="T97" fmla="*/ 445 h 536"/>
              <a:gd name="T98" fmla="*/ 129 w 579"/>
              <a:gd name="T99" fmla="*/ 428 h 536"/>
              <a:gd name="T100" fmla="*/ 261 w 579"/>
              <a:gd name="T101" fmla="*/ 441 h 536"/>
              <a:gd name="T102" fmla="*/ 208 w 579"/>
              <a:gd name="T103" fmla="*/ 454 h 536"/>
              <a:gd name="T104" fmla="*/ 199 w 579"/>
              <a:gd name="T105" fmla="*/ 432 h 536"/>
              <a:gd name="T106" fmla="*/ 261 w 579"/>
              <a:gd name="T107" fmla="*/ 435 h 536"/>
              <a:gd name="T108" fmla="*/ 375 w 579"/>
              <a:gd name="T109" fmla="*/ 452 h 536"/>
              <a:gd name="T110" fmla="*/ 316 w 579"/>
              <a:gd name="T111" fmla="*/ 441 h 536"/>
              <a:gd name="T112" fmla="*/ 369 w 579"/>
              <a:gd name="T113" fmla="*/ 428 h 536"/>
              <a:gd name="T114" fmla="*/ 504 w 579"/>
              <a:gd name="T115" fmla="*/ 441 h 536"/>
              <a:gd name="T116" fmla="*/ 445 w 579"/>
              <a:gd name="T117" fmla="*/ 452 h 536"/>
              <a:gd name="T118" fmla="*/ 445 w 579"/>
              <a:gd name="T119" fmla="*/ 428 h 536"/>
              <a:gd name="T120" fmla="*/ 504 w 579"/>
              <a:gd name="T121" fmla="*/ 441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79" h="536">
                <a:moveTo>
                  <a:pt x="537" y="57"/>
                </a:moveTo>
                <a:lnTo>
                  <a:pt x="480" y="57"/>
                </a:lnTo>
                <a:lnTo>
                  <a:pt x="480" y="26"/>
                </a:lnTo>
                <a:lnTo>
                  <a:pt x="480" y="26"/>
                </a:lnTo>
                <a:lnTo>
                  <a:pt x="478" y="16"/>
                </a:lnTo>
                <a:lnTo>
                  <a:pt x="472" y="7"/>
                </a:lnTo>
                <a:lnTo>
                  <a:pt x="465" y="2"/>
                </a:lnTo>
                <a:lnTo>
                  <a:pt x="454" y="0"/>
                </a:lnTo>
                <a:lnTo>
                  <a:pt x="419" y="0"/>
                </a:lnTo>
                <a:lnTo>
                  <a:pt x="419" y="0"/>
                </a:lnTo>
                <a:lnTo>
                  <a:pt x="410" y="2"/>
                </a:lnTo>
                <a:lnTo>
                  <a:pt x="402" y="7"/>
                </a:lnTo>
                <a:lnTo>
                  <a:pt x="397" y="16"/>
                </a:lnTo>
                <a:lnTo>
                  <a:pt x="395" y="26"/>
                </a:lnTo>
                <a:lnTo>
                  <a:pt x="395" y="57"/>
                </a:lnTo>
                <a:lnTo>
                  <a:pt x="187" y="57"/>
                </a:lnTo>
                <a:lnTo>
                  <a:pt x="187" y="26"/>
                </a:lnTo>
                <a:lnTo>
                  <a:pt x="187" y="26"/>
                </a:lnTo>
                <a:lnTo>
                  <a:pt x="186" y="16"/>
                </a:lnTo>
                <a:lnTo>
                  <a:pt x="180" y="7"/>
                </a:lnTo>
                <a:lnTo>
                  <a:pt x="171" y="2"/>
                </a:lnTo>
                <a:lnTo>
                  <a:pt x="162" y="0"/>
                </a:lnTo>
                <a:lnTo>
                  <a:pt x="127" y="0"/>
                </a:lnTo>
                <a:lnTo>
                  <a:pt x="127" y="0"/>
                </a:lnTo>
                <a:lnTo>
                  <a:pt x="118" y="2"/>
                </a:lnTo>
                <a:lnTo>
                  <a:pt x="110" y="7"/>
                </a:lnTo>
                <a:lnTo>
                  <a:pt x="105" y="16"/>
                </a:lnTo>
                <a:lnTo>
                  <a:pt x="103" y="26"/>
                </a:lnTo>
                <a:lnTo>
                  <a:pt x="103" y="57"/>
                </a:lnTo>
                <a:lnTo>
                  <a:pt x="42" y="57"/>
                </a:lnTo>
                <a:lnTo>
                  <a:pt x="42" y="57"/>
                </a:lnTo>
                <a:lnTo>
                  <a:pt x="35" y="57"/>
                </a:lnTo>
                <a:lnTo>
                  <a:pt x="26" y="61"/>
                </a:lnTo>
                <a:lnTo>
                  <a:pt x="18" y="64"/>
                </a:lnTo>
                <a:lnTo>
                  <a:pt x="13" y="70"/>
                </a:lnTo>
                <a:lnTo>
                  <a:pt x="7" y="75"/>
                </a:lnTo>
                <a:lnTo>
                  <a:pt x="4" y="83"/>
                </a:lnTo>
                <a:lnTo>
                  <a:pt x="0" y="92"/>
                </a:lnTo>
                <a:lnTo>
                  <a:pt x="0" y="101"/>
                </a:lnTo>
                <a:lnTo>
                  <a:pt x="0" y="492"/>
                </a:lnTo>
                <a:lnTo>
                  <a:pt x="0" y="492"/>
                </a:lnTo>
                <a:lnTo>
                  <a:pt x="0" y="502"/>
                </a:lnTo>
                <a:lnTo>
                  <a:pt x="4" y="509"/>
                </a:lnTo>
                <a:lnTo>
                  <a:pt x="7" y="516"/>
                </a:lnTo>
                <a:lnTo>
                  <a:pt x="13" y="524"/>
                </a:lnTo>
                <a:lnTo>
                  <a:pt x="18" y="529"/>
                </a:lnTo>
                <a:lnTo>
                  <a:pt x="26" y="533"/>
                </a:lnTo>
                <a:lnTo>
                  <a:pt x="35" y="535"/>
                </a:lnTo>
                <a:lnTo>
                  <a:pt x="42" y="536"/>
                </a:lnTo>
                <a:lnTo>
                  <a:pt x="537" y="536"/>
                </a:lnTo>
                <a:lnTo>
                  <a:pt x="537" y="536"/>
                </a:lnTo>
                <a:lnTo>
                  <a:pt x="544" y="535"/>
                </a:lnTo>
                <a:lnTo>
                  <a:pt x="553" y="533"/>
                </a:lnTo>
                <a:lnTo>
                  <a:pt x="560" y="529"/>
                </a:lnTo>
                <a:lnTo>
                  <a:pt x="566" y="524"/>
                </a:lnTo>
                <a:lnTo>
                  <a:pt x="571" y="516"/>
                </a:lnTo>
                <a:lnTo>
                  <a:pt x="577" y="509"/>
                </a:lnTo>
                <a:lnTo>
                  <a:pt x="579" y="502"/>
                </a:lnTo>
                <a:lnTo>
                  <a:pt x="579" y="492"/>
                </a:lnTo>
                <a:lnTo>
                  <a:pt x="579" y="101"/>
                </a:lnTo>
                <a:lnTo>
                  <a:pt x="579" y="101"/>
                </a:lnTo>
                <a:lnTo>
                  <a:pt x="579" y="92"/>
                </a:lnTo>
                <a:lnTo>
                  <a:pt x="577" y="83"/>
                </a:lnTo>
                <a:lnTo>
                  <a:pt x="571" y="75"/>
                </a:lnTo>
                <a:lnTo>
                  <a:pt x="566" y="70"/>
                </a:lnTo>
                <a:lnTo>
                  <a:pt x="560" y="64"/>
                </a:lnTo>
                <a:lnTo>
                  <a:pt x="553" y="61"/>
                </a:lnTo>
                <a:lnTo>
                  <a:pt x="544" y="57"/>
                </a:lnTo>
                <a:lnTo>
                  <a:pt x="537" y="57"/>
                </a:lnTo>
                <a:lnTo>
                  <a:pt x="537" y="57"/>
                </a:lnTo>
                <a:close/>
                <a:moveTo>
                  <a:pt x="421" y="27"/>
                </a:moveTo>
                <a:lnTo>
                  <a:pt x="454" y="27"/>
                </a:lnTo>
                <a:lnTo>
                  <a:pt x="454" y="105"/>
                </a:lnTo>
                <a:lnTo>
                  <a:pt x="421" y="105"/>
                </a:lnTo>
                <a:lnTo>
                  <a:pt x="421" y="27"/>
                </a:lnTo>
                <a:close/>
                <a:moveTo>
                  <a:pt x="129" y="27"/>
                </a:moveTo>
                <a:lnTo>
                  <a:pt x="160" y="27"/>
                </a:lnTo>
                <a:lnTo>
                  <a:pt x="160" y="105"/>
                </a:lnTo>
                <a:lnTo>
                  <a:pt x="129" y="105"/>
                </a:lnTo>
                <a:lnTo>
                  <a:pt x="129" y="27"/>
                </a:lnTo>
                <a:close/>
                <a:moveTo>
                  <a:pt x="44" y="83"/>
                </a:moveTo>
                <a:lnTo>
                  <a:pt x="103" y="83"/>
                </a:lnTo>
                <a:lnTo>
                  <a:pt x="103" y="106"/>
                </a:lnTo>
                <a:lnTo>
                  <a:pt x="103" y="106"/>
                </a:lnTo>
                <a:lnTo>
                  <a:pt x="105" y="116"/>
                </a:lnTo>
                <a:lnTo>
                  <a:pt x="110" y="123"/>
                </a:lnTo>
                <a:lnTo>
                  <a:pt x="118" y="129"/>
                </a:lnTo>
                <a:lnTo>
                  <a:pt x="129" y="130"/>
                </a:lnTo>
                <a:lnTo>
                  <a:pt x="164" y="130"/>
                </a:lnTo>
                <a:lnTo>
                  <a:pt x="164" y="130"/>
                </a:lnTo>
                <a:lnTo>
                  <a:pt x="173" y="129"/>
                </a:lnTo>
                <a:lnTo>
                  <a:pt x="180" y="123"/>
                </a:lnTo>
                <a:lnTo>
                  <a:pt x="186" y="116"/>
                </a:lnTo>
                <a:lnTo>
                  <a:pt x="187" y="106"/>
                </a:lnTo>
                <a:lnTo>
                  <a:pt x="187" y="83"/>
                </a:lnTo>
                <a:lnTo>
                  <a:pt x="395" y="83"/>
                </a:lnTo>
                <a:lnTo>
                  <a:pt x="395" y="106"/>
                </a:lnTo>
                <a:lnTo>
                  <a:pt x="395" y="106"/>
                </a:lnTo>
                <a:lnTo>
                  <a:pt x="397" y="116"/>
                </a:lnTo>
                <a:lnTo>
                  <a:pt x="402" y="123"/>
                </a:lnTo>
                <a:lnTo>
                  <a:pt x="410" y="129"/>
                </a:lnTo>
                <a:lnTo>
                  <a:pt x="419" y="130"/>
                </a:lnTo>
                <a:lnTo>
                  <a:pt x="454" y="130"/>
                </a:lnTo>
                <a:lnTo>
                  <a:pt x="454" y="130"/>
                </a:lnTo>
                <a:lnTo>
                  <a:pt x="465" y="129"/>
                </a:lnTo>
                <a:lnTo>
                  <a:pt x="472" y="123"/>
                </a:lnTo>
                <a:lnTo>
                  <a:pt x="478" y="116"/>
                </a:lnTo>
                <a:lnTo>
                  <a:pt x="480" y="106"/>
                </a:lnTo>
                <a:lnTo>
                  <a:pt x="480" y="83"/>
                </a:lnTo>
                <a:lnTo>
                  <a:pt x="537" y="83"/>
                </a:lnTo>
                <a:lnTo>
                  <a:pt x="537" y="83"/>
                </a:lnTo>
                <a:lnTo>
                  <a:pt x="544" y="84"/>
                </a:lnTo>
                <a:lnTo>
                  <a:pt x="549" y="88"/>
                </a:lnTo>
                <a:lnTo>
                  <a:pt x="553" y="94"/>
                </a:lnTo>
                <a:lnTo>
                  <a:pt x="555" y="101"/>
                </a:lnTo>
                <a:lnTo>
                  <a:pt x="555" y="171"/>
                </a:lnTo>
                <a:lnTo>
                  <a:pt x="26" y="171"/>
                </a:lnTo>
                <a:lnTo>
                  <a:pt x="26" y="101"/>
                </a:lnTo>
                <a:lnTo>
                  <a:pt x="26" y="101"/>
                </a:lnTo>
                <a:lnTo>
                  <a:pt x="28" y="94"/>
                </a:lnTo>
                <a:lnTo>
                  <a:pt x="31" y="88"/>
                </a:lnTo>
                <a:lnTo>
                  <a:pt x="37" y="84"/>
                </a:lnTo>
                <a:lnTo>
                  <a:pt x="44" y="83"/>
                </a:lnTo>
                <a:lnTo>
                  <a:pt x="44" y="83"/>
                </a:lnTo>
                <a:close/>
                <a:moveTo>
                  <a:pt x="537" y="509"/>
                </a:moveTo>
                <a:lnTo>
                  <a:pt x="44" y="509"/>
                </a:lnTo>
                <a:lnTo>
                  <a:pt x="44" y="509"/>
                </a:lnTo>
                <a:lnTo>
                  <a:pt x="37" y="509"/>
                </a:lnTo>
                <a:lnTo>
                  <a:pt x="31" y="505"/>
                </a:lnTo>
                <a:lnTo>
                  <a:pt x="28" y="500"/>
                </a:lnTo>
                <a:lnTo>
                  <a:pt x="26" y="492"/>
                </a:lnTo>
                <a:lnTo>
                  <a:pt x="26" y="197"/>
                </a:lnTo>
                <a:lnTo>
                  <a:pt x="553" y="197"/>
                </a:lnTo>
                <a:lnTo>
                  <a:pt x="553" y="492"/>
                </a:lnTo>
                <a:lnTo>
                  <a:pt x="553" y="492"/>
                </a:lnTo>
                <a:lnTo>
                  <a:pt x="553" y="500"/>
                </a:lnTo>
                <a:lnTo>
                  <a:pt x="549" y="505"/>
                </a:lnTo>
                <a:lnTo>
                  <a:pt x="542" y="509"/>
                </a:lnTo>
                <a:lnTo>
                  <a:pt x="537" y="509"/>
                </a:lnTo>
                <a:lnTo>
                  <a:pt x="537" y="509"/>
                </a:lnTo>
                <a:close/>
                <a:moveTo>
                  <a:pt x="140" y="266"/>
                </a:moveTo>
                <a:lnTo>
                  <a:pt x="140" y="266"/>
                </a:lnTo>
                <a:lnTo>
                  <a:pt x="140" y="272"/>
                </a:lnTo>
                <a:lnTo>
                  <a:pt x="136" y="276"/>
                </a:lnTo>
                <a:lnTo>
                  <a:pt x="132" y="279"/>
                </a:lnTo>
                <a:lnTo>
                  <a:pt x="129" y="279"/>
                </a:lnTo>
                <a:lnTo>
                  <a:pt x="86" y="279"/>
                </a:lnTo>
                <a:lnTo>
                  <a:pt x="86" y="279"/>
                </a:lnTo>
                <a:lnTo>
                  <a:pt x="81" y="279"/>
                </a:lnTo>
                <a:lnTo>
                  <a:pt x="77" y="276"/>
                </a:lnTo>
                <a:lnTo>
                  <a:pt x="74" y="272"/>
                </a:lnTo>
                <a:lnTo>
                  <a:pt x="74" y="266"/>
                </a:lnTo>
                <a:lnTo>
                  <a:pt x="74" y="266"/>
                </a:lnTo>
                <a:lnTo>
                  <a:pt x="74" y="263"/>
                </a:lnTo>
                <a:lnTo>
                  <a:pt x="77" y="259"/>
                </a:lnTo>
                <a:lnTo>
                  <a:pt x="81" y="255"/>
                </a:lnTo>
                <a:lnTo>
                  <a:pt x="86" y="255"/>
                </a:lnTo>
                <a:lnTo>
                  <a:pt x="129" y="255"/>
                </a:lnTo>
                <a:lnTo>
                  <a:pt x="129" y="255"/>
                </a:lnTo>
                <a:lnTo>
                  <a:pt x="132" y="255"/>
                </a:lnTo>
                <a:lnTo>
                  <a:pt x="136" y="257"/>
                </a:lnTo>
                <a:lnTo>
                  <a:pt x="140" y="263"/>
                </a:lnTo>
                <a:lnTo>
                  <a:pt x="140" y="266"/>
                </a:lnTo>
                <a:lnTo>
                  <a:pt x="140" y="266"/>
                </a:lnTo>
                <a:close/>
                <a:moveTo>
                  <a:pt x="261" y="266"/>
                </a:moveTo>
                <a:lnTo>
                  <a:pt x="261" y="266"/>
                </a:lnTo>
                <a:lnTo>
                  <a:pt x="261" y="272"/>
                </a:lnTo>
                <a:lnTo>
                  <a:pt x="257" y="276"/>
                </a:lnTo>
                <a:lnTo>
                  <a:pt x="254" y="279"/>
                </a:lnTo>
                <a:lnTo>
                  <a:pt x="250" y="279"/>
                </a:lnTo>
                <a:lnTo>
                  <a:pt x="208" y="279"/>
                </a:lnTo>
                <a:lnTo>
                  <a:pt x="208" y="279"/>
                </a:lnTo>
                <a:lnTo>
                  <a:pt x="202" y="279"/>
                </a:lnTo>
                <a:lnTo>
                  <a:pt x="199" y="276"/>
                </a:lnTo>
                <a:lnTo>
                  <a:pt x="195" y="272"/>
                </a:lnTo>
                <a:lnTo>
                  <a:pt x="195" y="266"/>
                </a:lnTo>
                <a:lnTo>
                  <a:pt x="195" y="266"/>
                </a:lnTo>
                <a:lnTo>
                  <a:pt x="195" y="263"/>
                </a:lnTo>
                <a:lnTo>
                  <a:pt x="199" y="259"/>
                </a:lnTo>
                <a:lnTo>
                  <a:pt x="202" y="255"/>
                </a:lnTo>
                <a:lnTo>
                  <a:pt x="208" y="255"/>
                </a:lnTo>
                <a:lnTo>
                  <a:pt x="250" y="255"/>
                </a:lnTo>
                <a:lnTo>
                  <a:pt x="250" y="255"/>
                </a:lnTo>
                <a:lnTo>
                  <a:pt x="254" y="255"/>
                </a:lnTo>
                <a:lnTo>
                  <a:pt x="257" y="257"/>
                </a:lnTo>
                <a:lnTo>
                  <a:pt x="261" y="263"/>
                </a:lnTo>
                <a:lnTo>
                  <a:pt x="261" y="266"/>
                </a:lnTo>
                <a:lnTo>
                  <a:pt x="261" y="266"/>
                </a:lnTo>
                <a:close/>
                <a:moveTo>
                  <a:pt x="382" y="266"/>
                </a:moveTo>
                <a:lnTo>
                  <a:pt x="382" y="266"/>
                </a:lnTo>
                <a:lnTo>
                  <a:pt x="382" y="272"/>
                </a:lnTo>
                <a:lnTo>
                  <a:pt x="379" y="276"/>
                </a:lnTo>
                <a:lnTo>
                  <a:pt x="375" y="279"/>
                </a:lnTo>
                <a:lnTo>
                  <a:pt x="369" y="279"/>
                </a:lnTo>
                <a:lnTo>
                  <a:pt x="327" y="279"/>
                </a:lnTo>
                <a:lnTo>
                  <a:pt x="327" y="279"/>
                </a:lnTo>
                <a:lnTo>
                  <a:pt x="323" y="279"/>
                </a:lnTo>
                <a:lnTo>
                  <a:pt x="320" y="276"/>
                </a:lnTo>
                <a:lnTo>
                  <a:pt x="316" y="272"/>
                </a:lnTo>
                <a:lnTo>
                  <a:pt x="316" y="266"/>
                </a:lnTo>
                <a:lnTo>
                  <a:pt x="316" y="266"/>
                </a:lnTo>
                <a:lnTo>
                  <a:pt x="316" y="263"/>
                </a:lnTo>
                <a:lnTo>
                  <a:pt x="320" y="259"/>
                </a:lnTo>
                <a:lnTo>
                  <a:pt x="323" y="255"/>
                </a:lnTo>
                <a:lnTo>
                  <a:pt x="327" y="255"/>
                </a:lnTo>
                <a:lnTo>
                  <a:pt x="369" y="255"/>
                </a:lnTo>
                <a:lnTo>
                  <a:pt x="369" y="255"/>
                </a:lnTo>
                <a:lnTo>
                  <a:pt x="375" y="255"/>
                </a:lnTo>
                <a:lnTo>
                  <a:pt x="379" y="257"/>
                </a:lnTo>
                <a:lnTo>
                  <a:pt x="382" y="263"/>
                </a:lnTo>
                <a:lnTo>
                  <a:pt x="382" y="266"/>
                </a:lnTo>
                <a:lnTo>
                  <a:pt x="382" y="266"/>
                </a:lnTo>
                <a:close/>
                <a:moveTo>
                  <a:pt x="504" y="266"/>
                </a:moveTo>
                <a:lnTo>
                  <a:pt x="504" y="266"/>
                </a:lnTo>
                <a:lnTo>
                  <a:pt x="504" y="272"/>
                </a:lnTo>
                <a:lnTo>
                  <a:pt x="500" y="276"/>
                </a:lnTo>
                <a:lnTo>
                  <a:pt x="496" y="279"/>
                </a:lnTo>
                <a:lnTo>
                  <a:pt x="491" y="279"/>
                </a:lnTo>
                <a:lnTo>
                  <a:pt x="448" y="279"/>
                </a:lnTo>
                <a:lnTo>
                  <a:pt x="448" y="279"/>
                </a:lnTo>
                <a:lnTo>
                  <a:pt x="445" y="279"/>
                </a:lnTo>
                <a:lnTo>
                  <a:pt x="441" y="276"/>
                </a:lnTo>
                <a:lnTo>
                  <a:pt x="437" y="272"/>
                </a:lnTo>
                <a:lnTo>
                  <a:pt x="437" y="266"/>
                </a:lnTo>
                <a:lnTo>
                  <a:pt x="437" y="266"/>
                </a:lnTo>
                <a:lnTo>
                  <a:pt x="437" y="263"/>
                </a:lnTo>
                <a:lnTo>
                  <a:pt x="441" y="259"/>
                </a:lnTo>
                <a:lnTo>
                  <a:pt x="445" y="255"/>
                </a:lnTo>
                <a:lnTo>
                  <a:pt x="448" y="255"/>
                </a:lnTo>
                <a:lnTo>
                  <a:pt x="491" y="255"/>
                </a:lnTo>
                <a:lnTo>
                  <a:pt x="491" y="255"/>
                </a:lnTo>
                <a:lnTo>
                  <a:pt x="496" y="255"/>
                </a:lnTo>
                <a:lnTo>
                  <a:pt x="500" y="257"/>
                </a:lnTo>
                <a:lnTo>
                  <a:pt x="504" y="263"/>
                </a:lnTo>
                <a:lnTo>
                  <a:pt x="504" y="266"/>
                </a:lnTo>
                <a:lnTo>
                  <a:pt x="504" y="266"/>
                </a:lnTo>
                <a:close/>
                <a:moveTo>
                  <a:pt x="140" y="353"/>
                </a:moveTo>
                <a:lnTo>
                  <a:pt x="140" y="353"/>
                </a:lnTo>
                <a:lnTo>
                  <a:pt x="140" y="358"/>
                </a:lnTo>
                <a:lnTo>
                  <a:pt x="136" y="362"/>
                </a:lnTo>
                <a:lnTo>
                  <a:pt x="132" y="366"/>
                </a:lnTo>
                <a:lnTo>
                  <a:pt x="129" y="366"/>
                </a:lnTo>
                <a:lnTo>
                  <a:pt x="86" y="366"/>
                </a:lnTo>
                <a:lnTo>
                  <a:pt x="86" y="366"/>
                </a:lnTo>
                <a:lnTo>
                  <a:pt x="81" y="366"/>
                </a:lnTo>
                <a:lnTo>
                  <a:pt x="77" y="362"/>
                </a:lnTo>
                <a:lnTo>
                  <a:pt x="74" y="358"/>
                </a:lnTo>
                <a:lnTo>
                  <a:pt x="74" y="353"/>
                </a:lnTo>
                <a:lnTo>
                  <a:pt x="74" y="353"/>
                </a:lnTo>
                <a:lnTo>
                  <a:pt x="74" y="349"/>
                </a:lnTo>
                <a:lnTo>
                  <a:pt x="77" y="344"/>
                </a:lnTo>
                <a:lnTo>
                  <a:pt x="81" y="342"/>
                </a:lnTo>
                <a:lnTo>
                  <a:pt x="86" y="340"/>
                </a:lnTo>
                <a:lnTo>
                  <a:pt x="129" y="340"/>
                </a:lnTo>
                <a:lnTo>
                  <a:pt x="129" y="340"/>
                </a:lnTo>
                <a:lnTo>
                  <a:pt x="132" y="342"/>
                </a:lnTo>
                <a:lnTo>
                  <a:pt x="136" y="344"/>
                </a:lnTo>
                <a:lnTo>
                  <a:pt x="140" y="349"/>
                </a:lnTo>
                <a:lnTo>
                  <a:pt x="140" y="353"/>
                </a:lnTo>
                <a:lnTo>
                  <a:pt x="140" y="353"/>
                </a:lnTo>
                <a:close/>
                <a:moveTo>
                  <a:pt x="261" y="353"/>
                </a:moveTo>
                <a:lnTo>
                  <a:pt x="261" y="353"/>
                </a:lnTo>
                <a:lnTo>
                  <a:pt x="261" y="358"/>
                </a:lnTo>
                <a:lnTo>
                  <a:pt x="257" y="362"/>
                </a:lnTo>
                <a:lnTo>
                  <a:pt x="254" y="366"/>
                </a:lnTo>
                <a:lnTo>
                  <a:pt x="250" y="366"/>
                </a:lnTo>
                <a:lnTo>
                  <a:pt x="208" y="366"/>
                </a:lnTo>
                <a:lnTo>
                  <a:pt x="208" y="366"/>
                </a:lnTo>
                <a:lnTo>
                  <a:pt x="202" y="366"/>
                </a:lnTo>
                <a:lnTo>
                  <a:pt x="199" y="362"/>
                </a:lnTo>
                <a:lnTo>
                  <a:pt x="195" y="358"/>
                </a:lnTo>
                <a:lnTo>
                  <a:pt x="195" y="353"/>
                </a:lnTo>
                <a:lnTo>
                  <a:pt x="195" y="353"/>
                </a:lnTo>
                <a:lnTo>
                  <a:pt x="195" y="349"/>
                </a:lnTo>
                <a:lnTo>
                  <a:pt x="199" y="344"/>
                </a:lnTo>
                <a:lnTo>
                  <a:pt x="202" y="342"/>
                </a:lnTo>
                <a:lnTo>
                  <a:pt x="208" y="340"/>
                </a:lnTo>
                <a:lnTo>
                  <a:pt x="250" y="340"/>
                </a:lnTo>
                <a:lnTo>
                  <a:pt x="250" y="340"/>
                </a:lnTo>
                <a:lnTo>
                  <a:pt x="254" y="342"/>
                </a:lnTo>
                <a:lnTo>
                  <a:pt x="257" y="344"/>
                </a:lnTo>
                <a:lnTo>
                  <a:pt x="261" y="349"/>
                </a:lnTo>
                <a:lnTo>
                  <a:pt x="261" y="353"/>
                </a:lnTo>
                <a:lnTo>
                  <a:pt x="261" y="353"/>
                </a:lnTo>
                <a:close/>
                <a:moveTo>
                  <a:pt x="382" y="353"/>
                </a:moveTo>
                <a:lnTo>
                  <a:pt x="382" y="353"/>
                </a:lnTo>
                <a:lnTo>
                  <a:pt x="382" y="358"/>
                </a:lnTo>
                <a:lnTo>
                  <a:pt x="379" y="362"/>
                </a:lnTo>
                <a:lnTo>
                  <a:pt x="375" y="366"/>
                </a:lnTo>
                <a:lnTo>
                  <a:pt x="369" y="366"/>
                </a:lnTo>
                <a:lnTo>
                  <a:pt x="327" y="366"/>
                </a:lnTo>
                <a:lnTo>
                  <a:pt x="327" y="366"/>
                </a:lnTo>
                <a:lnTo>
                  <a:pt x="323" y="366"/>
                </a:lnTo>
                <a:lnTo>
                  <a:pt x="320" y="362"/>
                </a:lnTo>
                <a:lnTo>
                  <a:pt x="316" y="358"/>
                </a:lnTo>
                <a:lnTo>
                  <a:pt x="316" y="353"/>
                </a:lnTo>
                <a:lnTo>
                  <a:pt x="316" y="353"/>
                </a:lnTo>
                <a:lnTo>
                  <a:pt x="316" y="349"/>
                </a:lnTo>
                <a:lnTo>
                  <a:pt x="320" y="344"/>
                </a:lnTo>
                <a:lnTo>
                  <a:pt x="323" y="342"/>
                </a:lnTo>
                <a:lnTo>
                  <a:pt x="327" y="340"/>
                </a:lnTo>
                <a:lnTo>
                  <a:pt x="369" y="340"/>
                </a:lnTo>
                <a:lnTo>
                  <a:pt x="369" y="340"/>
                </a:lnTo>
                <a:lnTo>
                  <a:pt x="375" y="342"/>
                </a:lnTo>
                <a:lnTo>
                  <a:pt x="379" y="344"/>
                </a:lnTo>
                <a:lnTo>
                  <a:pt x="382" y="349"/>
                </a:lnTo>
                <a:lnTo>
                  <a:pt x="382" y="353"/>
                </a:lnTo>
                <a:lnTo>
                  <a:pt x="382" y="353"/>
                </a:lnTo>
                <a:close/>
                <a:moveTo>
                  <a:pt x="504" y="353"/>
                </a:moveTo>
                <a:lnTo>
                  <a:pt x="504" y="353"/>
                </a:lnTo>
                <a:lnTo>
                  <a:pt x="504" y="358"/>
                </a:lnTo>
                <a:lnTo>
                  <a:pt x="500" y="362"/>
                </a:lnTo>
                <a:lnTo>
                  <a:pt x="496" y="366"/>
                </a:lnTo>
                <a:lnTo>
                  <a:pt x="491" y="366"/>
                </a:lnTo>
                <a:lnTo>
                  <a:pt x="448" y="366"/>
                </a:lnTo>
                <a:lnTo>
                  <a:pt x="448" y="366"/>
                </a:lnTo>
                <a:lnTo>
                  <a:pt x="445" y="366"/>
                </a:lnTo>
                <a:lnTo>
                  <a:pt x="441" y="362"/>
                </a:lnTo>
                <a:lnTo>
                  <a:pt x="437" y="358"/>
                </a:lnTo>
                <a:lnTo>
                  <a:pt x="437" y="353"/>
                </a:lnTo>
                <a:lnTo>
                  <a:pt x="437" y="353"/>
                </a:lnTo>
                <a:lnTo>
                  <a:pt x="437" y="349"/>
                </a:lnTo>
                <a:lnTo>
                  <a:pt x="441" y="344"/>
                </a:lnTo>
                <a:lnTo>
                  <a:pt x="445" y="342"/>
                </a:lnTo>
                <a:lnTo>
                  <a:pt x="448" y="340"/>
                </a:lnTo>
                <a:lnTo>
                  <a:pt x="491" y="340"/>
                </a:lnTo>
                <a:lnTo>
                  <a:pt x="491" y="340"/>
                </a:lnTo>
                <a:lnTo>
                  <a:pt x="496" y="342"/>
                </a:lnTo>
                <a:lnTo>
                  <a:pt x="500" y="344"/>
                </a:lnTo>
                <a:lnTo>
                  <a:pt x="504" y="349"/>
                </a:lnTo>
                <a:lnTo>
                  <a:pt x="504" y="353"/>
                </a:lnTo>
                <a:lnTo>
                  <a:pt x="504" y="353"/>
                </a:lnTo>
                <a:close/>
                <a:moveTo>
                  <a:pt x="140" y="441"/>
                </a:moveTo>
                <a:lnTo>
                  <a:pt x="140" y="441"/>
                </a:lnTo>
                <a:lnTo>
                  <a:pt x="140" y="445"/>
                </a:lnTo>
                <a:lnTo>
                  <a:pt x="136" y="450"/>
                </a:lnTo>
                <a:lnTo>
                  <a:pt x="132" y="452"/>
                </a:lnTo>
                <a:lnTo>
                  <a:pt x="129" y="454"/>
                </a:lnTo>
                <a:lnTo>
                  <a:pt x="86" y="454"/>
                </a:lnTo>
                <a:lnTo>
                  <a:pt x="86" y="454"/>
                </a:lnTo>
                <a:lnTo>
                  <a:pt x="81" y="452"/>
                </a:lnTo>
                <a:lnTo>
                  <a:pt x="77" y="450"/>
                </a:lnTo>
                <a:lnTo>
                  <a:pt x="74" y="445"/>
                </a:lnTo>
                <a:lnTo>
                  <a:pt x="74" y="441"/>
                </a:lnTo>
                <a:lnTo>
                  <a:pt x="74" y="441"/>
                </a:lnTo>
                <a:lnTo>
                  <a:pt x="74" y="435"/>
                </a:lnTo>
                <a:lnTo>
                  <a:pt x="77" y="432"/>
                </a:lnTo>
                <a:lnTo>
                  <a:pt x="81" y="428"/>
                </a:lnTo>
                <a:lnTo>
                  <a:pt x="86" y="428"/>
                </a:lnTo>
                <a:lnTo>
                  <a:pt x="129" y="428"/>
                </a:lnTo>
                <a:lnTo>
                  <a:pt x="129" y="428"/>
                </a:lnTo>
                <a:lnTo>
                  <a:pt x="132" y="428"/>
                </a:lnTo>
                <a:lnTo>
                  <a:pt x="136" y="432"/>
                </a:lnTo>
                <a:lnTo>
                  <a:pt x="140" y="435"/>
                </a:lnTo>
                <a:lnTo>
                  <a:pt x="140" y="441"/>
                </a:lnTo>
                <a:lnTo>
                  <a:pt x="140" y="441"/>
                </a:lnTo>
                <a:close/>
                <a:moveTo>
                  <a:pt x="261" y="441"/>
                </a:moveTo>
                <a:lnTo>
                  <a:pt x="261" y="441"/>
                </a:lnTo>
                <a:lnTo>
                  <a:pt x="261" y="445"/>
                </a:lnTo>
                <a:lnTo>
                  <a:pt x="257" y="450"/>
                </a:lnTo>
                <a:lnTo>
                  <a:pt x="254" y="452"/>
                </a:lnTo>
                <a:lnTo>
                  <a:pt x="250" y="454"/>
                </a:lnTo>
                <a:lnTo>
                  <a:pt x="208" y="454"/>
                </a:lnTo>
                <a:lnTo>
                  <a:pt x="208" y="454"/>
                </a:lnTo>
                <a:lnTo>
                  <a:pt x="202" y="452"/>
                </a:lnTo>
                <a:lnTo>
                  <a:pt x="199" y="450"/>
                </a:lnTo>
                <a:lnTo>
                  <a:pt x="195" y="445"/>
                </a:lnTo>
                <a:lnTo>
                  <a:pt x="195" y="441"/>
                </a:lnTo>
                <a:lnTo>
                  <a:pt x="195" y="441"/>
                </a:lnTo>
                <a:lnTo>
                  <a:pt x="195" y="435"/>
                </a:lnTo>
                <a:lnTo>
                  <a:pt x="199" y="432"/>
                </a:lnTo>
                <a:lnTo>
                  <a:pt x="202" y="428"/>
                </a:lnTo>
                <a:lnTo>
                  <a:pt x="208" y="428"/>
                </a:lnTo>
                <a:lnTo>
                  <a:pt x="250" y="428"/>
                </a:lnTo>
                <a:lnTo>
                  <a:pt x="250" y="428"/>
                </a:lnTo>
                <a:lnTo>
                  <a:pt x="254" y="428"/>
                </a:lnTo>
                <a:lnTo>
                  <a:pt x="257" y="432"/>
                </a:lnTo>
                <a:lnTo>
                  <a:pt x="261" y="435"/>
                </a:lnTo>
                <a:lnTo>
                  <a:pt x="261" y="441"/>
                </a:lnTo>
                <a:lnTo>
                  <a:pt x="261" y="441"/>
                </a:lnTo>
                <a:close/>
                <a:moveTo>
                  <a:pt x="382" y="441"/>
                </a:moveTo>
                <a:lnTo>
                  <a:pt x="382" y="441"/>
                </a:lnTo>
                <a:lnTo>
                  <a:pt x="382" y="445"/>
                </a:lnTo>
                <a:lnTo>
                  <a:pt x="379" y="450"/>
                </a:lnTo>
                <a:lnTo>
                  <a:pt x="375" y="452"/>
                </a:lnTo>
                <a:lnTo>
                  <a:pt x="369" y="454"/>
                </a:lnTo>
                <a:lnTo>
                  <a:pt x="327" y="454"/>
                </a:lnTo>
                <a:lnTo>
                  <a:pt x="327" y="454"/>
                </a:lnTo>
                <a:lnTo>
                  <a:pt x="323" y="452"/>
                </a:lnTo>
                <a:lnTo>
                  <a:pt x="320" y="450"/>
                </a:lnTo>
                <a:lnTo>
                  <a:pt x="316" y="445"/>
                </a:lnTo>
                <a:lnTo>
                  <a:pt x="316" y="441"/>
                </a:lnTo>
                <a:lnTo>
                  <a:pt x="316" y="441"/>
                </a:lnTo>
                <a:lnTo>
                  <a:pt x="316" y="435"/>
                </a:lnTo>
                <a:lnTo>
                  <a:pt x="320" y="432"/>
                </a:lnTo>
                <a:lnTo>
                  <a:pt x="323" y="428"/>
                </a:lnTo>
                <a:lnTo>
                  <a:pt x="327" y="428"/>
                </a:lnTo>
                <a:lnTo>
                  <a:pt x="369" y="428"/>
                </a:lnTo>
                <a:lnTo>
                  <a:pt x="369" y="428"/>
                </a:lnTo>
                <a:lnTo>
                  <a:pt x="375" y="428"/>
                </a:lnTo>
                <a:lnTo>
                  <a:pt x="379" y="432"/>
                </a:lnTo>
                <a:lnTo>
                  <a:pt x="382" y="435"/>
                </a:lnTo>
                <a:lnTo>
                  <a:pt x="382" y="441"/>
                </a:lnTo>
                <a:lnTo>
                  <a:pt x="382" y="441"/>
                </a:lnTo>
                <a:close/>
                <a:moveTo>
                  <a:pt x="504" y="441"/>
                </a:moveTo>
                <a:lnTo>
                  <a:pt x="504" y="441"/>
                </a:lnTo>
                <a:lnTo>
                  <a:pt x="504" y="445"/>
                </a:lnTo>
                <a:lnTo>
                  <a:pt x="500" y="450"/>
                </a:lnTo>
                <a:lnTo>
                  <a:pt x="496" y="452"/>
                </a:lnTo>
                <a:lnTo>
                  <a:pt x="491" y="454"/>
                </a:lnTo>
                <a:lnTo>
                  <a:pt x="448" y="454"/>
                </a:lnTo>
                <a:lnTo>
                  <a:pt x="448" y="454"/>
                </a:lnTo>
                <a:lnTo>
                  <a:pt x="445" y="452"/>
                </a:lnTo>
                <a:lnTo>
                  <a:pt x="441" y="450"/>
                </a:lnTo>
                <a:lnTo>
                  <a:pt x="437" y="445"/>
                </a:lnTo>
                <a:lnTo>
                  <a:pt x="437" y="441"/>
                </a:lnTo>
                <a:lnTo>
                  <a:pt x="437" y="441"/>
                </a:lnTo>
                <a:lnTo>
                  <a:pt x="437" y="435"/>
                </a:lnTo>
                <a:lnTo>
                  <a:pt x="441" y="432"/>
                </a:lnTo>
                <a:lnTo>
                  <a:pt x="445" y="428"/>
                </a:lnTo>
                <a:lnTo>
                  <a:pt x="448" y="428"/>
                </a:lnTo>
                <a:lnTo>
                  <a:pt x="491" y="428"/>
                </a:lnTo>
                <a:lnTo>
                  <a:pt x="491" y="428"/>
                </a:lnTo>
                <a:lnTo>
                  <a:pt x="496" y="428"/>
                </a:lnTo>
                <a:lnTo>
                  <a:pt x="500" y="432"/>
                </a:lnTo>
                <a:lnTo>
                  <a:pt x="504" y="435"/>
                </a:lnTo>
                <a:lnTo>
                  <a:pt x="504" y="441"/>
                </a:lnTo>
                <a:lnTo>
                  <a:pt x="504" y="441"/>
                </a:lnTo>
                <a:close/>
                <a:moveTo>
                  <a:pt x="504" y="441"/>
                </a:moveTo>
                <a:lnTo>
                  <a:pt x="504" y="441"/>
                </a:lnTo>
                <a:close/>
              </a:path>
            </a:pathLst>
          </a:custGeom>
          <a:solidFill>
            <a:srgbClr val="A8005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97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500"/>
                            </p:stCondLst>
                            <p:childTnLst>
                              <p:par>
                                <p:cTn id="8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0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6" grpId="0" animBg="1"/>
      <p:bldP spid="77" grpId="0" animBg="1"/>
      <p:bldP spid="82" grpId="0" animBg="1"/>
      <p:bldP spid="83" grpId="0" animBg="1"/>
      <p:bldP spid="84" grpId="0" animBg="1"/>
      <p:bldP spid="86" grpId="0"/>
      <p:bldP spid="88" grpId="0"/>
      <p:bldP spid="90" grpId="0"/>
      <p:bldP spid="92" grpId="0"/>
      <p:bldP spid="99" grpId="0" animBg="1"/>
      <p:bldP spid="102" grpId="0" animBg="1"/>
      <p:bldP spid="105" grpId="0" animBg="1"/>
      <p:bldP spid="108" grpId="0" animBg="1"/>
      <p:bldP spid="115" grpId="0" animBg="1"/>
      <p:bldP spid="127" grpId="0"/>
      <p:bldP spid="129" grpId="0" animBg="1"/>
      <p:bldP spid="1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20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grpSp>
        <p:nvGrpSpPr>
          <p:cNvPr id="118" name="Group 62"/>
          <p:cNvGrpSpPr/>
          <p:nvPr/>
        </p:nvGrpSpPr>
        <p:grpSpPr>
          <a:xfrm>
            <a:off x="4212828" y="2577593"/>
            <a:ext cx="1981496" cy="1650429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4D4D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2" name="Larme 1"/>
          <p:cNvSpPr/>
          <p:nvPr/>
        </p:nvSpPr>
        <p:spPr>
          <a:xfrm rot="8388259">
            <a:off x="4266771" y="55716"/>
            <a:ext cx="1899419" cy="2138055"/>
          </a:xfrm>
          <a:prstGeom prst="teardrop">
            <a:avLst/>
          </a:prstGeom>
          <a:solidFill>
            <a:srgbClr val="66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fr-FR" sz="2800" dirty="0">
              <a:latin typeface="Candara" pitchFamily="34" charset="0"/>
            </a:endParaRPr>
          </a:p>
        </p:txBody>
      </p:sp>
      <p:sp>
        <p:nvSpPr>
          <p:cNvPr id="52" name="Larme 51"/>
          <p:cNvSpPr/>
          <p:nvPr/>
        </p:nvSpPr>
        <p:spPr>
          <a:xfrm flipH="1">
            <a:off x="6194324" y="3783723"/>
            <a:ext cx="1899419" cy="2138055"/>
          </a:xfrm>
          <a:prstGeom prst="teardrop">
            <a:avLst/>
          </a:prstGeom>
          <a:solidFill>
            <a:srgbClr val="66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latin typeface="Candara" pitchFamily="34" charset="0"/>
              </a:rPr>
              <a:t>NVAU</a:t>
            </a:r>
            <a:endParaRPr lang="fr-FR" sz="2800" dirty="0">
              <a:latin typeface="Candara" pitchFamily="34" charset="0"/>
            </a:endParaRPr>
          </a:p>
        </p:txBody>
      </p:sp>
      <p:sp>
        <p:nvSpPr>
          <p:cNvPr id="56" name="Larme 55"/>
          <p:cNvSpPr/>
          <p:nvPr/>
        </p:nvSpPr>
        <p:spPr>
          <a:xfrm>
            <a:off x="2292300" y="3783723"/>
            <a:ext cx="1899419" cy="2138055"/>
          </a:xfrm>
          <a:prstGeom prst="teardrop">
            <a:avLst/>
          </a:prstGeom>
          <a:solidFill>
            <a:srgbClr val="6600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r-FR" sz="2800" dirty="0" smtClean="0">
                <a:latin typeface="Candara" pitchFamily="34" charset="0"/>
              </a:rPr>
              <a:t>VSM</a:t>
            </a:r>
            <a:endParaRPr lang="fr-FR" sz="2800" dirty="0">
              <a:latin typeface="Candara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214978" y="799295"/>
            <a:ext cx="200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lt1"/>
                </a:solidFill>
                <a:latin typeface="Candara" pitchFamily="34" charset="0"/>
              </a:rPr>
              <a:t>Gaspillages</a:t>
            </a:r>
          </a:p>
        </p:txBody>
      </p:sp>
    </p:spTree>
    <p:extLst>
      <p:ext uri="{BB962C8B-B14F-4D97-AF65-F5344CB8AC3E}">
        <p14:creationId xmlns:p14="http://schemas.microsoft.com/office/powerpoint/2010/main" val="27011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2" grpId="0" animBg="1"/>
      <p:bldP spid="5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evron 5"/>
          <p:cNvSpPr/>
          <p:nvPr/>
        </p:nvSpPr>
        <p:spPr>
          <a:xfrm>
            <a:off x="8090312" y="2686050"/>
            <a:ext cx="761845" cy="2975198"/>
          </a:xfrm>
          <a:prstGeom prst="chevro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21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VSM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4" name="Rogner un rectangle avec un coin diagonal 3"/>
          <p:cNvSpPr/>
          <p:nvPr/>
        </p:nvSpPr>
        <p:spPr>
          <a:xfrm>
            <a:off x="215899" y="1916832"/>
            <a:ext cx="7730555" cy="3744416"/>
          </a:xfrm>
          <a:prstGeom prst="snip2Diag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buFont typeface="Wingdings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La présence des différents types de gaspillage dans chaque phase</a:t>
            </a: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.</a:t>
            </a:r>
          </a:p>
          <a:p>
            <a:pPr lvl="0"/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  <a:p>
            <a:pPr marL="342900" lvl="0" indent="-342900">
              <a:buFont typeface="Wingdings" pitchFamily="2" charset="2"/>
              <a:buChar char="ü"/>
            </a:pP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Un écart </a:t>
            </a:r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par rapport au temps mesuré actuel</a:t>
            </a: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.</a:t>
            </a:r>
          </a:p>
          <a:p>
            <a:pPr lvl="0"/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  <a:p>
            <a:pPr marL="342900" indent="-342900">
              <a:buFont typeface="Wingdings" pitchFamily="2" charset="2"/>
              <a:buChar char="ü"/>
            </a:pPr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Les cycles d’assemblage dans chaque phase ne sont pas </a:t>
            </a: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équilibrés </a:t>
            </a: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  <a:sym typeface="Wingdings" pitchFamily="2" charset="2"/>
              </a:rPr>
              <a:t> </a:t>
            </a:r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la </a:t>
            </a:r>
            <a:r>
              <a:rPr lang="fr-FR" sz="2000" b="1" dirty="0">
                <a:solidFill>
                  <a:schemeClr val="tx1"/>
                </a:solidFill>
                <a:latin typeface="Candara" pitchFamily="34" charset="0"/>
              </a:rPr>
              <a:t>présence des postes goulots dans la chaîne</a:t>
            </a:r>
          </a:p>
        </p:txBody>
      </p:sp>
      <p:sp>
        <p:nvSpPr>
          <p:cNvPr id="12" name="Organigramme : Processus 11"/>
          <p:cNvSpPr/>
          <p:nvPr/>
        </p:nvSpPr>
        <p:spPr>
          <a:xfrm>
            <a:off x="9004202" y="1916832"/>
            <a:ext cx="2764082" cy="3744416"/>
          </a:xfrm>
          <a:prstGeom prst="flowChartProcess">
            <a:avLst/>
          </a:prstGeom>
          <a:noFill/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err="1" smtClean="0">
                <a:solidFill>
                  <a:srgbClr val="660033"/>
                </a:solidFill>
                <a:latin typeface="Candara" pitchFamily="34" charset="0"/>
              </a:rPr>
              <a:t>Takt</a:t>
            </a:r>
            <a:r>
              <a:rPr lang="fr-FR" sz="4000" b="1" dirty="0" smtClean="0">
                <a:solidFill>
                  <a:srgbClr val="660033"/>
                </a:solidFill>
                <a:latin typeface="Candara" pitchFamily="34" charset="0"/>
              </a:rPr>
              <a:t> time </a:t>
            </a:r>
            <a:endParaRPr lang="fr-FR" sz="40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4" name="Organigramme : Processus 13"/>
          <p:cNvSpPr/>
          <p:nvPr/>
        </p:nvSpPr>
        <p:spPr>
          <a:xfrm>
            <a:off x="3696022" y="1916832"/>
            <a:ext cx="7753523" cy="3744416"/>
          </a:xfrm>
          <a:prstGeom prst="flowChartProcess">
            <a:avLst/>
          </a:prstGeom>
          <a:solidFill>
            <a:schemeClr val="bg1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000" dirty="0" smtClean="0">
                <a:solidFill>
                  <a:schemeClr val="tx1"/>
                </a:solidFill>
                <a:latin typeface="Candara" pitchFamily="34" charset="0"/>
              </a:rPr>
              <a:t>- Temps </a:t>
            </a:r>
            <a:r>
              <a:rPr lang="fr-FR" sz="2000" dirty="0">
                <a:solidFill>
                  <a:schemeClr val="tx1"/>
                </a:solidFill>
                <a:latin typeface="Candara" pitchFamily="34" charset="0"/>
              </a:rPr>
              <a:t>de travail disponible par jour : </a:t>
            </a:r>
            <a:r>
              <a:rPr lang="fr-FR" sz="2000" b="1" dirty="0" smtClean="0">
                <a:solidFill>
                  <a:srgbClr val="660033"/>
                </a:solidFill>
                <a:latin typeface="Candara" pitchFamily="34" charset="0"/>
              </a:rPr>
              <a:t>7.85h</a:t>
            </a:r>
            <a:r>
              <a:rPr lang="fr-FR" sz="2000" b="1" dirty="0">
                <a:solidFill>
                  <a:srgbClr val="660033"/>
                </a:solidFill>
                <a:latin typeface="Candara" pitchFamily="34" charset="0"/>
              </a:rPr>
              <a:t>* 2 équipes= </a:t>
            </a:r>
            <a:r>
              <a:rPr lang="fr-FR" sz="2000" b="1" dirty="0" smtClean="0">
                <a:solidFill>
                  <a:srgbClr val="660033"/>
                </a:solidFill>
                <a:latin typeface="Candara" pitchFamily="34" charset="0"/>
              </a:rPr>
              <a:t>15.7h/jour </a:t>
            </a:r>
          </a:p>
          <a:p>
            <a:pPr lvl="0"/>
            <a:endParaRPr lang="fr-FR" sz="2000" dirty="0">
              <a:solidFill>
                <a:schemeClr val="tx1"/>
              </a:solidFill>
              <a:latin typeface="Candara" pitchFamily="34" charset="0"/>
            </a:endParaRPr>
          </a:p>
          <a:p>
            <a:pPr lvl="0"/>
            <a:endParaRPr lang="fr-FR" sz="2000" dirty="0">
              <a:solidFill>
                <a:schemeClr val="tx1"/>
              </a:solidFill>
              <a:latin typeface="Candara" pitchFamily="34" charset="0"/>
            </a:endParaRPr>
          </a:p>
          <a:p>
            <a:pPr lvl="0"/>
            <a:r>
              <a:rPr lang="fr-FR" sz="2000" dirty="0" smtClean="0">
                <a:solidFill>
                  <a:schemeClr val="tx1"/>
                </a:solidFill>
                <a:latin typeface="Candara" pitchFamily="34" charset="0"/>
              </a:rPr>
              <a:t>- Demande </a:t>
            </a:r>
            <a:r>
              <a:rPr lang="fr-FR" sz="2000" dirty="0">
                <a:solidFill>
                  <a:schemeClr val="tx1"/>
                </a:solidFill>
                <a:latin typeface="Candara" pitchFamily="34" charset="0"/>
              </a:rPr>
              <a:t>client : </a:t>
            </a:r>
            <a:r>
              <a:rPr lang="fr-FR" sz="2000" b="1" dirty="0">
                <a:solidFill>
                  <a:srgbClr val="660033"/>
                </a:solidFill>
                <a:latin typeface="Candara" pitchFamily="34" charset="0"/>
              </a:rPr>
              <a:t>86  demi-inverseurs par mois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rganigramme : Processus 61"/>
              <p:cNvSpPr/>
              <p:nvPr/>
            </p:nvSpPr>
            <p:spPr>
              <a:xfrm>
                <a:off x="3716909" y="1916832"/>
                <a:ext cx="7753523" cy="3744416"/>
              </a:xfrm>
              <a:prstGeom prst="flowChartProcess">
                <a:avLst/>
              </a:prstGeom>
              <a:solidFill>
                <a:schemeClr val="bg1"/>
              </a:solidFill>
              <a:ln>
                <a:solidFill>
                  <a:srgbClr val="6600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fr-FR" sz="4000" b="1" i="1" smtClean="0">
                        <a:solidFill>
                          <a:srgbClr val="660033"/>
                        </a:solidFill>
                        <a:latin typeface="Cambria Math"/>
                      </a:rPr>
                      <m:t>𝑻𝒂𝒌𝒕</m:t>
                    </m:r>
                    <m:r>
                      <a:rPr lang="fr-FR" sz="4000" b="1" i="1" smtClean="0">
                        <a:solidFill>
                          <a:srgbClr val="660033"/>
                        </a:solidFill>
                        <a:latin typeface="Cambria Math"/>
                      </a:rPr>
                      <m:t> </m:t>
                    </m:r>
                    <m:r>
                      <a:rPr lang="fr-FR" sz="4000" b="1" i="1" smtClean="0">
                        <a:solidFill>
                          <a:srgbClr val="660033"/>
                        </a:solidFill>
                        <a:latin typeface="Cambria Math"/>
                      </a:rPr>
                      <m:t>𝑻𝒊𝒎𝒆</m:t>
                    </m:r>
                    <m:r>
                      <a:rPr lang="fr-FR" sz="4000" b="1">
                        <a:solidFill>
                          <a:srgbClr val="660033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  <m:t>𝟏𝟓</m:t>
                        </m:r>
                        <m:r>
                          <a:rPr lang="fr-FR" sz="4000" b="1">
                            <a:solidFill>
                              <a:srgbClr val="660033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  <m:t>𝟕</m:t>
                        </m:r>
                        <m: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  <m:t>∗</m:t>
                        </m:r>
                        <m: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  <m:t>𝟐𝟎</m:t>
                        </m:r>
                      </m:num>
                      <m:den>
                        <m:r>
                          <a:rPr lang="fr-FR" sz="4000" b="1" i="1">
                            <a:solidFill>
                              <a:srgbClr val="660033"/>
                            </a:solidFill>
                            <a:latin typeface="Cambria Math"/>
                          </a:rPr>
                          <m:t>𝟖𝟔</m:t>
                        </m:r>
                      </m:den>
                    </m:f>
                  </m:oMath>
                </a14:m>
                <a:r>
                  <a:rPr lang="fr-FR" sz="4000" b="1" dirty="0">
                    <a:solidFill>
                      <a:srgbClr val="660033"/>
                    </a:solidFill>
                  </a:rPr>
                  <a:t>= </a:t>
                </a:r>
                <a:endParaRPr lang="fr-FR" sz="4000" b="1" dirty="0" smtClean="0">
                  <a:solidFill>
                    <a:srgbClr val="660033"/>
                  </a:solidFill>
                </a:endParaRPr>
              </a:p>
              <a:p>
                <a:pPr algn="ctr"/>
                <a:r>
                  <a:rPr lang="fr-FR" sz="4000" b="1" dirty="0" smtClean="0">
                    <a:solidFill>
                      <a:srgbClr val="660033"/>
                    </a:solidFill>
                  </a:rPr>
                  <a:t>3</a:t>
                </a:r>
                <a:r>
                  <a:rPr lang="fr-FR" sz="4000" b="1" dirty="0">
                    <a:solidFill>
                      <a:srgbClr val="660033"/>
                    </a:solidFill>
                  </a:rPr>
                  <a:t>, 5h/demi-inverseur</a:t>
                </a:r>
                <a:endParaRPr lang="fr-FR" sz="4000" dirty="0">
                  <a:solidFill>
                    <a:srgbClr val="660033"/>
                  </a:solidFill>
                </a:endParaRPr>
              </a:p>
            </p:txBody>
          </p:sp>
        </mc:Choice>
        <mc:Fallback xmlns="">
          <p:sp>
            <p:nvSpPr>
              <p:cNvPr id="62" name="Organigramme : Processus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909" y="1916832"/>
                <a:ext cx="7753523" cy="3744416"/>
              </a:xfrm>
              <a:prstGeom prst="flowChartProcess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rgbClr val="660033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47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2314E-7 -4.81481E-6 L -0.71762 0.000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57" grpId="0" animBg="1"/>
      <p:bldP spid="4" grpId="0" animBg="1"/>
      <p:bldP spid="4" grpId="1" animBg="1"/>
      <p:bldP spid="12" grpId="0" animBg="1"/>
      <p:bldP spid="12" grpId="1" animBg="1"/>
      <p:bldP spid="14" grpId="0" animBg="1"/>
      <p:bldP spid="6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22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" name="Rounded Rectangle 19"/>
          <p:cNvSpPr/>
          <p:nvPr/>
        </p:nvSpPr>
        <p:spPr>
          <a:xfrm>
            <a:off x="17665" y="990424"/>
            <a:ext cx="7928790" cy="619256"/>
          </a:xfrm>
          <a:prstGeom prst="roundRect">
            <a:avLst>
              <a:gd name="adj" fmla="val 50000"/>
            </a:avLst>
          </a:prstGeom>
          <a:solidFill>
            <a:srgbClr val="4D4D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Temps chronométré vs temps de gamme vs </a:t>
            </a:r>
            <a:r>
              <a:rPr lang="fr-FR" sz="2400" dirty="0" err="1" smtClean="0">
                <a:solidFill>
                  <a:schemeClr val="bg1"/>
                </a:solidFill>
                <a:latin typeface="Candara" pitchFamily="34" charset="0"/>
              </a:rPr>
              <a:t>Takt</a:t>
            </a:r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 time</a:t>
            </a:r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grpSp>
        <p:nvGrpSpPr>
          <p:cNvPr id="118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4D4D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pic>
        <p:nvPicPr>
          <p:cNvPr id="51" name="Image 5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4"/>
          <a:stretch/>
        </p:blipFill>
        <p:spPr bwMode="auto">
          <a:xfrm>
            <a:off x="360313" y="1772816"/>
            <a:ext cx="8987784" cy="424847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</p:pic>
      <p:sp>
        <p:nvSpPr>
          <p:cNvPr id="2" name="Organigramme : Processus 1"/>
          <p:cNvSpPr/>
          <p:nvPr/>
        </p:nvSpPr>
        <p:spPr>
          <a:xfrm>
            <a:off x="9721353" y="2248508"/>
            <a:ext cx="268059" cy="360040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Plus 2"/>
          <p:cNvSpPr/>
          <p:nvPr/>
        </p:nvSpPr>
        <p:spPr>
          <a:xfrm>
            <a:off x="9649345" y="3375298"/>
            <a:ext cx="431425" cy="648072"/>
          </a:xfrm>
          <a:prstGeom prst="mathPlus">
            <a:avLst>
              <a:gd name="adj1" fmla="val 11762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Connecteur droit 4"/>
          <p:cNvCxnSpPr/>
          <p:nvPr/>
        </p:nvCxnSpPr>
        <p:spPr>
          <a:xfrm>
            <a:off x="9798765" y="4869160"/>
            <a:ext cx="293662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10092427" y="2239216"/>
            <a:ext cx="1635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Temps mesuré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080770" y="3514668"/>
            <a:ext cx="1874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latin typeface="Candara" pitchFamily="34" charset="0"/>
              </a:rPr>
              <a:t>Temps de gamme</a:t>
            </a:r>
            <a:endParaRPr lang="fr-FR" sz="2400" b="1" dirty="0">
              <a:latin typeface="Candara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0198074" y="4676378"/>
            <a:ext cx="1612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>
                <a:latin typeface="Candara" pitchFamily="34" charset="0"/>
              </a:rPr>
              <a:t>Takt</a:t>
            </a:r>
            <a:r>
              <a:rPr lang="fr-FR" sz="2400" b="1" dirty="0" smtClean="0">
                <a:latin typeface="Candara" pitchFamily="34" charset="0"/>
              </a:rPr>
              <a:t> time</a:t>
            </a:r>
            <a:endParaRPr lang="fr-FR" sz="24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11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23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" name="Rounded Rectangle 19"/>
          <p:cNvSpPr/>
          <p:nvPr/>
        </p:nvSpPr>
        <p:spPr>
          <a:xfrm>
            <a:off x="17665" y="990424"/>
            <a:ext cx="6463328" cy="619256"/>
          </a:xfrm>
          <a:prstGeom prst="roundRect">
            <a:avLst>
              <a:gd name="adj" fmla="val 50000"/>
            </a:avLst>
          </a:prstGeom>
          <a:solidFill>
            <a:srgbClr val="4D4D4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r"/>
            <a:r>
              <a:rPr lang="fr-FR" sz="2400" dirty="0" smtClean="0">
                <a:solidFill>
                  <a:schemeClr val="bg1"/>
                </a:solidFill>
                <a:latin typeface="Candara" pitchFamily="34" charset="0"/>
              </a:rPr>
              <a:t>Analyse des causes racines des gaspillages</a:t>
            </a:r>
            <a:endParaRPr lang="fr-FR" sz="2400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grpSp>
        <p:nvGrpSpPr>
          <p:cNvPr id="118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4D4D4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r"/>
              <a:endParaRPr lang="en-IN" sz="240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57" name="Rounded Rectangle 131"/>
          <p:cNvSpPr/>
          <p:nvPr/>
        </p:nvSpPr>
        <p:spPr>
          <a:xfrm>
            <a:off x="7230810" y="2861353"/>
            <a:ext cx="4239621" cy="623341"/>
          </a:xfrm>
          <a:prstGeom prst="roundRect">
            <a:avLst>
              <a:gd name="adj" fmla="val 50000"/>
            </a:avLst>
          </a:prstGeom>
          <a:solidFill>
            <a:srgbClr val="B800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Temps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r>
              <a:rPr kumimoji="0" lang="en-IN" sz="2400" b="1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d’attente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58" name="Rounded Rectangle 132"/>
          <p:cNvSpPr/>
          <p:nvPr/>
        </p:nvSpPr>
        <p:spPr>
          <a:xfrm>
            <a:off x="7230810" y="1772816"/>
            <a:ext cx="4239621" cy="623341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Mouvement</a:t>
            </a: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inutile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59" name="Rounded Rectangle 133"/>
          <p:cNvSpPr/>
          <p:nvPr/>
        </p:nvSpPr>
        <p:spPr>
          <a:xfrm>
            <a:off x="7273082" y="3983652"/>
            <a:ext cx="4197350" cy="62334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Erreurs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, </a:t>
            </a:r>
            <a:r>
              <a:rPr lang="en-IN" sz="2400" b="1" kern="0" dirty="0" err="1" smtClean="0">
                <a:solidFill>
                  <a:schemeClr val="bg1"/>
                </a:solidFill>
                <a:latin typeface="Candara" pitchFamily="34" charset="0"/>
              </a:rPr>
              <a:t>défauts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 et retouches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aphicFrame>
        <p:nvGraphicFramePr>
          <p:cNvPr id="60" name="Graphique 5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830016"/>
              </p:ext>
            </p:extLst>
          </p:nvPr>
        </p:nvGraphicFramePr>
        <p:xfrm>
          <a:off x="768233" y="1800200"/>
          <a:ext cx="5276850" cy="4293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6685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132"/>
          <p:cNvSpPr/>
          <p:nvPr/>
        </p:nvSpPr>
        <p:spPr>
          <a:xfrm>
            <a:off x="30036" y="990424"/>
            <a:ext cx="3426622" cy="623341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/>
            <a:r>
              <a:rPr lang="en-IN" sz="2400" b="1" kern="0" dirty="0" err="1">
                <a:solidFill>
                  <a:schemeClr val="bg1"/>
                </a:solidFill>
                <a:latin typeface="Candara" pitchFamily="34" charset="0"/>
              </a:rPr>
              <a:t>Mouvement</a:t>
            </a:r>
            <a:r>
              <a:rPr lang="en-IN" sz="2400" b="1" kern="0" dirty="0">
                <a:solidFill>
                  <a:schemeClr val="bg1"/>
                </a:solidFill>
                <a:latin typeface="Candara" pitchFamily="34" charset="0"/>
              </a:rPr>
              <a:t> inutile</a:t>
            </a: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24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grpSp>
        <p:nvGrpSpPr>
          <p:cNvPr id="118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00FF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52" name="Image 5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92"/>
          <a:stretch/>
        </p:blipFill>
        <p:spPr bwMode="auto">
          <a:xfrm rot="10800000">
            <a:off x="398971" y="1892711"/>
            <a:ext cx="9250374" cy="4128577"/>
          </a:xfrm>
          <a:prstGeom prst="rect">
            <a:avLst/>
          </a:prstGeom>
          <a:noFill/>
        </p:spPr>
      </p:pic>
      <p:pic>
        <p:nvPicPr>
          <p:cNvPr id="55" name="Image 5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2" t="85069" r="43577"/>
          <a:stretch/>
        </p:blipFill>
        <p:spPr bwMode="auto">
          <a:xfrm>
            <a:off x="10023567" y="1892711"/>
            <a:ext cx="1786018" cy="1285942"/>
          </a:xfrm>
          <a:prstGeom prst="rect">
            <a:avLst/>
          </a:prstGeom>
          <a:noFill/>
        </p:spPr>
      </p:pic>
      <p:pic>
        <p:nvPicPr>
          <p:cNvPr id="57" name="Image 5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2" t="87724" r="19131" b="3002"/>
          <a:stretch/>
        </p:blipFill>
        <p:spPr bwMode="auto">
          <a:xfrm>
            <a:off x="10218929" y="3955529"/>
            <a:ext cx="1305709" cy="819150"/>
          </a:xfrm>
          <a:prstGeom prst="rect">
            <a:avLst/>
          </a:prstGeom>
          <a:noFill/>
        </p:spPr>
      </p:pic>
      <p:sp>
        <p:nvSpPr>
          <p:cNvPr id="2" name="Organigramme : Processus 1"/>
          <p:cNvSpPr/>
          <p:nvPr/>
        </p:nvSpPr>
        <p:spPr>
          <a:xfrm>
            <a:off x="4249676" y="1182817"/>
            <a:ext cx="3143012" cy="739753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kern="0" dirty="0" smtClean="0">
                <a:solidFill>
                  <a:schemeClr val="tx1"/>
                </a:solidFill>
                <a:latin typeface="Candara" pitchFamily="34" charset="0"/>
              </a:rPr>
              <a:t>Déplacement Interne </a:t>
            </a:r>
            <a:endParaRPr lang="fr-FR" sz="2400" b="1" kern="0" dirty="0">
              <a:solidFill>
                <a:schemeClr val="tx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2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ounded Rectangle 132"/>
          <p:cNvSpPr/>
          <p:nvPr/>
        </p:nvSpPr>
        <p:spPr>
          <a:xfrm>
            <a:off x="30036" y="990424"/>
            <a:ext cx="3426622" cy="623341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/>
            <a:r>
              <a:rPr lang="en-IN" sz="2400" b="1" kern="0" dirty="0" err="1">
                <a:solidFill>
                  <a:schemeClr val="bg1"/>
                </a:solidFill>
                <a:latin typeface="Candara" pitchFamily="34" charset="0"/>
              </a:rPr>
              <a:t>Mouvement</a:t>
            </a:r>
            <a:r>
              <a:rPr lang="en-IN" sz="2400" b="1" kern="0" dirty="0">
                <a:solidFill>
                  <a:schemeClr val="bg1"/>
                </a:solidFill>
                <a:latin typeface="Candara" pitchFamily="34" charset="0"/>
              </a:rPr>
              <a:t> inutile</a:t>
            </a: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25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grpSp>
        <p:nvGrpSpPr>
          <p:cNvPr id="118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00FF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2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2" name="Organigramme : Processus 1"/>
          <p:cNvSpPr/>
          <p:nvPr/>
        </p:nvSpPr>
        <p:spPr>
          <a:xfrm>
            <a:off x="4249676" y="1182817"/>
            <a:ext cx="3143012" cy="739753"/>
          </a:xfrm>
          <a:prstGeom prst="flowChartProcess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kern="0" dirty="0" smtClean="0">
                <a:solidFill>
                  <a:schemeClr val="tx1"/>
                </a:solidFill>
                <a:latin typeface="Candara" pitchFamily="34" charset="0"/>
              </a:rPr>
              <a:t>Déplacement Externe </a:t>
            </a:r>
            <a:endParaRPr lang="fr-FR" sz="2400" b="1" kern="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56" name="Image 5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34"/>
          <a:stretch/>
        </p:blipFill>
        <p:spPr bwMode="auto">
          <a:xfrm>
            <a:off x="432633" y="2096294"/>
            <a:ext cx="7969658" cy="38884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59" name="Image 58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47" r="-1" b="50000"/>
          <a:stretch/>
        </p:blipFill>
        <p:spPr bwMode="auto">
          <a:xfrm>
            <a:off x="8749952" y="2266206"/>
            <a:ext cx="2845412" cy="309634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12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26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3" name="Ellipse 2"/>
          <p:cNvSpPr/>
          <p:nvPr/>
        </p:nvSpPr>
        <p:spPr>
          <a:xfrm>
            <a:off x="6707377" y="1628800"/>
            <a:ext cx="517398" cy="596652"/>
          </a:xfrm>
          <a:prstGeom prst="ellipse">
            <a:avLst/>
          </a:prstGeom>
          <a:solidFill>
            <a:srgbClr val="007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/>
          <p:cNvSpPr/>
          <p:nvPr/>
        </p:nvSpPr>
        <p:spPr>
          <a:xfrm>
            <a:off x="6707376" y="2497088"/>
            <a:ext cx="517398" cy="596652"/>
          </a:xfrm>
          <a:prstGeom prst="ellipse">
            <a:avLst/>
          </a:prstGeom>
          <a:solidFill>
            <a:srgbClr val="33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702746" y="3408412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6697017" y="4344516"/>
            <a:ext cx="517398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Ellipse 62"/>
          <p:cNvSpPr/>
          <p:nvPr/>
        </p:nvSpPr>
        <p:spPr>
          <a:xfrm>
            <a:off x="6707377" y="5229200"/>
            <a:ext cx="517398" cy="59665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7343385" y="247796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des fixations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343386" y="3398852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les mesures des cales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360077" y="426484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MC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343387" y="5210080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le LIC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343151" y="1628800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l’outillage 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ounded Rectangle 132"/>
          <p:cNvSpPr/>
          <p:nvPr/>
        </p:nvSpPr>
        <p:spPr>
          <a:xfrm>
            <a:off x="30036" y="990424"/>
            <a:ext cx="3426622" cy="623341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/>
            <a:r>
              <a:rPr lang="en-IN" sz="2400" b="1" kern="0" dirty="0" err="1">
                <a:solidFill>
                  <a:schemeClr val="bg1"/>
                </a:solidFill>
                <a:latin typeface="Candara" pitchFamily="34" charset="0"/>
              </a:rPr>
              <a:t>Mouvement</a:t>
            </a:r>
            <a:r>
              <a:rPr lang="en-IN" sz="2400" b="1" kern="0" dirty="0">
                <a:solidFill>
                  <a:schemeClr val="bg1"/>
                </a:solidFill>
                <a:latin typeface="Candara" pitchFamily="34" charset="0"/>
              </a:rPr>
              <a:t> inutile</a:t>
            </a:r>
          </a:p>
        </p:txBody>
      </p:sp>
      <p:grpSp>
        <p:nvGrpSpPr>
          <p:cNvPr id="81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2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00FF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84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aphicFrame>
        <p:nvGraphicFramePr>
          <p:cNvPr id="93" name="Graphique 9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24239"/>
              </p:ext>
            </p:extLst>
          </p:nvPr>
        </p:nvGraphicFramePr>
        <p:xfrm>
          <a:off x="368300" y="1753365"/>
          <a:ext cx="5629275" cy="4392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172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0" grpId="0" animBg="1"/>
      <p:bldP spid="61" grpId="0" animBg="1"/>
      <p:bldP spid="62" grpId="0" animBg="1"/>
      <p:bldP spid="63" grpId="0" animBg="1"/>
      <p:bldP spid="4" grpId="0"/>
      <p:bldP spid="72" grpId="0"/>
      <p:bldP spid="76" grpId="0"/>
      <p:bldP spid="77" grpId="0"/>
      <p:bldP spid="78" grpId="0"/>
      <p:bldGraphic spid="93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27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3" name="Ellipse 2"/>
          <p:cNvSpPr/>
          <p:nvPr/>
        </p:nvSpPr>
        <p:spPr>
          <a:xfrm>
            <a:off x="259989" y="2745816"/>
            <a:ext cx="600585" cy="596652"/>
          </a:xfrm>
          <a:prstGeom prst="ellipse">
            <a:avLst/>
          </a:prstGeom>
          <a:solidFill>
            <a:srgbClr val="0077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895763" y="2745816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Se déplacer pour ramener l’outillage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2" name="Flèche à angle droit 11"/>
          <p:cNvSpPr/>
          <p:nvPr/>
        </p:nvSpPr>
        <p:spPr>
          <a:xfrm rot="5400000">
            <a:off x="4603637" y="3419624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5699547" y="3853370"/>
            <a:ext cx="5921792" cy="15274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-Le partage des outils entre AMC</a:t>
            </a:r>
          </a:p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-Le vol de l’outillage</a:t>
            </a:r>
          </a:p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-La non-déclaration et traçabilité des outils endommagés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56" name="Rounded Rectangle 132"/>
          <p:cNvSpPr/>
          <p:nvPr/>
        </p:nvSpPr>
        <p:spPr>
          <a:xfrm>
            <a:off x="30036" y="990424"/>
            <a:ext cx="3426622" cy="623341"/>
          </a:xfrm>
          <a:prstGeom prst="roundRect">
            <a:avLst>
              <a:gd name="adj" fmla="val 50000"/>
            </a:avLst>
          </a:prstGeom>
          <a:solidFill>
            <a:srgbClr val="0000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r"/>
            <a:r>
              <a:rPr lang="en-IN" sz="2400" b="1" kern="0" dirty="0" err="1">
                <a:solidFill>
                  <a:schemeClr val="bg1"/>
                </a:solidFill>
                <a:latin typeface="Candara" pitchFamily="34" charset="0"/>
              </a:rPr>
              <a:t>Mouvement</a:t>
            </a:r>
            <a:r>
              <a:rPr lang="en-IN" sz="2400" b="1" kern="0" dirty="0">
                <a:solidFill>
                  <a:schemeClr val="bg1"/>
                </a:solidFill>
                <a:latin typeface="Candara" pitchFamily="34" charset="0"/>
              </a:rPr>
              <a:t> inutile</a:t>
            </a:r>
          </a:p>
        </p:txBody>
      </p:sp>
      <p:grpSp>
        <p:nvGrpSpPr>
          <p:cNvPr id="57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9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00FF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895762" y="2745816"/>
            <a:ext cx="673673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Se déplacer pour ramener des fixations</a:t>
            </a:r>
          </a:p>
        </p:txBody>
      </p:sp>
      <p:sp>
        <p:nvSpPr>
          <p:cNvPr id="62" name="Flèche à angle droit 61"/>
          <p:cNvSpPr/>
          <p:nvPr/>
        </p:nvSpPr>
        <p:spPr>
          <a:xfrm rot="5400000">
            <a:off x="2891071" y="3419624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3800224" y="4005064"/>
            <a:ext cx="8153651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Le magasinier n’utilise pas SAP et se contente d’une ancienne liste de prélèvement imprimée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2" name="Ellipse 71"/>
          <p:cNvSpPr/>
          <p:nvPr/>
        </p:nvSpPr>
        <p:spPr>
          <a:xfrm>
            <a:off x="257604" y="2745816"/>
            <a:ext cx="517398" cy="596652"/>
          </a:xfrm>
          <a:prstGeom prst="ellipse">
            <a:avLst/>
          </a:prstGeom>
          <a:solidFill>
            <a:srgbClr val="33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/>
          <p:cNvSpPr/>
          <p:nvPr/>
        </p:nvSpPr>
        <p:spPr>
          <a:xfrm>
            <a:off x="895762" y="2745816"/>
            <a:ext cx="7506529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Se déplacer pour ramener les mesures des cales</a:t>
            </a:r>
          </a:p>
        </p:txBody>
      </p:sp>
      <p:sp>
        <p:nvSpPr>
          <p:cNvPr id="77" name="Flèche à angle droit 76"/>
          <p:cNvSpPr/>
          <p:nvPr/>
        </p:nvSpPr>
        <p:spPr>
          <a:xfrm rot="5400000">
            <a:off x="1219261" y="3419624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2088505" y="3789040"/>
            <a:ext cx="9721927" cy="11333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Bureau 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de méthodes ne possède pas un tableau </a:t>
            </a:r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qui 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standardise les mesures des cales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81" name="Ellipse 80"/>
          <p:cNvSpPr/>
          <p:nvPr/>
        </p:nvSpPr>
        <p:spPr>
          <a:xfrm>
            <a:off x="262001" y="2745815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895762" y="2745816"/>
            <a:ext cx="7506529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Se déplacer pour ramener MC</a:t>
            </a:r>
          </a:p>
        </p:txBody>
      </p:sp>
      <p:sp>
        <p:nvSpPr>
          <p:cNvPr id="84" name="Flèche à angle droit 83"/>
          <p:cNvSpPr/>
          <p:nvPr/>
        </p:nvSpPr>
        <p:spPr>
          <a:xfrm rot="5400000">
            <a:off x="3954718" y="3419624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4823963" y="3965356"/>
            <a:ext cx="5975816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La ligne est en phase de démarrage</a:t>
            </a:r>
            <a:r>
              <a:rPr lang="fr-FR" sz="2800" dirty="0">
                <a:solidFill>
                  <a:srgbClr val="660033"/>
                </a:solidFill>
              </a:rPr>
              <a:t> 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262001" y="2745816"/>
            <a:ext cx="517398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895762" y="2745816"/>
            <a:ext cx="7506529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Se déplacer pour ramener le LIC</a:t>
            </a:r>
          </a:p>
        </p:txBody>
      </p:sp>
      <p:sp>
        <p:nvSpPr>
          <p:cNvPr id="96" name="Flèche à angle droit 95"/>
          <p:cNvSpPr/>
          <p:nvPr/>
        </p:nvSpPr>
        <p:spPr>
          <a:xfrm rot="5400000">
            <a:off x="3954718" y="3419624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/>
          <p:cNvSpPr/>
          <p:nvPr/>
        </p:nvSpPr>
        <p:spPr>
          <a:xfrm>
            <a:off x="4823962" y="3965356"/>
            <a:ext cx="5454329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La non dématérialisation des </a:t>
            </a:r>
            <a:r>
              <a:rPr lang="fr-FR" sz="2800" b="1" dirty="0" err="1" smtClean="0">
                <a:solidFill>
                  <a:srgbClr val="660033"/>
                </a:solidFill>
                <a:latin typeface="Candara" pitchFamily="34" charset="0"/>
              </a:rPr>
              <a:t>LICs</a:t>
            </a:r>
            <a:r>
              <a:rPr lang="fr-FR" sz="2800" dirty="0">
                <a:solidFill>
                  <a:srgbClr val="660033"/>
                </a:solidFill>
              </a:rPr>
              <a:t> 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8" name="Ellipse 97"/>
          <p:cNvSpPr/>
          <p:nvPr/>
        </p:nvSpPr>
        <p:spPr>
          <a:xfrm>
            <a:off x="294224" y="2745816"/>
            <a:ext cx="517398" cy="59665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8" grpId="0"/>
      <p:bldP spid="78" grpId="1"/>
      <p:bldP spid="12" grpId="0" animBg="1"/>
      <p:bldP spid="12" grpId="1" animBg="1"/>
      <p:bldP spid="79" grpId="0"/>
      <p:bldP spid="79" grpId="1"/>
      <p:bldP spid="61" grpId="0"/>
      <p:bldP spid="61" grpId="1"/>
      <p:bldP spid="62" grpId="0" animBg="1"/>
      <p:bldP spid="62" grpId="1" animBg="1"/>
      <p:bldP spid="63" grpId="0"/>
      <p:bldP spid="63" grpId="1"/>
      <p:bldP spid="72" grpId="0" animBg="1"/>
      <p:bldP spid="72" grpId="1" animBg="1"/>
      <p:bldP spid="76" grpId="0"/>
      <p:bldP spid="76" grpId="1"/>
      <p:bldP spid="77" grpId="0" animBg="1"/>
      <p:bldP spid="77" grpId="1" animBg="1"/>
      <p:bldP spid="80" grpId="0"/>
      <p:bldP spid="80" grpId="1"/>
      <p:bldP spid="81" grpId="0" animBg="1"/>
      <p:bldP spid="81" grpId="1" animBg="1"/>
      <p:bldP spid="82" grpId="0"/>
      <p:bldP spid="82" grpId="1"/>
      <p:bldP spid="84" grpId="0" animBg="1"/>
      <p:bldP spid="84" grpId="1" animBg="1"/>
      <p:bldP spid="93" grpId="0"/>
      <p:bldP spid="93" grpId="1"/>
      <p:bldP spid="94" grpId="0" animBg="1"/>
      <p:bldP spid="94" grpId="1" animBg="1"/>
      <p:bldP spid="95" grpId="0"/>
      <p:bldP spid="95" grpId="1"/>
      <p:bldP spid="96" grpId="0" animBg="1"/>
      <p:bldP spid="96" grpId="1" animBg="1"/>
      <p:bldP spid="97" grpId="0"/>
      <p:bldP spid="97" grpId="1"/>
      <p:bldP spid="98" grpId="0" animBg="1"/>
      <p:bldP spid="9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28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43387" y="5210080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2" name="Rounded Rectangle 131"/>
          <p:cNvSpPr/>
          <p:nvPr/>
        </p:nvSpPr>
        <p:spPr>
          <a:xfrm>
            <a:off x="81132" y="990424"/>
            <a:ext cx="4239621" cy="623341"/>
          </a:xfrm>
          <a:prstGeom prst="roundRect">
            <a:avLst>
              <a:gd name="adj" fmla="val 50000"/>
            </a:avLst>
          </a:prstGeom>
          <a:solidFill>
            <a:srgbClr val="B800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Temps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r>
              <a:rPr kumimoji="0" lang="en-IN" sz="2400" b="1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d’attente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grpSp>
        <p:nvGrpSpPr>
          <p:cNvPr id="72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6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B8005C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77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graphicFrame>
        <p:nvGraphicFramePr>
          <p:cNvPr id="80" name="Graphique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3654244"/>
              </p:ext>
            </p:extLst>
          </p:nvPr>
        </p:nvGraphicFramePr>
        <p:xfrm>
          <a:off x="81132" y="1613765"/>
          <a:ext cx="5902828" cy="45367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1" name="Ellipse 80"/>
          <p:cNvSpPr/>
          <p:nvPr/>
        </p:nvSpPr>
        <p:spPr>
          <a:xfrm>
            <a:off x="6707377" y="1628800"/>
            <a:ext cx="517398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Ellipse 81"/>
          <p:cNvSpPr/>
          <p:nvPr/>
        </p:nvSpPr>
        <p:spPr>
          <a:xfrm>
            <a:off x="6709843" y="4300364"/>
            <a:ext cx="517398" cy="5966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Ellipse 83"/>
          <p:cNvSpPr/>
          <p:nvPr/>
        </p:nvSpPr>
        <p:spPr>
          <a:xfrm>
            <a:off x="6707377" y="2474640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92"/>
          <p:cNvSpPr/>
          <p:nvPr/>
        </p:nvSpPr>
        <p:spPr>
          <a:xfrm>
            <a:off x="6697017" y="3408412"/>
            <a:ext cx="517398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/>
          <p:cNvSpPr/>
          <p:nvPr/>
        </p:nvSpPr>
        <p:spPr>
          <a:xfrm>
            <a:off x="7343385" y="247796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Dépassement des pauses/discussions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7343386" y="3398852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Attente des pièces 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360077" y="426484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Attente du démarrage des IPO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343151" y="1628800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Attente maintenance 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29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80" name="Ellipse 79"/>
          <p:cNvSpPr/>
          <p:nvPr/>
        </p:nvSpPr>
        <p:spPr>
          <a:xfrm>
            <a:off x="259989" y="2745816"/>
            <a:ext cx="600585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/>
          <p:cNvSpPr/>
          <p:nvPr/>
        </p:nvSpPr>
        <p:spPr>
          <a:xfrm>
            <a:off x="895763" y="2745816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Attente maintenance </a:t>
            </a:r>
          </a:p>
        </p:txBody>
      </p:sp>
      <p:sp>
        <p:nvSpPr>
          <p:cNvPr id="82" name="Flèche à angle droit 81"/>
          <p:cNvSpPr/>
          <p:nvPr/>
        </p:nvSpPr>
        <p:spPr>
          <a:xfrm rot="5400000">
            <a:off x="2939165" y="3290132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3996294" y="3719419"/>
            <a:ext cx="64564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Absence du sous-traitant </a:t>
            </a:r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s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ur place </a:t>
            </a:r>
            <a:r>
              <a:rPr lang="fr-FR" sz="2800" dirty="0">
                <a:solidFill>
                  <a:srgbClr val="660033"/>
                </a:solidFill>
              </a:rPr>
              <a:t> 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58" name="Rounded Rectangle 131"/>
          <p:cNvSpPr/>
          <p:nvPr/>
        </p:nvSpPr>
        <p:spPr>
          <a:xfrm>
            <a:off x="81132" y="990424"/>
            <a:ext cx="4239621" cy="623341"/>
          </a:xfrm>
          <a:prstGeom prst="roundRect">
            <a:avLst>
              <a:gd name="adj" fmla="val 50000"/>
            </a:avLst>
          </a:prstGeom>
          <a:solidFill>
            <a:srgbClr val="B8005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Temps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r>
              <a:rPr kumimoji="0" lang="en-IN" sz="2400" b="1" i="0" u="none" strike="noStrike" kern="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d’attente</a:t>
            </a:r>
            <a:r>
              <a:rPr kumimoji="0" lang="en-IN" sz="2400" b="1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 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grpSp>
        <p:nvGrpSpPr>
          <p:cNvPr id="59" name="Group 62"/>
          <p:cNvGrpSpPr/>
          <p:nvPr/>
        </p:nvGrpSpPr>
        <p:grpSpPr>
          <a:xfrm>
            <a:off x="20692" y="99042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0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B8005C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61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77" name="Ellipse 76"/>
          <p:cNvSpPr/>
          <p:nvPr/>
        </p:nvSpPr>
        <p:spPr>
          <a:xfrm>
            <a:off x="259989" y="2745816"/>
            <a:ext cx="600585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895763" y="2745816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Dépassement des pauses/discussions</a:t>
            </a:r>
          </a:p>
        </p:txBody>
      </p:sp>
      <p:sp>
        <p:nvSpPr>
          <p:cNvPr id="79" name="Flèche à angle droit 78"/>
          <p:cNvSpPr/>
          <p:nvPr/>
        </p:nvSpPr>
        <p:spPr>
          <a:xfrm rot="5400000">
            <a:off x="2371389" y="3290132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3240634" y="3719419"/>
            <a:ext cx="8640958" cy="22298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</a:rPr>
              <a:t>- Non respect des conditions ergonomiques</a:t>
            </a:r>
            <a:endParaRPr lang="fr-FR" sz="2800" b="1" dirty="0">
              <a:solidFill>
                <a:srgbClr val="660033"/>
              </a:solidFill>
            </a:endParaRPr>
          </a:p>
          <a:p>
            <a:r>
              <a:rPr lang="fr-FR" sz="2800" b="1" dirty="0" smtClean="0">
                <a:solidFill>
                  <a:srgbClr val="660033"/>
                </a:solidFill>
              </a:rPr>
              <a:t>- Manque </a:t>
            </a:r>
            <a:r>
              <a:rPr lang="fr-FR" sz="2800" b="1" dirty="0">
                <a:solidFill>
                  <a:srgbClr val="660033"/>
                </a:solidFill>
              </a:rPr>
              <a:t>de sensibilisation</a:t>
            </a:r>
          </a:p>
        </p:txBody>
      </p:sp>
      <p:sp>
        <p:nvSpPr>
          <p:cNvPr id="94" name="Ellipse 93"/>
          <p:cNvSpPr/>
          <p:nvPr/>
        </p:nvSpPr>
        <p:spPr>
          <a:xfrm>
            <a:off x="259989" y="2745816"/>
            <a:ext cx="600585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895763" y="2745816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Attente 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de pièces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6" name="Flèche à angle droit 95"/>
          <p:cNvSpPr/>
          <p:nvPr/>
        </p:nvSpPr>
        <p:spPr>
          <a:xfrm rot="5400000">
            <a:off x="2939165" y="3290132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/>
          <p:cNvSpPr/>
          <p:nvPr/>
        </p:nvSpPr>
        <p:spPr>
          <a:xfrm>
            <a:off x="3996293" y="3719419"/>
            <a:ext cx="9721927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Manque d’organisation de la chaîne logistique</a:t>
            </a:r>
            <a:r>
              <a:rPr lang="fr-FR" sz="2800" dirty="0">
                <a:solidFill>
                  <a:srgbClr val="660033"/>
                </a:solidFill>
              </a:rPr>
              <a:t> 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8" name="Ellipse 97"/>
          <p:cNvSpPr/>
          <p:nvPr/>
        </p:nvSpPr>
        <p:spPr>
          <a:xfrm>
            <a:off x="412389" y="2898216"/>
            <a:ext cx="600585" cy="5966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1048163" y="2898216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Attente du démarrage des IPO</a:t>
            </a:r>
          </a:p>
        </p:txBody>
      </p:sp>
      <p:sp>
        <p:nvSpPr>
          <p:cNvPr id="100" name="Flèche à angle droit 99"/>
          <p:cNvSpPr/>
          <p:nvPr/>
        </p:nvSpPr>
        <p:spPr>
          <a:xfrm rot="5400000">
            <a:off x="3091565" y="3442532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/>
          <p:cNvSpPr/>
          <p:nvPr/>
        </p:nvSpPr>
        <p:spPr>
          <a:xfrm>
            <a:off x="4148693" y="3871819"/>
            <a:ext cx="9721927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Système non-performant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/>
      <p:bldP spid="81" grpId="1"/>
      <p:bldP spid="82" grpId="0" animBg="1"/>
      <p:bldP spid="82" grpId="1" animBg="1"/>
      <p:bldP spid="84" grpId="0"/>
      <p:bldP spid="84" grpId="1"/>
      <p:bldP spid="77" grpId="0" animBg="1"/>
      <p:bldP spid="77" grpId="1" animBg="1"/>
      <p:bldP spid="78" grpId="0"/>
      <p:bldP spid="78" grpId="1"/>
      <p:bldP spid="79" grpId="0" animBg="1"/>
      <p:bldP spid="79" grpId="1" animBg="1"/>
      <p:bldP spid="93" grpId="0"/>
      <p:bldP spid="93" grpId="1"/>
      <p:bldP spid="94" grpId="0" animBg="1"/>
      <p:bldP spid="94" grpId="1" animBg="1"/>
      <p:bldP spid="95" grpId="0"/>
      <p:bldP spid="95" grpId="1"/>
      <p:bldP spid="96" grpId="0" animBg="1"/>
      <p:bldP spid="96" grpId="1" animBg="1"/>
      <p:bldP spid="97" grpId="0"/>
      <p:bldP spid="97" grpId="1"/>
      <p:bldP spid="98" grpId="0" animBg="1"/>
      <p:bldP spid="98" grpId="1" animBg="1"/>
      <p:bldP spid="99" grpId="0"/>
      <p:bldP spid="99" grpId="1"/>
      <p:bldP spid="100" grpId="0" animBg="1"/>
      <p:bldP spid="100" grpId="1" animBg="1"/>
      <p:bldP spid="101" grpId="0"/>
      <p:bldP spid="10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01" y="1412776"/>
            <a:ext cx="4335100" cy="3259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4" descr="Résultat de recherche d'images pour &quot;réduction des temps icon&quot;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3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30" t="16679" r="19804" b="10850"/>
          <a:stretch/>
        </p:blipFill>
        <p:spPr bwMode="auto">
          <a:xfrm>
            <a:off x="7633121" y="1772816"/>
            <a:ext cx="2646301" cy="326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614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1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133"/>
          <p:cNvSpPr/>
          <p:nvPr/>
        </p:nvSpPr>
        <p:spPr>
          <a:xfrm>
            <a:off x="144289" y="1136576"/>
            <a:ext cx="4680520" cy="62334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Erreurs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, </a:t>
            </a:r>
            <a:r>
              <a:rPr lang="en-IN" sz="2400" b="1" kern="0" dirty="0" err="1" smtClean="0">
                <a:solidFill>
                  <a:schemeClr val="bg1"/>
                </a:solidFill>
                <a:latin typeface="Candara" pitchFamily="34" charset="0"/>
              </a:rPr>
              <a:t>défauts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 et retouches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grpSp>
        <p:nvGrpSpPr>
          <p:cNvPr id="93" name="Group 62"/>
          <p:cNvGrpSpPr/>
          <p:nvPr/>
        </p:nvGrpSpPr>
        <p:grpSpPr>
          <a:xfrm>
            <a:off x="144289" y="112474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95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30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60" name="Ellipse 59"/>
          <p:cNvSpPr/>
          <p:nvPr/>
        </p:nvSpPr>
        <p:spPr>
          <a:xfrm>
            <a:off x="6707377" y="1628800"/>
            <a:ext cx="517398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Ellipse 60"/>
          <p:cNvSpPr/>
          <p:nvPr/>
        </p:nvSpPr>
        <p:spPr>
          <a:xfrm>
            <a:off x="6709843" y="4300364"/>
            <a:ext cx="517398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Ellipse 61"/>
          <p:cNvSpPr/>
          <p:nvPr/>
        </p:nvSpPr>
        <p:spPr>
          <a:xfrm>
            <a:off x="6707377" y="2881908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/>
          <p:cNvSpPr/>
          <p:nvPr/>
        </p:nvSpPr>
        <p:spPr>
          <a:xfrm>
            <a:off x="7343385" y="288523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Retouches des fixations mal placées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343386" y="3398852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360077" y="426484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Retouches RTV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343151" y="1628800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Retouches des pièces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graphicFrame>
        <p:nvGraphicFramePr>
          <p:cNvPr id="81" name="Graphique 8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7717312"/>
              </p:ext>
            </p:extLst>
          </p:nvPr>
        </p:nvGraphicFramePr>
        <p:xfrm>
          <a:off x="17666" y="2218445"/>
          <a:ext cx="5256009" cy="3592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Rectangle 81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03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60" grpId="0" animBg="1"/>
      <p:bldP spid="61" grpId="0" animBg="1"/>
      <p:bldP spid="62" grpId="0" animBg="1"/>
      <p:bldP spid="72" grpId="0"/>
      <p:bldP spid="76" grpId="0"/>
      <p:bldP spid="77" grpId="0"/>
      <p:bldP spid="78" grpId="0"/>
      <p:bldGraphic spid="81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 1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1482"/>
            <a:ext cx="11955296" cy="6263862"/>
          </a:xfrm>
          <a:prstGeom prst="rect">
            <a:avLst/>
          </a:prstGeom>
        </p:spPr>
      </p:pic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31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966953" y="3212976"/>
            <a:ext cx="795900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itchFamily="34" charset="0"/>
              <a:buChar char="•"/>
            </a:pP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L ’ACC n’est pas marqué à l’avance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Le liner n’est pas modifié chez le fournisseur 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00" name="Ellipse 99"/>
          <p:cNvSpPr/>
          <p:nvPr/>
        </p:nvSpPr>
        <p:spPr>
          <a:xfrm>
            <a:off x="315002" y="2132856"/>
            <a:ext cx="517398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/>
          <p:cNvSpPr/>
          <p:nvPr/>
        </p:nvSpPr>
        <p:spPr>
          <a:xfrm>
            <a:off x="950776" y="213285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Retouches des pièces</a:t>
            </a:r>
          </a:p>
        </p:txBody>
      </p:sp>
      <p:sp>
        <p:nvSpPr>
          <p:cNvPr id="102" name="Flèche à angle droit 101"/>
          <p:cNvSpPr/>
          <p:nvPr/>
        </p:nvSpPr>
        <p:spPr>
          <a:xfrm rot="5400000">
            <a:off x="3062370" y="2778858"/>
            <a:ext cx="930774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/>
          <p:cNvSpPr/>
          <p:nvPr/>
        </p:nvSpPr>
        <p:spPr>
          <a:xfrm>
            <a:off x="7343385" y="2477968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pic>
        <p:nvPicPr>
          <p:cNvPr id="104" name="Image 10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" y="3746354"/>
            <a:ext cx="2925145" cy="234306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105" name="Image 10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473" y="1359620"/>
            <a:ext cx="2758440" cy="206502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06" name="Ellipse 105"/>
          <p:cNvSpPr/>
          <p:nvPr/>
        </p:nvSpPr>
        <p:spPr>
          <a:xfrm>
            <a:off x="315002" y="2132856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/>
          <p:cNvSpPr/>
          <p:nvPr/>
        </p:nvSpPr>
        <p:spPr>
          <a:xfrm>
            <a:off x="950776" y="2132856"/>
            <a:ext cx="5026298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Retouches </a:t>
            </a:r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fixation mal placées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08" name="Flèche à angle droit 107"/>
          <p:cNvSpPr/>
          <p:nvPr/>
        </p:nvSpPr>
        <p:spPr>
          <a:xfrm rot="5400000">
            <a:off x="2876076" y="2965152"/>
            <a:ext cx="1303362" cy="776462"/>
          </a:xfrm>
          <a:prstGeom prst="bentUpArrow">
            <a:avLst>
              <a:gd name="adj1" fmla="val 1158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/>
          <p:cNvSpPr/>
          <p:nvPr/>
        </p:nvSpPr>
        <p:spPr>
          <a:xfrm>
            <a:off x="4162067" y="3549564"/>
            <a:ext cx="668545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2400" b="1" dirty="0" smtClean="0">
                <a:solidFill>
                  <a:srgbClr val="660033"/>
                </a:solidFill>
                <a:latin typeface="Candara" pitchFamily="34" charset="0"/>
              </a:rPr>
              <a:t> - Le </a:t>
            </a:r>
            <a:r>
              <a:rPr lang="fr-FR" sz="2400" b="1" dirty="0">
                <a:solidFill>
                  <a:srgbClr val="660033"/>
                </a:solidFill>
                <a:latin typeface="Candara" pitchFamily="34" charset="0"/>
              </a:rPr>
              <a:t>niveau de la tête fraisée de la fixation dépasse celui de la surface de la pièce</a:t>
            </a:r>
          </a:p>
          <a:p>
            <a:pPr lvl="0"/>
            <a:r>
              <a:rPr lang="fr-FR" sz="2400" b="1" dirty="0" smtClean="0">
                <a:solidFill>
                  <a:srgbClr val="660033"/>
                </a:solidFill>
                <a:latin typeface="Candara" pitchFamily="34" charset="0"/>
              </a:rPr>
              <a:t>- Déformation </a:t>
            </a:r>
            <a:r>
              <a:rPr lang="fr-FR" sz="2400" b="1" dirty="0">
                <a:solidFill>
                  <a:srgbClr val="660033"/>
                </a:solidFill>
                <a:latin typeface="Candara" pitchFamily="34" charset="0"/>
              </a:rPr>
              <a:t>de la partie de la tige du rivet qui franchit les pièces assemblées</a:t>
            </a:r>
          </a:p>
          <a:p>
            <a:pPr lvl="0"/>
            <a:r>
              <a:rPr lang="fr-FR" sz="2400" b="1" dirty="0" smtClean="0">
                <a:solidFill>
                  <a:srgbClr val="660033"/>
                </a:solidFill>
                <a:latin typeface="Candara" pitchFamily="34" charset="0"/>
              </a:rPr>
              <a:t>- La </a:t>
            </a:r>
            <a:r>
              <a:rPr lang="fr-FR" sz="2400" b="1" dirty="0">
                <a:solidFill>
                  <a:srgbClr val="660033"/>
                </a:solidFill>
                <a:latin typeface="Candara" pitchFamily="34" charset="0"/>
              </a:rPr>
              <a:t>fixation bouge de sa place</a:t>
            </a:r>
          </a:p>
          <a:p>
            <a:pPr lvl="0"/>
            <a:r>
              <a:rPr lang="fr-FR" sz="2400" b="1" dirty="0" smtClean="0">
                <a:solidFill>
                  <a:srgbClr val="660033"/>
                </a:solidFill>
                <a:latin typeface="Candara" pitchFamily="34" charset="0"/>
              </a:rPr>
              <a:t>- La </a:t>
            </a:r>
            <a:r>
              <a:rPr lang="fr-FR" sz="2400" b="1" dirty="0">
                <a:solidFill>
                  <a:srgbClr val="660033"/>
                </a:solidFill>
                <a:latin typeface="Candara" pitchFamily="34" charset="0"/>
              </a:rPr>
              <a:t>fixation est montée dans le sens inverse</a:t>
            </a:r>
          </a:p>
        </p:txBody>
      </p:sp>
      <p:sp>
        <p:nvSpPr>
          <p:cNvPr id="110" name="Ellipse 109"/>
          <p:cNvSpPr/>
          <p:nvPr/>
        </p:nvSpPr>
        <p:spPr>
          <a:xfrm>
            <a:off x="5108003" y="1157044"/>
            <a:ext cx="600585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/>
          <p:cNvSpPr/>
          <p:nvPr/>
        </p:nvSpPr>
        <p:spPr>
          <a:xfrm>
            <a:off x="5743777" y="1157044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Retouche RTV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14" name="Rounded Rectangle 133"/>
          <p:cNvSpPr/>
          <p:nvPr/>
        </p:nvSpPr>
        <p:spPr>
          <a:xfrm>
            <a:off x="144289" y="1136576"/>
            <a:ext cx="4680520" cy="62334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ndara" pitchFamily="34" charset="0"/>
              </a:rPr>
              <a:t>Erreurs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, </a:t>
            </a:r>
            <a:r>
              <a:rPr lang="en-IN" sz="2400" b="1" kern="0" dirty="0" err="1" smtClean="0">
                <a:solidFill>
                  <a:schemeClr val="bg1"/>
                </a:solidFill>
                <a:latin typeface="Candara" pitchFamily="34" charset="0"/>
              </a:rPr>
              <a:t>défauts</a:t>
            </a:r>
            <a:r>
              <a:rPr lang="en-IN" sz="2400" b="1" kern="0" dirty="0" smtClean="0">
                <a:solidFill>
                  <a:schemeClr val="bg1"/>
                </a:solidFill>
                <a:latin typeface="Candara" pitchFamily="34" charset="0"/>
              </a:rPr>
              <a:t> et retouches</a:t>
            </a: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ndara" pitchFamily="34" charset="0"/>
            </a:endParaRPr>
          </a:p>
        </p:txBody>
      </p:sp>
      <p:grpSp>
        <p:nvGrpSpPr>
          <p:cNvPr id="115" name="Group 62"/>
          <p:cNvGrpSpPr/>
          <p:nvPr/>
        </p:nvGrpSpPr>
        <p:grpSpPr>
          <a:xfrm>
            <a:off x="144289" y="1124744"/>
            <a:ext cx="648664" cy="619256"/>
            <a:chOff x="8752409" y="2907965"/>
            <a:chExt cx="648664" cy="648664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63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solidFill>
              <a:srgbClr val="00B050"/>
            </a:solidFill>
            <a:ln w="12700" cap="flat" cmpd="sng" algn="ctr">
              <a:solidFill>
                <a:schemeClr val="bg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  <p:sp>
          <p:nvSpPr>
            <p:cNvPr id="118" name="Freeform 64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r"/>
              <a:endParaRPr lang="en-IN" sz="2400" b="1" kern="0" dirty="0">
                <a:solidFill>
                  <a:schemeClr val="bg1"/>
                </a:solidFill>
                <a:latin typeface="Candara" pitchFamily="34" charset="0"/>
              </a:endParaRPr>
            </a:p>
          </p:txBody>
        </p:sp>
      </p:grpSp>
      <p:sp>
        <p:nvSpPr>
          <p:cNvPr id="119" name="Rectangle 118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0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100" grpId="0" animBg="1"/>
      <p:bldP spid="100" grpId="1" animBg="1"/>
      <p:bldP spid="101" grpId="0"/>
      <p:bldP spid="101" grpId="1"/>
      <p:bldP spid="102" grpId="0" animBg="1"/>
      <p:bldP spid="102" grpId="1" animBg="1"/>
      <p:bldP spid="103" grpId="0"/>
      <p:bldP spid="103" grpId="1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/>
      <p:bldP spid="109" grpId="1"/>
      <p:bldP spid="110" grpId="0" animBg="1"/>
      <p:bldP spid="110" grpId="1" animBg="1"/>
      <p:bldP spid="111" grpId="0"/>
      <p:bldP spid="111" grpId="1"/>
      <p:bldP spid="1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32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NVAU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aphicFrame>
        <p:nvGraphicFramePr>
          <p:cNvPr id="72" name="Graphique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033826"/>
              </p:ext>
            </p:extLst>
          </p:nvPr>
        </p:nvGraphicFramePr>
        <p:xfrm>
          <a:off x="4966" y="969198"/>
          <a:ext cx="7413310" cy="6132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8" name="Ellipse 77"/>
          <p:cNvSpPr/>
          <p:nvPr/>
        </p:nvSpPr>
        <p:spPr>
          <a:xfrm>
            <a:off x="7516391" y="1196752"/>
            <a:ext cx="517398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llipse 78"/>
          <p:cNvSpPr/>
          <p:nvPr/>
        </p:nvSpPr>
        <p:spPr>
          <a:xfrm>
            <a:off x="7501931" y="3248492"/>
            <a:ext cx="517398" cy="5966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Ellipse 79"/>
          <p:cNvSpPr/>
          <p:nvPr/>
        </p:nvSpPr>
        <p:spPr>
          <a:xfrm>
            <a:off x="7516157" y="1873796"/>
            <a:ext cx="517398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Ellipse 80"/>
          <p:cNvSpPr/>
          <p:nvPr/>
        </p:nvSpPr>
        <p:spPr>
          <a:xfrm>
            <a:off x="7489105" y="2534756"/>
            <a:ext cx="517398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/>
          <p:cNvSpPr/>
          <p:nvPr/>
        </p:nvSpPr>
        <p:spPr>
          <a:xfrm>
            <a:off x="8152165" y="1877124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Nettoyage produit d’interposition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8135474" y="252519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Montage/démontage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152165" y="321297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Contrôle et inspection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152165" y="1196752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Polymérisation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6" name="Ellipse 95"/>
          <p:cNvSpPr/>
          <p:nvPr/>
        </p:nvSpPr>
        <p:spPr>
          <a:xfrm>
            <a:off x="7489105" y="3968572"/>
            <a:ext cx="517398" cy="5966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/>
          <p:cNvSpPr/>
          <p:nvPr/>
        </p:nvSpPr>
        <p:spPr>
          <a:xfrm>
            <a:off x="8139339" y="393305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Préparation calage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98" name="Ellipse 97"/>
          <p:cNvSpPr/>
          <p:nvPr/>
        </p:nvSpPr>
        <p:spPr>
          <a:xfrm>
            <a:off x="7489105" y="4688652"/>
            <a:ext cx="517398" cy="5966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/>
          <p:cNvSpPr/>
          <p:nvPr/>
        </p:nvSpPr>
        <p:spPr>
          <a:xfrm>
            <a:off x="8139339" y="465313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Assistance AMC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20" name="Ellipse 119"/>
          <p:cNvSpPr/>
          <p:nvPr/>
        </p:nvSpPr>
        <p:spPr>
          <a:xfrm>
            <a:off x="7489105" y="5408732"/>
            <a:ext cx="517398" cy="59665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1" name="Rectangle 120"/>
          <p:cNvSpPr/>
          <p:nvPr/>
        </p:nvSpPr>
        <p:spPr>
          <a:xfrm>
            <a:off x="8139339" y="5373216"/>
            <a:ext cx="4377500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rgbClr val="660033"/>
                </a:solidFill>
                <a:latin typeface="Candara" pitchFamily="34" charset="0"/>
              </a:rPr>
              <a:t>5s poste de travail</a:t>
            </a:r>
            <a:endParaRPr lang="fr-FR" b="1" dirty="0">
              <a:solidFill>
                <a:srgbClr val="660033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29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Graphic spid="72" grpId="0">
        <p:bldAsOne/>
      </p:bldGraphic>
      <p:bldP spid="78" grpId="0" animBg="1"/>
      <p:bldP spid="79" grpId="0" animBg="1"/>
      <p:bldP spid="80" grpId="0" animBg="1"/>
      <p:bldP spid="81" grpId="0" animBg="1"/>
      <p:bldP spid="82" grpId="0"/>
      <p:bldP spid="93" grpId="0"/>
      <p:bldP spid="94" grpId="0"/>
      <p:bldP spid="95" grpId="0"/>
      <p:bldP spid="96" grpId="0" animBg="1"/>
      <p:bldP spid="97" grpId="0"/>
      <p:bldP spid="98" grpId="0" animBg="1"/>
      <p:bldP spid="99" grpId="0"/>
      <p:bldP spid="120" grpId="0" animBg="1"/>
      <p:bldP spid="1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33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NVAU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2" name="Ellipse 61"/>
          <p:cNvSpPr/>
          <p:nvPr/>
        </p:nvSpPr>
        <p:spPr>
          <a:xfrm>
            <a:off x="144289" y="1484784"/>
            <a:ext cx="600585" cy="59665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/>
          <p:cNvSpPr/>
          <p:nvPr/>
        </p:nvSpPr>
        <p:spPr>
          <a:xfrm>
            <a:off x="780063" y="1484784"/>
            <a:ext cx="5921792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Polymérisation/Dégazage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pic>
        <p:nvPicPr>
          <p:cNvPr id="76" name="Image 7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766" y="2172564"/>
            <a:ext cx="5790601" cy="3128644"/>
          </a:xfrm>
          <a:prstGeom prst="rect">
            <a:avLst/>
          </a:prstGeom>
        </p:spPr>
      </p:pic>
      <p:sp>
        <p:nvSpPr>
          <p:cNvPr id="77" name="Ellipse 76"/>
          <p:cNvSpPr/>
          <p:nvPr/>
        </p:nvSpPr>
        <p:spPr>
          <a:xfrm>
            <a:off x="144289" y="1484784"/>
            <a:ext cx="600585" cy="596652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780062" y="14847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Nettoyage des produits d’interposition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00" name="Flèche à angle droit 99"/>
          <p:cNvSpPr/>
          <p:nvPr/>
        </p:nvSpPr>
        <p:spPr>
          <a:xfrm rot="5400000">
            <a:off x="3218587" y="21445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ZoneTexte 100"/>
          <p:cNvSpPr txBox="1"/>
          <p:nvPr/>
        </p:nvSpPr>
        <p:spPr>
          <a:xfrm>
            <a:off x="4219363" y="2482912"/>
            <a:ext cx="60273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- Mauvais e application du produit </a:t>
            </a:r>
          </a:p>
          <a:p>
            <a:r>
              <a:rPr lang="fr-FR" sz="2800" b="1" dirty="0">
                <a:solidFill>
                  <a:srgbClr val="660033"/>
                </a:solidFill>
                <a:latin typeface="Candara" pitchFamily="34" charset="0"/>
              </a:rPr>
              <a:t>- Utilisation d’une grande quantité de produit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2" name="Image 101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63" y="3341652"/>
            <a:ext cx="1728404" cy="2160504"/>
          </a:xfrm>
          <a:prstGeom prst="rect">
            <a:avLst/>
          </a:prstGeom>
        </p:spPr>
      </p:pic>
      <p:sp>
        <p:nvSpPr>
          <p:cNvPr id="103" name="Ellipse 102"/>
          <p:cNvSpPr/>
          <p:nvPr/>
        </p:nvSpPr>
        <p:spPr>
          <a:xfrm>
            <a:off x="296689" y="1637184"/>
            <a:ext cx="600585" cy="596652"/>
          </a:xfrm>
          <a:prstGeom prst="ellipse">
            <a:avLst/>
          </a:prstGeom>
          <a:solidFill>
            <a:srgbClr val="A800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/>
          <p:cNvSpPr/>
          <p:nvPr/>
        </p:nvSpPr>
        <p:spPr>
          <a:xfrm>
            <a:off x="932462" y="16371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Montage/ démontage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05" name="Flèche à angle droit 104"/>
          <p:cNvSpPr/>
          <p:nvPr/>
        </p:nvSpPr>
        <p:spPr>
          <a:xfrm rot="5400000">
            <a:off x="3370987" y="22969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ZoneTexte 105"/>
          <p:cNvSpPr txBox="1"/>
          <p:nvPr/>
        </p:nvSpPr>
        <p:spPr>
          <a:xfrm>
            <a:off x="4371763" y="2635312"/>
            <a:ext cx="76622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 Certaines pièces nécessitent un montage sur un bâti avant assemblage 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07" name="Image 106" descr="Capture d’écra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63" y="3494052"/>
            <a:ext cx="1728404" cy="2160504"/>
          </a:xfrm>
          <a:prstGeom prst="rect">
            <a:avLst/>
          </a:prstGeom>
        </p:spPr>
      </p:pic>
      <p:sp>
        <p:nvSpPr>
          <p:cNvPr id="108" name="Ellipse 107"/>
          <p:cNvSpPr/>
          <p:nvPr/>
        </p:nvSpPr>
        <p:spPr>
          <a:xfrm>
            <a:off x="144289" y="1484784"/>
            <a:ext cx="600585" cy="59665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/>
          <p:cNvSpPr/>
          <p:nvPr/>
        </p:nvSpPr>
        <p:spPr>
          <a:xfrm>
            <a:off x="780062" y="14847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Contrôle et inspection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10" name="Flèche à angle droit 109"/>
          <p:cNvSpPr/>
          <p:nvPr/>
        </p:nvSpPr>
        <p:spPr>
          <a:xfrm rot="5400000">
            <a:off x="3218587" y="21445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ZoneTexte 110"/>
          <p:cNvSpPr txBox="1"/>
          <p:nvPr/>
        </p:nvSpPr>
        <p:spPr>
          <a:xfrm>
            <a:off x="4219363" y="2639814"/>
            <a:ext cx="766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 Manque d’</a:t>
            </a:r>
            <a:r>
              <a:rPr lang="fr-FR" sz="2800" b="1" dirty="0" err="1" smtClean="0">
                <a:solidFill>
                  <a:srgbClr val="660033"/>
                </a:solidFill>
                <a:latin typeface="Candara" pitchFamily="34" charset="0"/>
              </a:rPr>
              <a:t>auto-contrôle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919" y="2639814"/>
            <a:ext cx="32956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Ellipse 112"/>
          <p:cNvSpPr/>
          <p:nvPr/>
        </p:nvSpPr>
        <p:spPr>
          <a:xfrm>
            <a:off x="144289" y="1484784"/>
            <a:ext cx="600585" cy="5966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/>
          <p:cNvSpPr/>
          <p:nvPr/>
        </p:nvSpPr>
        <p:spPr>
          <a:xfrm>
            <a:off x="780062" y="14847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Préparation calage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15" name="Flèche à angle droit 114"/>
          <p:cNvSpPr/>
          <p:nvPr/>
        </p:nvSpPr>
        <p:spPr>
          <a:xfrm rot="5400000">
            <a:off x="3218587" y="21445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6" name="ZoneTexte 115"/>
          <p:cNvSpPr txBox="1"/>
          <p:nvPr/>
        </p:nvSpPr>
        <p:spPr>
          <a:xfrm>
            <a:off x="4219363" y="2639814"/>
            <a:ext cx="766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 Temps nécessaire pour séchage  </a:t>
            </a:r>
            <a:endParaRPr lang="fr-FR" dirty="0"/>
          </a:p>
        </p:txBody>
      </p:sp>
      <p:pic>
        <p:nvPicPr>
          <p:cNvPr id="118" name="Image 117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66" y="3741471"/>
            <a:ext cx="2276475" cy="2047875"/>
          </a:xfrm>
          <a:prstGeom prst="rect">
            <a:avLst/>
          </a:prstGeom>
        </p:spPr>
      </p:pic>
      <p:pic>
        <p:nvPicPr>
          <p:cNvPr id="122" name="Image 121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0" y="3918268"/>
            <a:ext cx="2490470" cy="1877060"/>
          </a:xfrm>
          <a:prstGeom prst="rect">
            <a:avLst/>
          </a:prstGeom>
        </p:spPr>
      </p:pic>
      <p:pic>
        <p:nvPicPr>
          <p:cNvPr id="123" name="Image 12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281" y="3918268"/>
            <a:ext cx="2370455" cy="1903730"/>
          </a:xfrm>
          <a:prstGeom prst="rect">
            <a:avLst/>
          </a:prstGeom>
        </p:spPr>
      </p:pic>
      <p:sp>
        <p:nvSpPr>
          <p:cNvPr id="124" name="Ellipse 123"/>
          <p:cNvSpPr/>
          <p:nvPr/>
        </p:nvSpPr>
        <p:spPr>
          <a:xfrm>
            <a:off x="296689" y="1637184"/>
            <a:ext cx="600585" cy="59665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932462" y="16371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Assistance AMC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26" name="Flèche à angle droit 125"/>
          <p:cNvSpPr/>
          <p:nvPr/>
        </p:nvSpPr>
        <p:spPr>
          <a:xfrm rot="5400000">
            <a:off x="3370987" y="22969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ZoneTexte 126"/>
          <p:cNvSpPr txBox="1"/>
          <p:nvPr/>
        </p:nvSpPr>
        <p:spPr>
          <a:xfrm>
            <a:off x="4371763" y="2792214"/>
            <a:ext cx="766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 Manque de formation de quelques opérateurs</a:t>
            </a:r>
            <a:endParaRPr lang="fr-FR" dirty="0"/>
          </a:p>
        </p:txBody>
      </p:sp>
      <p:sp>
        <p:nvSpPr>
          <p:cNvPr id="132" name="Ellipse 131"/>
          <p:cNvSpPr/>
          <p:nvPr/>
        </p:nvSpPr>
        <p:spPr>
          <a:xfrm>
            <a:off x="144289" y="1484784"/>
            <a:ext cx="600585" cy="59665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/>
          <p:cNvSpPr/>
          <p:nvPr/>
        </p:nvSpPr>
        <p:spPr>
          <a:xfrm>
            <a:off x="780062" y="1484784"/>
            <a:ext cx="6251653" cy="61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5S du poste</a:t>
            </a:r>
            <a:endParaRPr lang="fr-FR" sz="2800" b="1" dirty="0">
              <a:solidFill>
                <a:srgbClr val="660033"/>
              </a:solidFill>
              <a:latin typeface="Candara" pitchFamily="34" charset="0"/>
            </a:endParaRPr>
          </a:p>
        </p:txBody>
      </p:sp>
      <p:sp>
        <p:nvSpPr>
          <p:cNvPr id="134" name="Flèche à angle droit 133"/>
          <p:cNvSpPr/>
          <p:nvPr/>
        </p:nvSpPr>
        <p:spPr>
          <a:xfrm rot="5400000">
            <a:off x="3218587" y="2144572"/>
            <a:ext cx="720080" cy="648072"/>
          </a:xfrm>
          <a:prstGeom prst="bentUp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ZoneTexte 134"/>
          <p:cNvSpPr txBox="1"/>
          <p:nvPr/>
        </p:nvSpPr>
        <p:spPr>
          <a:xfrm>
            <a:off x="4219363" y="2639814"/>
            <a:ext cx="7662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rgbClr val="660033"/>
                </a:solidFill>
                <a:latin typeface="Candara" pitchFamily="34" charset="0"/>
              </a:rPr>
              <a:t>- Manque de nettoyage au fur et à mesure </a:t>
            </a:r>
            <a:endParaRPr lang="fr-FR" dirty="0"/>
          </a:p>
        </p:txBody>
      </p:sp>
      <p:pic>
        <p:nvPicPr>
          <p:cNvPr id="136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098" y="3429000"/>
            <a:ext cx="3935016" cy="2627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15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63" grpId="0"/>
      <p:bldP spid="63" grpId="1"/>
      <p:bldP spid="77" grpId="0" animBg="1"/>
      <p:bldP spid="77" grpId="1" animBg="1"/>
      <p:bldP spid="84" grpId="0"/>
      <p:bldP spid="84" grpId="1"/>
      <p:bldP spid="100" grpId="0" animBg="1"/>
      <p:bldP spid="100" grpId="1" animBg="1"/>
      <p:bldP spid="101" grpId="0"/>
      <p:bldP spid="101" grpId="1"/>
      <p:bldP spid="103" grpId="0" animBg="1"/>
      <p:bldP spid="103" grpId="1" animBg="1"/>
      <p:bldP spid="104" grpId="0"/>
      <p:bldP spid="104" grpId="1"/>
      <p:bldP spid="105" grpId="0" animBg="1"/>
      <p:bldP spid="105" grpId="1" animBg="1"/>
      <p:bldP spid="106" grpId="0"/>
      <p:bldP spid="106" grpId="1"/>
      <p:bldP spid="108" grpId="0" animBg="1"/>
      <p:bldP spid="108" grpId="1" animBg="1"/>
      <p:bldP spid="109" grpId="0"/>
      <p:bldP spid="109" grpId="1"/>
      <p:bldP spid="110" grpId="0" animBg="1"/>
      <p:bldP spid="110" grpId="1" animBg="1"/>
      <p:bldP spid="111" grpId="0"/>
      <p:bldP spid="111" grpId="1"/>
      <p:bldP spid="113" grpId="0" animBg="1"/>
      <p:bldP spid="113" grpId="1" animBg="1"/>
      <p:bldP spid="114" grpId="0"/>
      <p:bldP spid="114" grpId="1"/>
      <p:bldP spid="115" grpId="0" animBg="1"/>
      <p:bldP spid="115" grpId="1" animBg="1"/>
      <p:bldP spid="116" grpId="0"/>
      <p:bldP spid="116" grpId="1"/>
      <p:bldP spid="124" grpId="0" animBg="1"/>
      <p:bldP spid="124" grpId="1" animBg="1"/>
      <p:bldP spid="125" grpId="0"/>
      <p:bldP spid="125" grpId="1"/>
      <p:bldP spid="126" grpId="0" animBg="1"/>
      <p:bldP spid="126" grpId="1" animBg="1"/>
      <p:bldP spid="127" grpId="0"/>
      <p:bldP spid="127" grpId="1"/>
      <p:bldP spid="132" grpId="0" animBg="1"/>
      <p:bldP spid="132" grpId="1" animBg="1"/>
      <p:bldP spid="133" grpId="0"/>
      <p:bldP spid="133" grpId="1"/>
      <p:bldP spid="134" grpId="0" animBg="1"/>
      <p:bldP spid="134" grpId="1" animBg="1"/>
      <p:bldP spid="135" grpId="0"/>
      <p:bldP spid="13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34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4" name="Group 156"/>
          <p:cNvGrpSpPr/>
          <p:nvPr/>
        </p:nvGrpSpPr>
        <p:grpSpPr>
          <a:xfrm>
            <a:off x="9349856" y="318984"/>
            <a:ext cx="671412" cy="782699"/>
            <a:chOff x="8752409" y="290796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5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6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620688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3" name="Ellipse 72"/>
          <p:cNvSpPr/>
          <p:nvPr/>
        </p:nvSpPr>
        <p:spPr>
          <a:xfrm>
            <a:off x="9865369" y="813652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1951665" y="-1119034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Synthèse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2" name="Rectangle à coins arrondis 61"/>
          <p:cNvSpPr/>
          <p:nvPr/>
        </p:nvSpPr>
        <p:spPr>
          <a:xfrm>
            <a:off x="2520552" y="1340768"/>
            <a:ext cx="2880320" cy="576064"/>
          </a:xfrm>
          <a:prstGeom prst="round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Gaspillage</a:t>
            </a:r>
            <a:endParaRPr lang="fr-FR" sz="2400" b="1" dirty="0"/>
          </a:p>
        </p:txBody>
      </p:sp>
      <p:sp>
        <p:nvSpPr>
          <p:cNvPr id="63" name="Rectangle à coins arrondis 62"/>
          <p:cNvSpPr/>
          <p:nvPr/>
        </p:nvSpPr>
        <p:spPr>
          <a:xfrm>
            <a:off x="395534" y="2204864"/>
            <a:ext cx="2319715" cy="450050"/>
          </a:xfrm>
          <a:prstGeom prst="roundRect">
            <a:avLst/>
          </a:prstGeom>
          <a:solidFill>
            <a:srgbClr val="660033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ndara" pitchFamily="34" charset="0"/>
              </a:rPr>
              <a:t>Mouvement inutile</a:t>
            </a:r>
            <a:endParaRPr lang="fr-FR" sz="2000" b="1" dirty="0">
              <a:latin typeface="Candara" pitchFamily="34" charset="0"/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3240632" y="2204864"/>
            <a:ext cx="2016224" cy="450050"/>
          </a:xfrm>
          <a:prstGeom prst="roundRect">
            <a:avLst/>
          </a:prstGeom>
          <a:solidFill>
            <a:srgbClr val="660033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ndara" pitchFamily="34" charset="0"/>
              </a:rPr>
              <a:t>Temps d’attente</a:t>
            </a:r>
            <a:endParaRPr lang="fr-FR" sz="2000" b="1" dirty="0">
              <a:latin typeface="Candara" pitchFamily="34" charset="0"/>
            </a:endParaRPr>
          </a:p>
        </p:txBody>
      </p:sp>
      <p:sp>
        <p:nvSpPr>
          <p:cNvPr id="77" name="Rectangle à coins arrondis 76"/>
          <p:cNvSpPr/>
          <p:nvPr/>
        </p:nvSpPr>
        <p:spPr>
          <a:xfrm>
            <a:off x="5976936" y="2204864"/>
            <a:ext cx="1584176" cy="450050"/>
          </a:xfrm>
          <a:prstGeom prst="roundRect">
            <a:avLst/>
          </a:prstGeom>
          <a:solidFill>
            <a:srgbClr val="660033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ndara" pitchFamily="34" charset="0"/>
              </a:rPr>
              <a:t>Retouches</a:t>
            </a:r>
            <a:endParaRPr lang="fr-FR" sz="2000" b="1" dirty="0">
              <a:latin typeface="Candara" pitchFamily="34" charset="0"/>
            </a:endParaRPr>
          </a:p>
        </p:txBody>
      </p:sp>
      <p:sp>
        <p:nvSpPr>
          <p:cNvPr id="84" name="Rectangle à coins arrondis 83"/>
          <p:cNvSpPr/>
          <p:nvPr/>
        </p:nvSpPr>
        <p:spPr>
          <a:xfrm>
            <a:off x="539549" y="2852936"/>
            <a:ext cx="2592290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Recherche outillages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0" name="Rectangle à coins arrondis 99"/>
          <p:cNvSpPr/>
          <p:nvPr/>
        </p:nvSpPr>
        <p:spPr>
          <a:xfrm>
            <a:off x="539551" y="5422050"/>
            <a:ext cx="2592288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Recherche du LIC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1" name="Rectangle à coins arrondis 100"/>
          <p:cNvSpPr/>
          <p:nvPr/>
        </p:nvSpPr>
        <p:spPr>
          <a:xfrm>
            <a:off x="539551" y="4149080"/>
            <a:ext cx="2592288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Mesures des cales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2" name="Rectangle à coins arrondis 101"/>
          <p:cNvSpPr/>
          <p:nvPr/>
        </p:nvSpPr>
        <p:spPr>
          <a:xfrm>
            <a:off x="539551" y="3501008"/>
            <a:ext cx="2592288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Recherche fixations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3" name="Rectangle à coins arrondis 102"/>
          <p:cNvSpPr/>
          <p:nvPr/>
        </p:nvSpPr>
        <p:spPr>
          <a:xfrm>
            <a:off x="539551" y="4797152"/>
            <a:ext cx="2592288" cy="43204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000" b="1" dirty="0" smtClean="0">
                <a:solidFill>
                  <a:schemeClr val="tx1"/>
                </a:solidFill>
                <a:latin typeface="Candara" pitchFamily="34" charset="0"/>
              </a:rPr>
              <a:t>Recherche MC </a:t>
            </a:r>
            <a:endParaRPr lang="fr-FR" sz="20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3456656" y="5301208"/>
            <a:ext cx="2376878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Attente de l’IPO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5" name="Rectangle à coins arrondis 104"/>
          <p:cNvSpPr/>
          <p:nvPr/>
        </p:nvSpPr>
        <p:spPr>
          <a:xfrm>
            <a:off x="3456655" y="4581128"/>
            <a:ext cx="2376879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Attente des pièces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6" name="Rectangle à coins arrondis 105"/>
          <p:cNvSpPr/>
          <p:nvPr/>
        </p:nvSpPr>
        <p:spPr>
          <a:xfrm>
            <a:off x="3456656" y="3789040"/>
            <a:ext cx="2376879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Dépassement des pauses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7" name="Rectangle à coins arrondis 106"/>
          <p:cNvSpPr/>
          <p:nvPr/>
        </p:nvSpPr>
        <p:spPr>
          <a:xfrm>
            <a:off x="3456656" y="2996952"/>
            <a:ext cx="2376879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Attente maintenance 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8" name="Rectangle à coins arrondis 107"/>
          <p:cNvSpPr/>
          <p:nvPr/>
        </p:nvSpPr>
        <p:spPr>
          <a:xfrm>
            <a:off x="6227213" y="4797152"/>
            <a:ext cx="1333899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Candara" pitchFamily="34" charset="0"/>
              </a:rPr>
              <a:t>Retouche RTV</a:t>
            </a:r>
            <a:endParaRPr lang="fr-FR" b="1" dirty="0">
              <a:latin typeface="Candara" pitchFamily="34" charset="0"/>
            </a:endParaRPr>
          </a:p>
        </p:txBody>
      </p:sp>
      <p:sp>
        <p:nvSpPr>
          <p:cNvPr id="109" name="Rectangle à coins arrondis 108"/>
          <p:cNvSpPr/>
          <p:nvPr/>
        </p:nvSpPr>
        <p:spPr>
          <a:xfrm>
            <a:off x="6219569" y="3861048"/>
            <a:ext cx="1341543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Candara" pitchFamily="34" charset="0"/>
              </a:rPr>
              <a:t>Retouche fixations</a:t>
            </a:r>
            <a:endParaRPr lang="fr-FR" b="1" dirty="0">
              <a:latin typeface="Candara" pitchFamily="34" charset="0"/>
            </a:endParaRPr>
          </a:p>
        </p:txBody>
      </p:sp>
      <p:sp>
        <p:nvSpPr>
          <p:cNvPr id="110" name="Rectangle à coins arrondis 109"/>
          <p:cNvSpPr/>
          <p:nvPr/>
        </p:nvSpPr>
        <p:spPr>
          <a:xfrm>
            <a:off x="6219569" y="2933328"/>
            <a:ext cx="1341543" cy="57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latin typeface="Candara" pitchFamily="34" charset="0"/>
              </a:rPr>
              <a:t>Retouche des pièces</a:t>
            </a:r>
            <a:endParaRPr lang="fr-FR" b="1" dirty="0">
              <a:latin typeface="Candara" pitchFamily="34" charset="0"/>
            </a:endParaRPr>
          </a:p>
        </p:txBody>
      </p:sp>
      <p:sp>
        <p:nvSpPr>
          <p:cNvPr id="112" name="Rectangle à coins arrondis 111"/>
          <p:cNvSpPr/>
          <p:nvPr/>
        </p:nvSpPr>
        <p:spPr>
          <a:xfrm>
            <a:off x="8713239" y="2060848"/>
            <a:ext cx="2569867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Polymérisation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13" name="Rectangle à coins arrondis 112"/>
          <p:cNvSpPr/>
          <p:nvPr/>
        </p:nvSpPr>
        <p:spPr>
          <a:xfrm>
            <a:off x="8713240" y="2654914"/>
            <a:ext cx="2592287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Nettoyage structure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14" name="Rectangle à coins arrondis 113"/>
          <p:cNvSpPr/>
          <p:nvPr/>
        </p:nvSpPr>
        <p:spPr>
          <a:xfrm>
            <a:off x="8713239" y="3266982"/>
            <a:ext cx="2569867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Montage/ Démontage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15" name="Rectangle à coins arrondis 114"/>
          <p:cNvSpPr/>
          <p:nvPr/>
        </p:nvSpPr>
        <p:spPr>
          <a:xfrm>
            <a:off x="8713241" y="3825044"/>
            <a:ext cx="2592288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Contrôle/ inspection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16" name="Rectangle à coins arrondis 115"/>
          <p:cNvSpPr/>
          <p:nvPr/>
        </p:nvSpPr>
        <p:spPr>
          <a:xfrm>
            <a:off x="8713241" y="4437112"/>
            <a:ext cx="2592287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Préparation calage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18" name="Rectangle à coins arrondis 117"/>
          <p:cNvSpPr/>
          <p:nvPr/>
        </p:nvSpPr>
        <p:spPr>
          <a:xfrm>
            <a:off x="8690323" y="5049180"/>
            <a:ext cx="2615206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  <a:latin typeface="Candara" pitchFamily="34" charset="0"/>
              </a:rPr>
              <a:t>Assistance AMC</a:t>
            </a:r>
            <a:endParaRPr lang="fr-FR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22" name="Rectangle à coins arrondis 121"/>
          <p:cNvSpPr/>
          <p:nvPr/>
        </p:nvSpPr>
        <p:spPr>
          <a:xfrm>
            <a:off x="8713238" y="5661248"/>
            <a:ext cx="2569867" cy="46805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andara" pitchFamily="34" charset="0"/>
              </a:rPr>
              <a:t>Rangement des postes</a:t>
            </a:r>
          </a:p>
        </p:txBody>
      </p:sp>
      <p:cxnSp>
        <p:nvCxnSpPr>
          <p:cNvPr id="128" name="Connecteur droit 127"/>
          <p:cNvCxnSpPr/>
          <p:nvPr/>
        </p:nvCxnSpPr>
        <p:spPr>
          <a:xfrm flipH="1">
            <a:off x="395535" y="2344316"/>
            <a:ext cx="15131" cy="331693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129"/>
          <p:cNvCxnSpPr/>
          <p:nvPr/>
        </p:nvCxnSpPr>
        <p:spPr>
          <a:xfrm>
            <a:off x="395535" y="5013176"/>
            <a:ext cx="14401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/>
          <p:nvPr/>
        </p:nvCxnSpPr>
        <p:spPr>
          <a:xfrm>
            <a:off x="395535" y="4365104"/>
            <a:ext cx="14401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eur droit 131"/>
          <p:cNvCxnSpPr/>
          <p:nvPr/>
        </p:nvCxnSpPr>
        <p:spPr>
          <a:xfrm>
            <a:off x="395535" y="3717032"/>
            <a:ext cx="14401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eur droit 132"/>
          <p:cNvCxnSpPr/>
          <p:nvPr/>
        </p:nvCxnSpPr>
        <p:spPr>
          <a:xfrm>
            <a:off x="395535" y="3068960"/>
            <a:ext cx="144016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133"/>
          <p:cNvCxnSpPr/>
          <p:nvPr/>
        </p:nvCxnSpPr>
        <p:spPr>
          <a:xfrm>
            <a:off x="3240632" y="2420888"/>
            <a:ext cx="0" cy="316835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134"/>
          <p:cNvCxnSpPr/>
          <p:nvPr/>
        </p:nvCxnSpPr>
        <p:spPr>
          <a:xfrm>
            <a:off x="3240632" y="5589240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135"/>
          <p:cNvCxnSpPr/>
          <p:nvPr/>
        </p:nvCxnSpPr>
        <p:spPr>
          <a:xfrm>
            <a:off x="3240632" y="4869160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 droit 136"/>
          <p:cNvCxnSpPr/>
          <p:nvPr/>
        </p:nvCxnSpPr>
        <p:spPr>
          <a:xfrm>
            <a:off x="3240632" y="4077072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eur droit 137"/>
          <p:cNvCxnSpPr/>
          <p:nvPr/>
        </p:nvCxnSpPr>
        <p:spPr>
          <a:xfrm>
            <a:off x="3240632" y="3284984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138"/>
          <p:cNvCxnSpPr/>
          <p:nvPr/>
        </p:nvCxnSpPr>
        <p:spPr>
          <a:xfrm>
            <a:off x="5976936" y="2420888"/>
            <a:ext cx="0" cy="267989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140"/>
          <p:cNvCxnSpPr/>
          <p:nvPr/>
        </p:nvCxnSpPr>
        <p:spPr>
          <a:xfrm>
            <a:off x="5976936" y="4149080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/>
          <p:nvPr/>
        </p:nvCxnSpPr>
        <p:spPr>
          <a:xfrm>
            <a:off x="5976936" y="3284984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eur droit 142"/>
          <p:cNvCxnSpPr/>
          <p:nvPr/>
        </p:nvCxnSpPr>
        <p:spPr>
          <a:xfrm>
            <a:off x="8137176" y="1700808"/>
            <a:ext cx="848" cy="4248472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eur droit 144"/>
          <p:cNvCxnSpPr/>
          <p:nvPr/>
        </p:nvCxnSpPr>
        <p:spPr>
          <a:xfrm>
            <a:off x="8137176" y="5337212"/>
            <a:ext cx="52652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necteur droit 145"/>
          <p:cNvCxnSpPr/>
          <p:nvPr/>
        </p:nvCxnSpPr>
        <p:spPr>
          <a:xfrm>
            <a:off x="8137177" y="4689140"/>
            <a:ext cx="57606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146"/>
          <p:cNvCxnSpPr/>
          <p:nvPr/>
        </p:nvCxnSpPr>
        <p:spPr>
          <a:xfrm>
            <a:off x="8137177" y="4091440"/>
            <a:ext cx="57606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eur droit 147"/>
          <p:cNvCxnSpPr/>
          <p:nvPr/>
        </p:nvCxnSpPr>
        <p:spPr>
          <a:xfrm>
            <a:off x="8137176" y="3519010"/>
            <a:ext cx="57606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Connecteur droit 148"/>
          <p:cNvCxnSpPr/>
          <p:nvPr/>
        </p:nvCxnSpPr>
        <p:spPr>
          <a:xfrm>
            <a:off x="8137176" y="2942946"/>
            <a:ext cx="57606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droit 149"/>
          <p:cNvCxnSpPr/>
          <p:nvPr/>
        </p:nvCxnSpPr>
        <p:spPr>
          <a:xfrm>
            <a:off x="8137176" y="2294874"/>
            <a:ext cx="57606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/>
          <p:cNvCxnSpPr/>
          <p:nvPr/>
        </p:nvCxnSpPr>
        <p:spPr>
          <a:xfrm>
            <a:off x="5976936" y="5085184"/>
            <a:ext cx="216024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7777137" y="1052736"/>
            <a:ext cx="0" cy="496855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/>
          <p:cNvCxnSpPr/>
          <p:nvPr/>
        </p:nvCxnSpPr>
        <p:spPr>
          <a:xfrm>
            <a:off x="395534" y="5661248"/>
            <a:ext cx="18340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/>
          <p:nvPr/>
        </p:nvCxnSpPr>
        <p:spPr>
          <a:xfrm>
            <a:off x="8137177" y="5949280"/>
            <a:ext cx="526529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à coins arrondis 110"/>
          <p:cNvSpPr/>
          <p:nvPr/>
        </p:nvSpPr>
        <p:spPr>
          <a:xfrm>
            <a:off x="8137176" y="1340768"/>
            <a:ext cx="2880320" cy="576064"/>
          </a:xfrm>
          <a:prstGeom prst="roundRect">
            <a:avLst/>
          </a:prstGeom>
          <a:solidFill>
            <a:srgbClr val="B8005C"/>
          </a:solidFill>
          <a:ln w="28575">
            <a:solidFill>
              <a:srgbClr val="B800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NVAU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235371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62" grpId="0" animBg="1"/>
      <p:bldP spid="63" grpId="0" animBg="1"/>
      <p:bldP spid="76" grpId="0" animBg="1"/>
      <p:bldP spid="77" grpId="0" animBg="1"/>
      <p:bldP spid="84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22" grpId="0" animBg="1"/>
      <p:bldP spid="1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Capture d’écran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96" b="99469" l="8537" r="82927">
                        <a14:foregroundMark x1="51829" y1="87798" x2="51829" y2="87798"/>
                        <a14:foregroundMark x1="52744" y1="91777" x2="53659" y2="96286"/>
                        <a14:foregroundMark x1="47256" y1="98408" x2="55793" y2="99469"/>
                        <a14:foregroundMark x1="59756" y1="95225" x2="63415" y2="97613"/>
                        <a14:foregroundMark x1="61280" y1="90716" x2="61280" y2="90716"/>
                        <a14:foregroundMark x1="42988" y1="93369" x2="42988" y2="93369"/>
                        <a14:foregroundMark x1="42988" y1="91512" x2="42988" y2="91512"/>
                        <a14:foregroundMark x1="42988" y1="89655" x2="42988" y2="89655"/>
                        <a14:foregroundMark x1="42988" y1="94960" x2="42988" y2="94960"/>
                        <a14:foregroundMark x1="42988" y1="96817" x2="42988" y2="96817"/>
                        <a14:backgroundMark x1="38110" y1="90186" x2="38110" y2="90186"/>
                        <a14:backgroundMark x1="39939" y1="95225" x2="39939" y2="95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69"/>
          <a:stretch/>
        </p:blipFill>
        <p:spPr>
          <a:xfrm>
            <a:off x="6453212" y="2998"/>
            <a:ext cx="5500663" cy="68550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5287" y="0"/>
            <a:ext cx="3421410" cy="4292600"/>
          </a:xfrm>
          <a:prstGeom prst="rect">
            <a:avLst/>
          </a:prstGeom>
          <a:solidFill>
            <a:schemeClr val="bg1">
              <a:lumMod val="8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32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 smtClean="0">
                <a:solidFill>
                  <a:srgbClr val="660033"/>
                </a:solidFill>
                <a:latin typeface="Arial Black" pitchFamily="34" charset="0"/>
              </a:rPr>
              <a:t>Plan d’actions</a:t>
            </a:r>
            <a:endParaRPr lang="fr-FR" sz="4800" dirty="0">
              <a:solidFill>
                <a:srgbClr val="660033"/>
              </a:solidFill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325" y="4797152"/>
            <a:ext cx="7644804" cy="1840532"/>
          </a:xfrm>
          <a:prstGeom prst="rect">
            <a:avLst/>
          </a:prstGeom>
          <a:solidFill>
            <a:srgbClr val="660033">
              <a:alpha val="5490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Gaspillage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NVAU</a:t>
            </a: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Actions menées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395287" y="4333776"/>
            <a:ext cx="3421409" cy="144462"/>
          </a:xfrm>
          <a:prstGeom prst="rect">
            <a:avLst/>
          </a:prstGeom>
          <a:solidFill>
            <a:srgbClr val="66003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  <p:sp>
        <p:nvSpPr>
          <p:cNvPr id="7" name="Espace réservé du numéro de diapositive 3"/>
          <p:cNvSpPr txBox="1">
            <a:spLocks/>
          </p:cNvSpPr>
          <p:nvPr/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pPr/>
              <a:t>35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37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36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39099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15900" y="1196752"/>
            <a:ext cx="252067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Mouvements inutiles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3866982" y="1196752"/>
            <a:ext cx="239798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Temps d’attente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5374" y="1196752"/>
            <a:ext cx="239798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Retouches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7" name="Organigramme : Alternative 76"/>
          <p:cNvSpPr/>
          <p:nvPr/>
        </p:nvSpPr>
        <p:spPr>
          <a:xfrm>
            <a:off x="-520154" y="3212976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3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78" name="Organigramme : Alternative 77"/>
          <p:cNvSpPr/>
          <p:nvPr/>
        </p:nvSpPr>
        <p:spPr>
          <a:xfrm>
            <a:off x="-507418" y="3789040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4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79" name="Organigramme : Alternative 78"/>
          <p:cNvSpPr/>
          <p:nvPr/>
        </p:nvSpPr>
        <p:spPr>
          <a:xfrm>
            <a:off x="-507418" y="206084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1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80" name="Organigramme : Alternative 79"/>
          <p:cNvSpPr/>
          <p:nvPr/>
        </p:nvSpPr>
        <p:spPr>
          <a:xfrm>
            <a:off x="-520154" y="263691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81" name="Organigramme : Alternative 80"/>
          <p:cNvSpPr/>
          <p:nvPr/>
        </p:nvSpPr>
        <p:spPr>
          <a:xfrm>
            <a:off x="-505235" y="4365104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5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95" name="Organigramme : Alternative 94"/>
          <p:cNvSpPr/>
          <p:nvPr/>
        </p:nvSpPr>
        <p:spPr>
          <a:xfrm>
            <a:off x="-519610" y="494116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6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96" name="Organigramme : Alternative 95"/>
          <p:cNvSpPr/>
          <p:nvPr/>
        </p:nvSpPr>
        <p:spPr>
          <a:xfrm>
            <a:off x="-519610" y="551723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7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97" name="Arrondir un rectangle avec un coin diagonal 96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1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>
                <a:solidFill>
                  <a:schemeClr val="tx1"/>
                </a:solidFill>
                <a:latin typeface="Candara" pitchFamily="34" charset="0"/>
              </a:rPr>
              <a:t>Lancement de commande de </a:t>
            </a:r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panoplies  </a:t>
            </a:r>
            <a:r>
              <a:rPr lang="fr-FR" sz="2400" dirty="0">
                <a:solidFill>
                  <a:schemeClr val="tx1"/>
                </a:solidFill>
                <a:latin typeface="Candara" pitchFamily="34" charset="0"/>
              </a:rPr>
              <a:t>plus </a:t>
            </a:r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adéquates </a:t>
            </a:r>
            <a:r>
              <a:rPr lang="fr-FR" sz="2400" dirty="0">
                <a:solidFill>
                  <a:schemeClr val="tx1"/>
                </a:solidFill>
                <a:latin typeface="Candara" pitchFamily="34" charset="0"/>
              </a:rPr>
              <a:t>et </a:t>
            </a:r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sécurisées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98" name="Image 97"/>
          <p:cNvPicPr/>
          <p:nvPr/>
        </p:nvPicPr>
        <p:blipFill>
          <a:blip r:embed="rId3"/>
          <a:stretch>
            <a:fillRect/>
          </a:stretch>
        </p:blipFill>
        <p:spPr>
          <a:xfrm>
            <a:off x="6553002" y="2312876"/>
            <a:ext cx="4396700" cy="3708412"/>
          </a:xfrm>
          <a:prstGeom prst="rect">
            <a:avLst/>
          </a:prstGeom>
        </p:spPr>
      </p:pic>
      <p:sp>
        <p:nvSpPr>
          <p:cNvPr id="99" name="Organigramme : Alternative 98"/>
          <p:cNvSpPr/>
          <p:nvPr/>
        </p:nvSpPr>
        <p:spPr>
          <a:xfrm>
            <a:off x="-520154" y="263691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0" name="Arrondir un rectangle avec un coin diagonal 99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2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Inventaire de l’outillage existant et identification des outillages manquants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01" name="Image 100" descr="Capture d’écran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r="3282"/>
          <a:stretch/>
        </p:blipFill>
        <p:spPr>
          <a:xfrm>
            <a:off x="6722046" y="2060848"/>
            <a:ext cx="4849875" cy="4104456"/>
          </a:xfrm>
          <a:prstGeom prst="rect">
            <a:avLst/>
          </a:prstGeom>
        </p:spPr>
      </p:pic>
      <p:sp>
        <p:nvSpPr>
          <p:cNvPr id="102" name="Organigramme : Alternative 101"/>
          <p:cNvSpPr/>
          <p:nvPr/>
        </p:nvSpPr>
        <p:spPr>
          <a:xfrm>
            <a:off x="-520155" y="3212976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3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7" name="Arrondir un rectangle avec un coin diagonal 106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3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Elaboration d’une fiche de gestion d’outillage 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08" name="Image 107" descr="Capture d’écra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230" y="2060848"/>
            <a:ext cx="5439746" cy="3862251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6490230" y="3775951"/>
            <a:ext cx="5463645" cy="661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0" name="Image 109" descr="Capture d’écra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286" y="2656744"/>
            <a:ext cx="8602674" cy="2238411"/>
          </a:xfrm>
          <a:prstGeom prst="rect">
            <a:avLst/>
          </a:prstGeom>
        </p:spPr>
      </p:pic>
      <p:sp>
        <p:nvSpPr>
          <p:cNvPr id="112" name="Organigramme : Alternative 111"/>
          <p:cNvSpPr/>
          <p:nvPr/>
        </p:nvSpPr>
        <p:spPr>
          <a:xfrm>
            <a:off x="-503783" y="3789040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4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13" name="Arrondir un rectangle avec un coin diagonal 112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4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Elaboration d’une liste des références des fixations par opération.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14" name="Image 113" descr="Capture d’écran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" r="7099"/>
          <a:stretch/>
        </p:blipFill>
        <p:spPr>
          <a:xfrm>
            <a:off x="6817554" y="2121362"/>
            <a:ext cx="4728331" cy="3971934"/>
          </a:xfrm>
          <a:prstGeom prst="rect">
            <a:avLst/>
          </a:prstGeom>
        </p:spPr>
      </p:pic>
      <p:sp>
        <p:nvSpPr>
          <p:cNvPr id="115" name="Organigramme : Alternative 114"/>
          <p:cNvSpPr/>
          <p:nvPr/>
        </p:nvSpPr>
        <p:spPr>
          <a:xfrm>
            <a:off x="-503783" y="4365104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5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16" name="Arrondir un rectangle avec un coin diagonal 115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5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Standardisation des mesures des cales.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18" name="Image 117" descr="Capture d’écran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001" y="2811070"/>
            <a:ext cx="4432006" cy="2152951"/>
          </a:xfrm>
          <a:prstGeom prst="rect">
            <a:avLst/>
          </a:prstGeom>
        </p:spPr>
      </p:pic>
      <p:sp>
        <p:nvSpPr>
          <p:cNvPr id="76" name="Organigramme : Alternative 75"/>
          <p:cNvSpPr/>
          <p:nvPr/>
        </p:nvSpPr>
        <p:spPr>
          <a:xfrm>
            <a:off x="-520156" y="494116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6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93" name="Arrondir un rectangle avec un coin diagonal 92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6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Implantation d’un distributeur MC dans la ligne.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9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05" y="2149311"/>
            <a:ext cx="3196514" cy="3799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Organigramme : Alternative 102"/>
          <p:cNvSpPr/>
          <p:nvPr/>
        </p:nvSpPr>
        <p:spPr>
          <a:xfrm>
            <a:off x="-503783" y="551723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7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4" name="Arrondir un rectangle avec un coin diagonal 103"/>
          <p:cNvSpPr/>
          <p:nvPr/>
        </p:nvSpPr>
        <p:spPr>
          <a:xfrm>
            <a:off x="667394" y="3149352"/>
            <a:ext cx="5597575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7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Dématérialisation du LIC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947" y="2060848"/>
            <a:ext cx="2089398" cy="409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76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0C0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C0C0C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0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5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6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8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9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9" presetClass="emph" presetSubtype="0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8" dur="indefinit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9" dur="indefinite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/>
      <p:bldP spid="59" grpId="1" animBg="1"/>
      <p:bldP spid="60" grpId="1" animBg="1"/>
      <p:bldP spid="61" grpId="0" animBg="1"/>
      <p:bldP spid="77" grpId="0" animBg="1"/>
      <p:bldP spid="77" grpId="1" animBg="1"/>
      <p:bldP spid="77" grpId="2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9" grpId="2" animBg="1"/>
      <p:bldP spid="99" grpId="3" animBg="1"/>
      <p:bldP spid="100" grpId="0" animBg="1"/>
      <p:bldP spid="100" grpId="1" animBg="1"/>
      <p:bldP spid="102" grpId="2" animBg="1"/>
      <p:bldP spid="102" grpId="3" animBg="1"/>
      <p:bldP spid="107" grpId="0" animBg="1"/>
      <p:bldP spid="107" grpId="1" animBg="1"/>
      <p:bldP spid="107" grpId="2" animBg="1"/>
      <p:bldP spid="109" grpId="0" animBg="1"/>
      <p:bldP spid="109" grpId="1" animBg="1"/>
      <p:bldP spid="109" grpId="2" animBg="1"/>
      <p:bldP spid="112" grpId="0" animBg="1"/>
      <p:bldP spid="112" grpId="1" animBg="1"/>
      <p:bldP spid="113" grpId="0" animBg="1"/>
      <p:bldP spid="113" grpId="1" animBg="1"/>
      <p:bldP spid="115" grpId="0" animBg="1"/>
      <p:bldP spid="115" grpId="1" animBg="1"/>
      <p:bldP spid="116" grpId="0" animBg="1"/>
      <p:bldP spid="116" grpId="1" animBg="1"/>
      <p:bldP spid="76" grpId="2" animBg="1"/>
      <p:bldP spid="76" grpId="3" animBg="1"/>
      <p:bldP spid="93" grpId="0" animBg="1"/>
      <p:bldP spid="93" grpId="1" animBg="1"/>
      <p:bldP spid="103" grpId="0" animBg="1"/>
      <p:bldP spid="104" grpId="0" animBg="1"/>
      <p:bldP spid="104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37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  <p:grpSp>
        <p:nvGrpSpPr>
          <p:cNvPr id="40" name="Groupe 39"/>
          <p:cNvGrpSpPr/>
          <p:nvPr/>
        </p:nvGrpSpPr>
        <p:grpSpPr>
          <a:xfrm>
            <a:off x="10278291" y="39099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15900" y="1196752"/>
            <a:ext cx="252067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Mouvements inutiles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3866982" y="1196752"/>
            <a:ext cx="239798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Temps d’attente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5374" y="1196752"/>
            <a:ext cx="239798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Retouches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2" name="Image 1" descr="Capture d’écra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13"/>
          <a:stretch/>
        </p:blipFill>
        <p:spPr>
          <a:xfrm rot="10800000">
            <a:off x="1915943" y="1988841"/>
            <a:ext cx="9389586" cy="3704121"/>
          </a:xfrm>
          <a:prstGeom prst="rect">
            <a:avLst/>
          </a:prstGeom>
        </p:spPr>
      </p:pic>
      <p:pic>
        <p:nvPicPr>
          <p:cNvPr id="76" name="Image 75" descr="Capture d’écra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44"/>
          <a:stretch/>
        </p:blipFill>
        <p:spPr>
          <a:xfrm>
            <a:off x="1872481" y="5692962"/>
            <a:ext cx="9389586" cy="373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040" y="3212976"/>
            <a:ext cx="1656581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ysClr val="windowText" lastClr="000000"/>
                </a:solidFill>
                <a:latin typeface="Candara" pitchFamily="34" charset="0"/>
              </a:rPr>
              <a:t>Diagramme spaghetti</a:t>
            </a:r>
          </a:p>
        </p:txBody>
      </p:sp>
    </p:spTree>
    <p:extLst>
      <p:ext uri="{BB962C8B-B14F-4D97-AF65-F5344CB8AC3E}">
        <p14:creationId xmlns:p14="http://schemas.microsoft.com/office/powerpoint/2010/main" val="141086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e 39"/>
          <p:cNvGrpSpPr/>
          <p:nvPr/>
        </p:nvGrpSpPr>
        <p:grpSpPr>
          <a:xfrm>
            <a:off x="10278291" y="39099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15900" y="1196752"/>
            <a:ext cx="252067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Mouvements inutiles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3866982" y="1196752"/>
            <a:ext cx="239798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Temps d’attente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5374" y="1196752"/>
            <a:ext cx="239798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Retouches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6" name="Organigramme : Alternative 75"/>
          <p:cNvSpPr/>
          <p:nvPr/>
        </p:nvSpPr>
        <p:spPr>
          <a:xfrm>
            <a:off x="-507418" y="2708920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1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82" name="Organigramme : Alternative 81"/>
          <p:cNvSpPr/>
          <p:nvPr/>
        </p:nvSpPr>
        <p:spPr>
          <a:xfrm>
            <a:off x="-520154" y="350100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84" name="Organigramme : Alternative 83"/>
          <p:cNvSpPr/>
          <p:nvPr/>
        </p:nvSpPr>
        <p:spPr>
          <a:xfrm>
            <a:off x="-520155" y="4293096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3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94" name="Arrondir un rectangle avec un coin diagonal 93"/>
          <p:cNvSpPr/>
          <p:nvPr/>
        </p:nvSpPr>
        <p:spPr>
          <a:xfrm>
            <a:off x="667395" y="3149352"/>
            <a:ext cx="4304656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Action 1 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Installation du prestataire de maintenance sur place 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326" y="2960948"/>
            <a:ext cx="5315377" cy="176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3" name="Organigramme : Alternative 102"/>
          <p:cNvSpPr/>
          <p:nvPr/>
        </p:nvSpPr>
        <p:spPr>
          <a:xfrm>
            <a:off x="-503783" y="350100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04" name="Arrondir un rectangle avec un coin diagonal 103"/>
          <p:cNvSpPr/>
          <p:nvPr/>
        </p:nvSpPr>
        <p:spPr>
          <a:xfrm>
            <a:off x="667395" y="3149352"/>
            <a:ext cx="4304656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Action 2 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Instauration d’ un système de prime de productivité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40" y="2348880"/>
            <a:ext cx="3862381" cy="350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" name="Organigramme : Alternative 105"/>
          <p:cNvSpPr/>
          <p:nvPr/>
        </p:nvSpPr>
        <p:spPr>
          <a:xfrm>
            <a:off x="-503783" y="4293096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3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11" name="Arrondir un rectangle avec un coin diagonal 110"/>
          <p:cNvSpPr/>
          <p:nvPr/>
        </p:nvSpPr>
        <p:spPr>
          <a:xfrm>
            <a:off x="667395" y="3149352"/>
            <a:ext cx="4304656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Action 3 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Planification des périodes de formation des AMC en </a:t>
            </a:r>
            <a:r>
              <a:rPr lang="fr-FR" sz="2400" dirty="0">
                <a:solidFill>
                  <a:schemeClr val="tx1"/>
                </a:solidFill>
                <a:latin typeface="Candara" pitchFamily="34" charset="0"/>
              </a:rPr>
              <a:t>e</a:t>
            </a:r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rgonomie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821" y="2492896"/>
            <a:ext cx="4600948" cy="3248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" name="Arrondir un rectangle avec un coin du même côté 129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13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38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</p:spTree>
    <p:extLst>
      <p:ext uri="{BB962C8B-B14F-4D97-AF65-F5344CB8AC3E}">
        <p14:creationId xmlns:p14="http://schemas.microsoft.com/office/powerpoint/2010/main" val="35076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8005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mph" presetSubtype="0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2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2" grpId="0" animBg="1"/>
      <p:bldP spid="82" grpId="1" animBg="1"/>
      <p:bldP spid="84" grpId="0" animBg="1"/>
      <p:bldP spid="84" grpId="1" animBg="1"/>
      <p:bldP spid="94" grpId="0" animBg="1"/>
      <p:bldP spid="94" grpId="1" animBg="1"/>
      <p:bldP spid="103" grpId="0" animBg="1"/>
      <p:bldP spid="103" grpId="1" animBg="1"/>
      <p:bldP spid="104" grpId="0" animBg="1"/>
      <p:bldP spid="104" grpId="1" animBg="1"/>
      <p:bldP spid="106" grpId="0" animBg="1"/>
      <p:bldP spid="106" grpId="1" animBg="1"/>
      <p:bldP spid="111" grpId="0" animBg="1"/>
      <p:bldP spid="11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e 39"/>
          <p:cNvGrpSpPr/>
          <p:nvPr/>
        </p:nvGrpSpPr>
        <p:grpSpPr>
          <a:xfrm>
            <a:off x="10278291" y="39099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215900" y="1196752"/>
            <a:ext cx="252067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Mouvements inutiles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59" name="Rectangle 58"/>
          <p:cNvSpPr/>
          <p:nvPr/>
        </p:nvSpPr>
        <p:spPr>
          <a:xfrm>
            <a:off x="3866982" y="1196752"/>
            <a:ext cx="2397987" cy="696735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Temps d’attente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5374" y="1196752"/>
            <a:ext cx="2397987" cy="696735"/>
          </a:xfrm>
          <a:prstGeom prst="rect">
            <a:avLst/>
          </a:prstGeom>
          <a:solidFill>
            <a:schemeClr val="tx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  <a:latin typeface="Candara" pitchFamily="34" charset="0"/>
              </a:rPr>
              <a:t>Retouches</a:t>
            </a:r>
            <a:endParaRPr lang="fr-FR" sz="20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Gaspillages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6" name="Organigramme : Alternative 75"/>
          <p:cNvSpPr/>
          <p:nvPr/>
        </p:nvSpPr>
        <p:spPr>
          <a:xfrm>
            <a:off x="-507418" y="3140968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1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82" name="Organigramme : Alternative 81"/>
          <p:cNvSpPr/>
          <p:nvPr/>
        </p:nvSpPr>
        <p:spPr>
          <a:xfrm>
            <a:off x="-520154" y="407707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62" name="Arrondir un rectangle avec un coin diagonal 61"/>
          <p:cNvSpPr/>
          <p:nvPr/>
        </p:nvSpPr>
        <p:spPr>
          <a:xfrm>
            <a:off x="667394" y="3149352"/>
            <a:ext cx="7931794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1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La réception des pièces modifiées de chez les fournisseurs 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63" name="Organigramme : Alternative 62"/>
          <p:cNvSpPr/>
          <p:nvPr/>
        </p:nvSpPr>
        <p:spPr>
          <a:xfrm>
            <a:off x="-507418" y="4077072"/>
            <a:ext cx="952475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r-FR" sz="2400" b="1" dirty="0" smtClean="0">
                <a:solidFill>
                  <a:schemeClr val="bg1"/>
                </a:solidFill>
              </a:rPr>
              <a:t>2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64" name="Arrondir un rectangle avec un coin diagonal 63"/>
          <p:cNvSpPr/>
          <p:nvPr/>
        </p:nvSpPr>
        <p:spPr>
          <a:xfrm>
            <a:off x="667393" y="3149352"/>
            <a:ext cx="8549903" cy="1476389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Action 2 :</a:t>
            </a:r>
            <a:endParaRPr lang="fr-FR" dirty="0">
              <a:solidFill>
                <a:schemeClr val="tx1"/>
              </a:solidFill>
              <a:latin typeface="Candara" pitchFamily="34" charset="0"/>
            </a:endParaRP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Formation des AMC pour détecter les fixations mal placées avant de passer  à une étape ultérieure  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81" name="Arrondir un rectangle avec un coin du même côté 80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97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39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9" name="Rectangle 98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</p:spTree>
    <p:extLst>
      <p:ext uri="{BB962C8B-B14F-4D97-AF65-F5344CB8AC3E}">
        <p14:creationId xmlns:p14="http://schemas.microsoft.com/office/powerpoint/2010/main" val="396161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8005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82" grpId="0" animBg="1"/>
      <p:bldP spid="82" grpId="1" animBg="1"/>
      <p:bldP spid="62" grpId="0" animBg="1"/>
      <p:bldP spid="62" grpId="1" animBg="1"/>
      <p:bldP spid="63" grpId="0" animBg="1"/>
      <p:bldP spid="64" grpId="0" animBg="1"/>
      <p:bldP spid="6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7856"/>
            <a:ext cx="11953875" cy="1024880"/>
          </a:xfrm>
        </p:spPr>
        <p:txBody>
          <a:bodyPr>
            <a:normAutofit/>
          </a:bodyPr>
          <a:lstStyle/>
          <a:p>
            <a:r>
              <a:rPr lang="fr-FR" sz="5400" b="1" dirty="0" smtClean="0">
                <a:latin typeface="Candara" pitchFamily="34" charset="0"/>
              </a:rPr>
              <a:t>PLAN DE TRAVAIL</a:t>
            </a:r>
            <a:endParaRPr lang="fr-FR" sz="5400" b="1" dirty="0">
              <a:latin typeface="Candara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8566944" y="5152107"/>
            <a:ext cx="2789238" cy="365125"/>
          </a:xfrm>
        </p:spPr>
        <p:txBody>
          <a:bodyPr/>
          <a:lstStyle/>
          <a:p>
            <a:fld id="{DF0BBFEC-B0DA-45C9-9682-C688DD30FF34}" type="slidenum">
              <a:rPr lang="fr-FR" smtClean="0"/>
              <a:t>4</a:t>
            </a:fld>
            <a:endParaRPr lang="fr-FR"/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2697115" y="2636912"/>
            <a:ext cx="4733201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Définition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du </a:t>
            </a:r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projet</a:t>
            </a:r>
            <a:endParaRPr lang="en-IN" sz="2800" b="1" dirty="0">
              <a:latin typeface="Book Antiqua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3" name="Group 95"/>
          <p:cNvGrpSpPr/>
          <p:nvPr/>
        </p:nvGrpSpPr>
        <p:grpSpPr>
          <a:xfrm>
            <a:off x="1760145" y="1605242"/>
            <a:ext cx="491193" cy="72172"/>
            <a:chOff x="6467775" y="1953155"/>
            <a:chExt cx="491193" cy="72172"/>
          </a:xfrm>
          <a:solidFill>
            <a:schemeClr val="tx1">
              <a:lumMod val="50000"/>
              <a:lumOff val="50000"/>
            </a:schemeClr>
          </a:solidFill>
        </p:grpSpPr>
        <p:cxnSp>
          <p:nvCxnSpPr>
            <p:cNvPr id="54" name="Straight Connector 96"/>
            <p:cNvCxnSpPr/>
            <p:nvPr/>
          </p:nvCxnSpPr>
          <p:spPr>
            <a:xfrm>
              <a:off x="6467775" y="1989241"/>
              <a:ext cx="442613" cy="0"/>
            </a:xfrm>
            <a:prstGeom prst="line">
              <a:avLst/>
            </a:prstGeom>
            <a:grpFill/>
            <a:ln>
              <a:solidFill>
                <a:srgbClr val="3D3D4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97"/>
            <p:cNvGrpSpPr/>
            <p:nvPr/>
          </p:nvGrpSpPr>
          <p:grpSpPr>
            <a:xfrm>
              <a:off x="6886844" y="1953155"/>
              <a:ext cx="72124" cy="72172"/>
              <a:chOff x="5817920" y="1697744"/>
              <a:chExt cx="554021" cy="554389"/>
            </a:xfrm>
            <a:grpFill/>
          </p:grpSpPr>
          <p:sp>
            <p:nvSpPr>
              <p:cNvPr id="56" name="Oval 98"/>
              <p:cNvSpPr/>
              <p:nvPr/>
            </p:nvSpPr>
            <p:spPr>
              <a:xfrm>
                <a:off x="5846531" y="1727200"/>
                <a:ext cx="496800" cy="495478"/>
              </a:xfrm>
              <a:prstGeom prst="ellipse">
                <a:avLst/>
              </a:prstGeom>
              <a:grpFill/>
              <a:ln w="9525">
                <a:solidFill>
                  <a:srgbClr val="3D3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Oval 99"/>
              <p:cNvSpPr/>
              <p:nvPr/>
            </p:nvSpPr>
            <p:spPr>
              <a:xfrm>
                <a:off x="5817920" y="1697744"/>
                <a:ext cx="554021" cy="554389"/>
              </a:xfrm>
              <a:prstGeom prst="ellipse">
                <a:avLst/>
              </a:prstGeom>
              <a:grpFill/>
              <a:ln w="3175">
                <a:solidFill>
                  <a:srgbClr val="3D3D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8" name="Group 100"/>
          <p:cNvGrpSpPr/>
          <p:nvPr/>
        </p:nvGrpSpPr>
        <p:grpSpPr>
          <a:xfrm rot="10800000" flipH="1">
            <a:off x="1756421" y="2780928"/>
            <a:ext cx="491193" cy="72172"/>
            <a:chOff x="6467775" y="1953155"/>
            <a:chExt cx="491193" cy="72172"/>
          </a:xfrm>
          <a:solidFill>
            <a:srgbClr val="660033"/>
          </a:solidFill>
        </p:grpSpPr>
        <p:cxnSp>
          <p:nvCxnSpPr>
            <p:cNvPr id="59" name="Straight Connector 101"/>
            <p:cNvCxnSpPr/>
            <p:nvPr/>
          </p:nvCxnSpPr>
          <p:spPr>
            <a:xfrm>
              <a:off x="6467775" y="1989241"/>
              <a:ext cx="442613" cy="0"/>
            </a:xfrm>
            <a:prstGeom prst="line">
              <a:avLst/>
            </a:prstGeom>
            <a:grpFill/>
            <a:ln>
              <a:solidFill>
                <a:srgbClr val="3D3D4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102"/>
            <p:cNvGrpSpPr/>
            <p:nvPr/>
          </p:nvGrpSpPr>
          <p:grpSpPr>
            <a:xfrm>
              <a:off x="6886844" y="1953155"/>
              <a:ext cx="72124" cy="72172"/>
              <a:chOff x="5817920" y="1697744"/>
              <a:chExt cx="554021" cy="554389"/>
            </a:xfrm>
            <a:grpFill/>
          </p:grpSpPr>
          <p:sp>
            <p:nvSpPr>
              <p:cNvPr id="61" name="Oval 103"/>
              <p:cNvSpPr/>
              <p:nvPr/>
            </p:nvSpPr>
            <p:spPr>
              <a:xfrm>
                <a:off x="5846531" y="1727200"/>
                <a:ext cx="496800" cy="495478"/>
              </a:xfrm>
              <a:prstGeom prst="ellipse">
                <a:avLst/>
              </a:prstGeom>
              <a:grpFill/>
              <a:ln w="9525">
                <a:solidFill>
                  <a:srgbClr val="3D3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Oval 104"/>
              <p:cNvSpPr/>
              <p:nvPr/>
            </p:nvSpPr>
            <p:spPr>
              <a:xfrm>
                <a:off x="5817920" y="1697744"/>
                <a:ext cx="554021" cy="554389"/>
              </a:xfrm>
              <a:prstGeom prst="ellipse">
                <a:avLst/>
              </a:prstGeom>
              <a:grpFill/>
              <a:ln w="3175">
                <a:solidFill>
                  <a:srgbClr val="3D3D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82" name="Straight Connector 121"/>
          <p:cNvCxnSpPr/>
          <p:nvPr/>
        </p:nvCxnSpPr>
        <p:spPr>
          <a:xfrm>
            <a:off x="2685428" y="2106781"/>
            <a:ext cx="6552001" cy="0"/>
          </a:xfrm>
          <a:prstGeom prst="line">
            <a:avLst/>
          </a:prstGeom>
          <a:ln w="28575">
            <a:solidFill>
              <a:srgbClr val="3D3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123"/>
          <p:cNvGrpSpPr/>
          <p:nvPr/>
        </p:nvGrpSpPr>
        <p:grpSpPr>
          <a:xfrm>
            <a:off x="2689874" y="3448229"/>
            <a:ext cx="6574127" cy="6351"/>
            <a:chOff x="2797874" y="3568700"/>
            <a:chExt cx="6574126" cy="6350"/>
          </a:xfrm>
        </p:grpSpPr>
        <p:cxnSp>
          <p:nvCxnSpPr>
            <p:cNvPr id="85" name="Straight Connector 124"/>
            <p:cNvCxnSpPr/>
            <p:nvPr/>
          </p:nvCxnSpPr>
          <p:spPr>
            <a:xfrm>
              <a:off x="2820000" y="3568700"/>
              <a:ext cx="6552000" cy="0"/>
            </a:xfrm>
            <a:prstGeom prst="line">
              <a:avLst/>
            </a:prstGeom>
            <a:ln w="28575">
              <a:solidFill>
                <a:srgbClr val="3D3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25"/>
            <p:cNvCxnSpPr/>
            <p:nvPr/>
          </p:nvCxnSpPr>
          <p:spPr>
            <a:xfrm>
              <a:off x="2797874" y="3575050"/>
              <a:ext cx="6552000" cy="0"/>
            </a:xfrm>
            <a:prstGeom prst="line">
              <a:avLst/>
            </a:prstGeom>
            <a:ln w="28575">
              <a:solidFill>
                <a:srgbClr val="3D3D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154"/>
          <p:cNvGrpSpPr/>
          <p:nvPr/>
        </p:nvGrpSpPr>
        <p:grpSpPr>
          <a:xfrm>
            <a:off x="936378" y="2348880"/>
            <a:ext cx="823767" cy="823768"/>
            <a:chOff x="8760868" y="3958785"/>
            <a:chExt cx="648664" cy="648664"/>
          </a:xfrm>
        </p:grpSpPr>
        <p:sp>
          <p:nvSpPr>
            <p:cNvPr id="100" name="Oval 133"/>
            <p:cNvSpPr/>
            <p:nvPr/>
          </p:nvSpPr>
          <p:spPr>
            <a:xfrm>
              <a:off x="8760868" y="3958785"/>
              <a:ext cx="648664" cy="64866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01" name="Group 148"/>
            <p:cNvGrpSpPr/>
            <p:nvPr/>
          </p:nvGrpSpPr>
          <p:grpSpPr>
            <a:xfrm>
              <a:off x="8913778" y="4104645"/>
              <a:ext cx="359762" cy="413330"/>
              <a:chOff x="4859338" y="3862389"/>
              <a:chExt cx="568325" cy="438150"/>
            </a:xfrm>
            <a:solidFill>
              <a:schemeClr val="bg1"/>
            </a:solidFill>
          </p:grpSpPr>
          <p:sp>
            <p:nvSpPr>
              <p:cNvPr id="102" name="Freeform 149"/>
              <p:cNvSpPr>
                <a:spLocks noEditPoints="1"/>
              </p:cNvSpPr>
              <p:nvPr/>
            </p:nvSpPr>
            <p:spPr bwMode="auto">
              <a:xfrm>
                <a:off x="4859338" y="3862389"/>
                <a:ext cx="568325" cy="249238"/>
              </a:xfrm>
              <a:custGeom>
                <a:avLst/>
                <a:gdLst>
                  <a:gd name="T0" fmla="*/ 1791 w 3582"/>
                  <a:gd name="T1" fmla="*/ 179 h 1414"/>
                  <a:gd name="T2" fmla="*/ 350 w 3582"/>
                  <a:gd name="T3" fmla="*/ 675 h 1414"/>
                  <a:gd name="T4" fmla="*/ 1791 w 3582"/>
                  <a:gd name="T5" fmla="*/ 1233 h 1414"/>
                  <a:gd name="T6" fmla="*/ 3232 w 3582"/>
                  <a:gd name="T7" fmla="*/ 675 h 1414"/>
                  <a:gd name="T8" fmla="*/ 1791 w 3582"/>
                  <a:gd name="T9" fmla="*/ 179 h 1414"/>
                  <a:gd name="T10" fmla="*/ 1780 w 3582"/>
                  <a:gd name="T11" fmla="*/ 0 h 1414"/>
                  <a:gd name="T12" fmla="*/ 1802 w 3582"/>
                  <a:gd name="T13" fmla="*/ 0 h 1414"/>
                  <a:gd name="T14" fmla="*/ 1826 w 3582"/>
                  <a:gd name="T15" fmla="*/ 5 h 1414"/>
                  <a:gd name="T16" fmla="*/ 3520 w 3582"/>
                  <a:gd name="T17" fmla="*/ 589 h 1414"/>
                  <a:gd name="T18" fmla="*/ 3541 w 3582"/>
                  <a:gd name="T19" fmla="*/ 599 h 1414"/>
                  <a:gd name="T20" fmla="*/ 3558 w 3582"/>
                  <a:gd name="T21" fmla="*/ 612 h 1414"/>
                  <a:gd name="T22" fmla="*/ 3571 w 3582"/>
                  <a:gd name="T23" fmla="*/ 629 h 1414"/>
                  <a:gd name="T24" fmla="*/ 3579 w 3582"/>
                  <a:gd name="T25" fmla="*/ 648 h 1414"/>
                  <a:gd name="T26" fmla="*/ 3582 w 3582"/>
                  <a:gd name="T27" fmla="*/ 669 h 1414"/>
                  <a:gd name="T28" fmla="*/ 3580 w 3582"/>
                  <a:gd name="T29" fmla="*/ 689 h 1414"/>
                  <a:gd name="T30" fmla="*/ 3572 w 3582"/>
                  <a:gd name="T31" fmla="*/ 708 h 1414"/>
                  <a:gd name="T32" fmla="*/ 3560 w 3582"/>
                  <a:gd name="T33" fmla="*/ 725 h 1414"/>
                  <a:gd name="T34" fmla="*/ 3545 w 3582"/>
                  <a:gd name="T35" fmla="*/ 739 h 1414"/>
                  <a:gd name="T36" fmla="*/ 3525 w 3582"/>
                  <a:gd name="T37" fmla="*/ 750 h 1414"/>
                  <a:gd name="T38" fmla="*/ 1829 w 3582"/>
                  <a:gd name="T39" fmla="*/ 1407 h 1414"/>
                  <a:gd name="T40" fmla="*/ 1810 w 3582"/>
                  <a:gd name="T41" fmla="*/ 1412 h 1414"/>
                  <a:gd name="T42" fmla="*/ 1791 w 3582"/>
                  <a:gd name="T43" fmla="*/ 1414 h 1414"/>
                  <a:gd name="T44" fmla="*/ 1772 w 3582"/>
                  <a:gd name="T45" fmla="*/ 1412 h 1414"/>
                  <a:gd name="T46" fmla="*/ 1753 w 3582"/>
                  <a:gd name="T47" fmla="*/ 1407 h 1414"/>
                  <a:gd name="T48" fmla="*/ 58 w 3582"/>
                  <a:gd name="T49" fmla="*/ 750 h 1414"/>
                  <a:gd name="T50" fmla="*/ 38 w 3582"/>
                  <a:gd name="T51" fmla="*/ 739 h 1414"/>
                  <a:gd name="T52" fmla="*/ 22 w 3582"/>
                  <a:gd name="T53" fmla="*/ 725 h 1414"/>
                  <a:gd name="T54" fmla="*/ 10 w 3582"/>
                  <a:gd name="T55" fmla="*/ 708 h 1414"/>
                  <a:gd name="T56" fmla="*/ 2 w 3582"/>
                  <a:gd name="T57" fmla="*/ 689 h 1414"/>
                  <a:gd name="T58" fmla="*/ 0 w 3582"/>
                  <a:gd name="T59" fmla="*/ 669 h 1414"/>
                  <a:gd name="T60" fmla="*/ 0 w 3582"/>
                  <a:gd name="T61" fmla="*/ 669 h 1414"/>
                  <a:gd name="T62" fmla="*/ 3 w 3582"/>
                  <a:gd name="T63" fmla="*/ 648 h 1414"/>
                  <a:gd name="T64" fmla="*/ 11 w 3582"/>
                  <a:gd name="T65" fmla="*/ 629 h 1414"/>
                  <a:gd name="T66" fmla="*/ 24 w 3582"/>
                  <a:gd name="T67" fmla="*/ 612 h 1414"/>
                  <a:gd name="T68" fmla="*/ 41 w 3582"/>
                  <a:gd name="T69" fmla="*/ 599 h 1414"/>
                  <a:gd name="T70" fmla="*/ 61 w 3582"/>
                  <a:gd name="T71" fmla="*/ 589 h 1414"/>
                  <a:gd name="T72" fmla="*/ 1757 w 3582"/>
                  <a:gd name="T73" fmla="*/ 5 h 1414"/>
                  <a:gd name="T74" fmla="*/ 1780 w 3582"/>
                  <a:gd name="T75" fmla="*/ 0 h 1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582" h="1414">
                    <a:moveTo>
                      <a:pt x="1791" y="179"/>
                    </a:moveTo>
                    <a:lnTo>
                      <a:pt x="350" y="675"/>
                    </a:lnTo>
                    <a:lnTo>
                      <a:pt x="1791" y="1233"/>
                    </a:lnTo>
                    <a:lnTo>
                      <a:pt x="3232" y="675"/>
                    </a:lnTo>
                    <a:lnTo>
                      <a:pt x="1791" y="179"/>
                    </a:lnTo>
                    <a:close/>
                    <a:moveTo>
                      <a:pt x="1780" y="0"/>
                    </a:moveTo>
                    <a:lnTo>
                      <a:pt x="1802" y="0"/>
                    </a:lnTo>
                    <a:lnTo>
                      <a:pt x="1826" y="5"/>
                    </a:lnTo>
                    <a:lnTo>
                      <a:pt x="3520" y="589"/>
                    </a:lnTo>
                    <a:lnTo>
                      <a:pt x="3541" y="599"/>
                    </a:lnTo>
                    <a:lnTo>
                      <a:pt x="3558" y="612"/>
                    </a:lnTo>
                    <a:lnTo>
                      <a:pt x="3571" y="629"/>
                    </a:lnTo>
                    <a:lnTo>
                      <a:pt x="3579" y="648"/>
                    </a:lnTo>
                    <a:lnTo>
                      <a:pt x="3582" y="669"/>
                    </a:lnTo>
                    <a:lnTo>
                      <a:pt x="3580" y="689"/>
                    </a:lnTo>
                    <a:lnTo>
                      <a:pt x="3572" y="708"/>
                    </a:lnTo>
                    <a:lnTo>
                      <a:pt x="3560" y="725"/>
                    </a:lnTo>
                    <a:lnTo>
                      <a:pt x="3545" y="739"/>
                    </a:lnTo>
                    <a:lnTo>
                      <a:pt x="3525" y="750"/>
                    </a:lnTo>
                    <a:lnTo>
                      <a:pt x="1829" y="1407"/>
                    </a:lnTo>
                    <a:lnTo>
                      <a:pt x="1810" y="1412"/>
                    </a:lnTo>
                    <a:lnTo>
                      <a:pt x="1791" y="1414"/>
                    </a:lnTo>
                    <a:lnTo>
                      <a:pt x="1772" y="1412"/>
                    </a:lnTo>
                    <a:lnTo>
                      <a:pt x="1753" y="1407"/>
                    </a:lnTo>
                    <a:lnTo>
                      <a:pt x="58" y="750"/>
                    </a:lnTo>
                    <a:lnTo>
                      <a:pt x="38" y="739"/>
                    </a:lnTo>
                    <a:lnTo>
                      <a:pt x="22" y="725"/>
                    </a:lnTo>
                    <a:lnTo>
                      <a:pt x="10" y="708"/>
                    </a:lnTo>
                    <a:lnTo>
                      <a:pt x="2" y="689"/>
                    </a:lnTo>
                    <a:lnTo>
                      <a:pt x="0" y="669"/>
                    </a:lnTo>
                    <a:lnTo>
                      <a:pt x="0" y="669"/>
                    </a:lnTo>
                    <a:lnTo>
                      <a:pt x="3" y="648"/>
                    </a:lnTo>
                    <a:lnTo>
                      <a:pt x="11" y="629"/>
                    </a:lnTo>
                    <a:lnTo>
                      <a:pt x="24" y="612"/>
                    </a:lnTo>
                    <a:lnTo>
                      <a:pt x="41" y="599"/>
                    </a:lnTo>
                    <a:lnTo>
                      <a:pt x="61" y="589"/>
                    </a:lnTo>
                    <a:lnTo>
                      <a:pt x="1757" y="5"/>
                    </a:lnTo>
                    <a:lnTo>
                      <a:pt x="17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3" name="Freeform 150"/>
              <p:cNvSpPr>
                <a:spLocks/>
              </p:cNvSpPr>
              <p:nvPr/>
            </p:nvSpPr>
            <p:spPr bwMode="auto">
              <a:xfrm>
                <a:off x="4859338" y="4030663"/>
                <a:ext cx="568325" cy="147638"/>
              </a:xfrm>
              <a:custGeom>
                <a:avLst/>
                <a:gdLst>
                  <a:gd name="T0" fmla="*/ 91 w 3582"/>
                  <a:gd name="T1" fmla="*/ 0 h 837"/>
                  <a:gd name="T2" fmla="*/ 112 w 3582"/>
                  <a:gd name="T3" fmla="*/ 1 h 837"/>
                  <a:gd name="T4" fmla="*/ 133 w 3582"/>
                  <a:gd name="T5" fmla="*/ 7 h 837"/>
                  <a:gd name="T6" fmla="*/ 1791 w 3582"/>
                  <a:gd name="T7" fmla="*/ 648 h 837"/>
                  <a:gd name="T8" fmla="*/ 3449 w 3582"/>
                  <a:gd name="T9" fmla="*/ 7 h 837"/>
                  <a:gd name="T10" fmla="*/ 3470 w 3582"/>
                  <a:gd name="T11" fmla="*/ 1 h 837"/>
                  <a:gd name="T12" fmla="*/ 3491 w 3582"/>
                  <a:gd name="T13" fmla="*/ 0 h 837"/>
                  <a:gd name="T14" fmla="*/ 3512 w 3582"/>
                  <a:gd name="T15" fmla="*/ 3 h 837"/>
                  <a:gd name="T16" fmla="*/ 3532 w 3582"/>
                  <a:gd name="T17" fmla="*/ 10 h 837"/>
                  <a:gd name="T18" fmla="*/ 3549 w 3582"/>
                  <a:gd name="T19" fmla="*/ 21 h 837"/>
                  <a:gd name="T20" fmla="*/ 3564 w 3582"/>
                  <a:gd name="T21" fmla="*/ 35 h 837"/>
                  <a:gd name="T22" fmla="*/ 3575 w 3582"/>
                  <a:gd name="T23" fmla="*/ 52 h 837"/>
                  <a:gd name="T24" fmla="*/ 3581 w 3582"/>
                  <a:gd name="T25" fmla="*/ 71 h 837"/>
                  <a:gd name="T26" fmla="*/ 3582 w 3582"/>
                  <a:gd name="T27" fmla="*/ 90 h 837"/>
                  <a:gd name="T28" fmla="*/ 3579 w 3582"/>
                  <a:gd name="T29" fmla="*/ 109 h 837"/>
                  <a:gd name="T30" fmla="*/ 3571 w 3582"/>
                  <a:gd name="T31" fmla="*/ 126 h 837"/>
                  <a:gd name="T32" fmla="*/ 3559 w 3582"/>
                  <a:gd name="T33" fmla="*/ 142 h 837"/>
                  <a:gd name="T34" fmla="*/ 3544 w 3582"/>
                  <a:gd name="T35" fmla="*/ 155 h 837"/>
                  <a:gd name="T36" fmla="*/ 3525 w 3582"/>
                  <a:gd name="T37" fmla="*/ 165 h 837"/>
                  <a:gd name="T38" fmla="*/ 1791 w 3582"/>
                  <a:gd name="T39" fmla="*/ 837 h 837"/>
                  <a:gd name="T40" fmla="*/ 58 w 3582"/>
                  <a:gd name="T41" fmla="*/ 165 h 837"/>
                  <a:gd name="T42" fmla="*/ 39 w 3582"/>
                  <a:gd name="T43" fmla="*/ 155 h 837"/>
                  <a:gd name="T44" fmla="*/ 23 w 3582"/>
                  <a:gd name="T45" fmla="*/ 142 h 837"/>
                  <a:gd name="T46" fmla="*/ 11 w 3582"/>
                  <a:gd name="T47" fmla="*/ 126 h 837"/>
                  <a:gd name="T48" fmla="*/ 3 w 3582"/>
                  <a:gd name="T49" fmla="*/ 109 h 837"/>
                  <a:gd name="T50" fmla="*/ 0 w 3582"/>
                  <a:gd name="T51" fmla="*/ 90 h 837"/>
                  <a:gd name="T52" fmla="*/ 1 w 3582"/>
                  <a:gd name="T53" fmla="*/ 71 h 837"/>
                  <a:gd name="T54" fmla="*/ 8 w 3582"/>
                  <a:gd name="T55" fmla="*/ 52 h 837"/>
                  <a:gd name="T56" fmla="*/ 19 w 3582"/>
                  <a:gd name="T57" fmla="*/ 35 h 837"/>
                  <a:gd name="T58" fmla="*/ 33 w 3582"/>
                  <a:gd name="T59" fmla="*/ 21 h 837"/>
                  <a:gd name="T60" fmla="*/ 51 w 3582"/>
                  <a:gd name="T61" fmla="*/ 10 h 837"/>
                  <a:gd name="T62" fmla="*/ 70 w 3582"/>
                  <a:gd name="T63" fmla="*/ 3 h 837"/>
                  <a:gd name="T64" fmla="*/ 91 w 3582"/>
                  <a:gd name="T65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7">
                    <a:moveTo>
                      <a:pt x="91" y="0"/>
                    </a:moveTo>
                    <a:lnTo>
                      <a:pt x="112" y="1"/>
                    </a:lnTo>
                    <a:lnTo>
                      <a:pt x="133" y="7"/>
                    </a:lnTo>
                    <a:lnTo>
                      <a:pt x="1791" y="648"/>
                    </a:lnTo>
                    <a:lnTo>
                      <a:pt x="3449" y="7"/>
                    </a:lnTo>
                    <a:lnTo>
                      <a:pt x="3470" y="1"/>
                    </a:lnTo>
                    <a:lnTo>
                      <a:pt x="3491" y="0"/>
                    </a:lnTo>
                    <a:lnTo>
                      <a:pt x="3512" y="3"/>
                    </a:lnTo>
                    <a:lnTo>
                      <a:pt x="3532" y="10"/>
                    </a:lnTo>
                    <a:lnTo>
                      <a:pt x="3549" y="21"/>
                    </a:lnTo>
                    <a:lnTo>
                      <a:pt x="3564" y="35"/>
                    </a:lnTo>
                    <a:lnTo>
                      <a:pt x="3575" y="52"/>
                    </a:lnTo>
                    <a:lnTo>
                      <a:pt x="3581" y="71"/>
                    </a:lnTo>
                    <a:lnTo>
                      <a:pt x="3582" y="90"/>
                    </a:lnTo>
                    <a:lnTo>
                      <a:pt x="3579" y="109"/>
                    </a:lnTo>
                    <a:lnTo>
                      <a:pt x="3571" y="126"/>
                    </a:lnTo>
                    <a:lnTo>
                      <a:pt x="3559" y="142"/>
                    </a:lnTo>
                    <a:lnTo>
                      <a:pt x="3544" y="155"/>
                    </a:lnTo>
                    <a:lnTo>
                      <a:pt x="3525" y="165"/>
                    </a:lnTo>
                    <a:lnTo>
                      <a:pt x="1791" y="837"/>
                    </a:lnTo>
                    <a:lnTo>
                      <a:pt x="58" y="165"/>
                    </a:lnTo>
                    <a:lnTo>
                      <a:pt x="39" y="155"/>
                    </a:lnTo>
                    <a:lnTo>
                      <a:pt x="23" y="142"/>
                    </a:lnTo>
                    <a:lnTo>
                      <a:pt x="11" y="126"/>
                    </a:lnTo>
                    <a:lnTo>
                      <a:pt x="3" y="109"/>
                    </a:lnTo>
                    <a:lnTo>
                      <a:pt x="0" y="90"/>
                    </a:lnTo>
                    <a:lnTo>
                      <a:pt x="1" y="71"/>
                    </a:lnTo>
                    <a:lnTo>
                      <a:pt x="8" y="52"/>
                    </a:lnTo>
                    <a:lnTo>
                      <a:pt x="19" y="35"/>
                    </a:lnTo>
                    <a:lnTo>
                      <a:pt x="33" y="21"/>
                    </a:lnTo>
                    <a:lnTo>
                      <a:pt x="51" y="10"/>
                    </a:lnTo>
                    <a:lnTo>
                      <a:pt x="70" y="3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4" name="Freeform 151"/>
              <p:cNvSpPr>
                <a:spLocks/>
              </p:cNvSpPr>
              <p:nvPr/>
            </p:nvSpPr>
            <p:spPr bwMode="auto">
              <a:xfrm>
                <a:off x="4859338" y="4092576"/>
                <a:ext cx="568325" cy="147638"/>
              </a:xfrm>
              <a:custGeom>
                <a:avLst/>
                <a:gdLst>
                  <a:gd name="T0" fmla="*/ 3491 w 3582"/>
                  <a:gd name="T1" fmla="*/ 0 h 837"/>
                  <a:gd name="T2" fmla="*/ 3512 w 3582"/>
                  <a:gd name="T3" fmla="*/ 3 h 837"/>
                  <a:gd name="T4" fmla="*/ 3532 w 3582"/>
                  <a:gd name="T5" fmla="*/ 10 h 837"/>
                  <a:gd name="T6" fmla="*/ 3549 w 3582"/>
                  <a:gd name="T7" fmla="*/ 21 h 837"/>
                  <a:gd name="T8" fmla="*/ 3564 w 3582"/>
                  <a:gd name="T9" fmla="*/ 35 h 837"/>
                  <a:gd name="T10" fmla="*/ 3575 w 3582"/>
                  <a:gd name="T11" fmla="*/ 52 h 837"/>
                  <a:gd name="T12" fmla="*/ 3581 w 3582"/>
                  <a:gd name="T13" fmla="*/ 71 h 837"/>
                  <a:gd name="T14" fmla="*/ 3582 w 3582"/>
                  <a:gd name="T15" fmla="*/ 92 h 837"/>
                  <a:gd name="T16" fmla="*/ 3579 w 3582"/>
                  <a:gd name="T17" fmla="*/ 110 h 837"/>
                  <a:gd name="T18" fmla="*/ 3571 w 3582"/>
                  <a:gd name="T19" fmla="*/ 128 h 837"/>
                  <a:gd name="T20" fmla="*/ 3559 w 3582"/>
                  <a:gd name="T21" fmla="*/ 143 h 837"/>
                  <a:gd name="T22" fmla="*/ 3544 w 3582"/>
                  <a:gd name="T23" fmla="*/ 156 h 837"/>
                  <a:gd name="T24" fmla="*/ 3525 w 3582"/>
                  <a:gd name="T25" fmla="*/ 166 h 837"/>
                  <a:gd name="T26" fmla="*/ 1791 w 3582"/>
                  <a:gd name="T27" fmla="*/ 837 h 837"/>
                  <a:gd name="T28" fmla="*/ 58 w 3582"/>
                  <a:gd name="T29" fmla="*/ 166 h 837"/>
                  <a:gd name="T30" fmla="*/ 39 w 3582"/>
                  <a:gd name="T31" fmla="*/ 156 h 837"/>
                  <a:gd name="T32" fmla="*/ 23 w 3582"/>
                  <a:gd name="T33" fmla="*/ 143 h 837"/>
                  <a:gd name="T34" fmla="*/ 11 w 3582"/>
                  <a:gd name="T35" fmla="*/ 128 h 837"/>
                  <a:gd name="T36" fmla="*/ 3 w 3582"/>
                  <a:gd name="T37" fmla="*/ 110 h 837"/>
                  <a:gd name="T38" fmla="*/ 0 w 3582"/>
                  <a:gd name="T39" fmla="*/ 92 h 837"/>
                  <a:gd name="T40" fmla="*/ 1 w 3582"/>
                  <a:gd name="T41" fmla="*/ 71 h 837"/>
                  <a:gd name="T42" fmla="*/ 8 w 3582"/>
                  <a:gd name="T43" fmla="*/ 52 h 837"/>
                  <a:gd name="T44" fmla="*/ 19 w 3582"/>
                  <a:gd name="T45" fmla="*/ 35 h 837"/>
                  <a:gd name="T46" fmla="*/ 33 w 3582"/>
                  <a:gd name="T47" fmla="*/ 21 h 837"/>
                  <a:gd name="T48" fmla="*/ 51 w 3582"/>
                  <a:gd name="T49" fmla="*/ 10 h 837"/>
                  <a:gd name="T50" fmla="*/ 70 w 3582"/>
                  <a:gd name="T51" fmla="*/ 3 h 837"/>
                  <a:gd name="T52" fmla="*/ 91 w 3582"/>
                  <a:gd name="T53" fmla="*/ 0 h 837"/>
                  <a:gd name="T54" fmla="*/ 112 w 3582"/>
                  <a:gd name="T55" fmla="*/ 1 h 837"/>
                  <a:gd name="T56" fmla="*/ 133 w 3582"/>
                  <a:gd name="T57" fmla="*/ 7 h 837"/>
                  <a:gd name="T58" fmla="*/ 1791 w 3582"/>
                  <a:gd name="T59" fmla="*/ 650 h 837"/>
                  <a:gd name="T60" fmla="*/ 3449 w 3582"/>
                  <a:gd name="T61" fmla="*/ 7 h 837"/>
                  <a:gd name="T62" fmla="*/ 3470 w 3582"/>
                  <a:gd name="T63" fmla="*/ 1 h 837"/>
                  <a:gd name="T64" fmla="*/ 3491 w 3582"/>
                  <a:gd name="T65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7">
                    <a:moveTo>
                      <a:pt x="3491" y="0"/>
                    </a:moveTo>
                    <a:lnTo>
                      <a:pt x="3512" y="3"/>
                    </a:lnTo>
                    <a:lnTo>
                      <a:pt x="3532" y="10"/>
                    </a:lnTo>
                    <a:lnTo>
                      <a:pt x="3549" y="21"/>
                    </a:lnTo>
                    <a:lnTo>
                      <a:pt x="3564" y="35"/>
                    </a:lnTo>
                    <a:lnTo>
                      <a:pt x="3575" y="52"/>
                    </a:lnTo>
                    <a:lnTo>
                      <a:pt x="3581" y="71"/>
                    </a:lnTo>
                    <a:lnTo>
                      <a:pt x="3582" y="92"/>
                    </a:lnTo>
                    <a:lnTo>
                      <a:pt x="3579" y="110"/>
                    </a:lnTo>
                    <a:lnTo>
                      <a:pt x="3571" y="128"/>
                    </a:lnTo>
                    <a:lnTo>
                      <a:pt x="3559" y="143"/>
                    </a:lnTo>
                    <a:lnTo>
                      <a:pt x="3544" y="156"/>
                    </a:lnTo>
                    <a:lnTo>
                      <a:pt x="3525" y="166"/>
                    </a:lnTo>
                    <a:lnTo>
                      <a:pt x="1791" y="837"/>
                    </a:lnTo>
                    <a:lnTo>
                      <a:pt x="58" y="166"/>
                    </a:lnTo>
                    <a:lnTo>
                      <a:pt x="39" y="156"/>
                    </a:lnTo>
                    <a:lnTo>
                      <a:pt x="23" y="143"/>
                    </a:lnTo>
                    <a:lnTo>
                      <a:pt x="11" y="128"/>
                    </a:lnTo>
                    <a:lnTo>
                      <a:pt x="3" y="110"/>
                    </a:lnTo>
                    <a:lnTo>
                      <a:pt x="0" y="92"/>
                    </a:lnTo>
                    <a:lnTo>
                      <a:pt x="1" y="71"/>
                    </a:lnTo>
                    <a:lnTo>
                      <a:pt x="8" y="52"/>
                    </a:lnTo>
                    <a:lnTo>
                      <a:pt x="19" y="35"/>
                    </a:lnTo>
                    <a:lnTo>
                      <a:pt x="33" y="21"/>
                    </a:lnTo>
                    <a:lnTo>
                      <a:pt x="51" y="10"/>
                    </a:lnTo>
                    <a:lnTo>
                      <a:pt x="70" y="3"/>
                    </a:lnTo>
                    <a:lnTo>
                      <a:pt x="91" y="0"/>
                    </a:lnTo>
                    <a:lnTo>
                      <a:pt x="112" y="1"/>
                    </a:lnTo>
                    <a:lnTo>
                      <a:pt x="133" y="7"/>
                    </a:lnTo>
                    <a:lnTo>
                      <a:pt x="1791" y="650"/>
                    </a:lnTo>
                    <a:lnTo>
                      <a:pt x="3449" y="7"/>
                    </a:lnTo>
                    <a:lnTo>
                      <a:pt x="3470" y="1"/>
                    </a:lnTo>
                    <a:lnTo>
                      <a:pt x="34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05" name="Freeform 152"/>
              <p:cNvSpPr>
                <a:spLocks/>
              </p:cNvSpPr>
              <p:nvPr/>
            </p:nvSpPr>
            <p:spPr bwMode="auto">
              <a:xfrm>
                <a:off x="4859338" y="4152901"/>
                <a:ext cx="568325" cy="147638"/>
              </a:xfrm>
              <a:custGeom>
                <a:avLst/>
                <a:gdLst>
                  <a:gd name="T0" fmla="*/ 91 w 3582"/>
                  <a:gd name="T1" fmla="*/ 0 h 838"/>
                  <a:gd name="T2" fmla="*/ 112 w 3582"/>
                  <a:gd name="T3" fmla="*/ 2 h 838"/>
                  <a:gd name="T4" fmla="*/ 133 w 3582"/>
                  <a:gd name="T5" fmla="*/ 8 h 838"/>
                  <a:gd name="T6" fmla="*/ 1791 w 3582"/>
                  <a:gd name="T7" fmla="*/ 650 h 838"/>
                  <a:gd name="T8" fmla="*/ 3449 w 3582"/>
                  <a:gd name="T9" fmla="*/ 8 h 838"/>
                  <a:gd name="T10" fmla="*/ 3470 w 3582"/>
                  <a:gd name="T11" fmla="*/ 2 h 838"/>
                  <a:gd name="T12" fmla="*/ 3491 w 3582"/>
                  <a:gd name="T13" fmla="*/ 1 h 838"/>
                  <a:gd name="T14" fmla="*/ 3512 w 3582"/>
                  <a:gd name="T15" fmla="*/ 5 h 838"/>
                  <a:gd name="T16" fmla="*/ 3532 w 3582"/>
                  <a:gd name="T17" fmla="*/ 12 h 838"/>
                  <a:gd name="T18" fmla="*/ 3549 w 3582"/>
                  <a:gd name="T19" fmla="*/ 22 h 838"/>
                  <a:gd name="T20" fmla="*/ 3564 w 3582"/>
                  <a:gd name="T21" fmla="*/ 36 h 838"/>
                  <a:gd name="T22" fmla="*/ 3575 w 3582"/>
                  <a:gd name="T23" fmla="*/ 54 h 838"/>
                  <a:gd name="T24" fmla="*/ 3581 w 3582"/>
                  <a:gd name="T25" fmla="*/ 73 h 838"/>
                  <a:gd name="T26" fmla="*/ 3582 w 3582"/>
                  <a:gd name="T27" fmla="*/ 92 h 838"/>
                  <a:gd name="T28" fmla="*/ 3579 w 3582"/>
                  <a:gd name="T29" fmla="*/ 111 h 838"/>
                  <a:gd name="T30" fmla="*/ 3571 w 3582"/>
                  <a:gd name="T31" fmla="*/ 128 h 838"/>
                  <a:gd name="T32" fmla="*/ 3559 w 3582"/>
                  <a:gd name="T33" fmla="*/ 144 h 838"/>
                  <a:gd name="T34" fmla="*/ 3544 w 3582"/>
                  <a:gd name="T35" fmla="*/ 157 h 838"/>
                  <a:gd name="T36" fmla="*/ 3525 w 3582"/>
                  <a:gd name="T37" fmla="*/ 167 h 838"/>
                  <a:gd name="T38" fmla="*/ 1791 w 3582"/>
                  <a:gd name="T39" fmla="*/ 838 h 838"/>
                  <a:gd name="T40" fmla="*/ 58 w 3582"/>
                  <a:gd name="T41" fmla="*/ 167 h 838"/>
                  <a:gd name="T42" fmla="*/ 39 w 3582"/>
                  <a:gd name="T43" fmla="*/ 157 h 838"/>
                  <a:gd name="T44" fmla="*/ 23 w 3582"/>
                  <a:gd name="T45" fmla="*/ 144 h 838"/>
                  <a:gd name="T46" fmla="*/ 11 w 3582"/>
                  <a:gd name="T47" fmla="*/ 128 h 838"/>
                  <a:gd name="T48" fmla="*/ 3 w 3582"/>
                  <a:gd name="T49" fmla="*/ 111 h 838"/>
                  <a:gd name="T50" fmla="*/ 0 w 3582"/>
                  <a:gd name="T51" fmla="*/ 92 h 838"/>
                  <a:gd name="T52" fmla="*/ 1 w 3582"/>
                  <a:gd name="T53" fmla="*/ 73 h 838"/>
                  <a:gd name="T54" fmla="*/ 8 w 3582"/>
                  <a:gd name="T55" fmla="*/ 54 h 838"/>
                  <a:gd name="T56" fmla="*/ 19 w 3582"/>
                  <a:gd name="T57" fmla="*/ 36 h 838"/>
                  <a:gd name="T58" fmla="*/ 33 w 3582"/>
                  <a:gd name="T59" fmla="*/ 22 h 838"/>
                  <a:gd name="T60" fmla="*/ 51 w 3582"/>
                  <a:gd name="T61" fmla="*/ 12 h 838"/>
                  <a:gd name="T62" fmla="*/ 70 w 3582"/>
                  <a:gd name="T63" fmla="*/ 4 h 838"/>
                  <a:gd name="T64" fmla="*/ 91 w 3582"/>
                  <a:gd name="T65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82" h="838">
                    <a:moveTo>
                      <a:pt x="91" y="0"/>
                    </a:moveTo>
                    <a:lnTo>
                      <a:pt x="112" y="2"/>
                    </a:lnTo>
                    <a:lnTo>
                      <a:pt x="133" y="8"/>
                    </a:lnTo>
                    <a:lnTo>
                      <a:pt x="1791" y="650"/>
                    </a:lnTo>
                    <a:lnTo>
                      <a:pt x="3449" y="8"/>
                    </a:lnTo>
                    <a:lnTo>
                      <a:pt x="3470" y="2"/>
                    </a:lnTo>
                    <a:lnTo>
                      <a:pt x="3491" y="1"/>
                    </a:lnTo>
                    <a:lnTo>
                      <a:pt x="3512" y="5"/>
                    </a:lnTo>
                    <a:lnTo>
                      <a:pt x="3532" y="12"/>
                    </a:lnTo>
                    <a:lnTo>
                      <a:pt x="3549" y="22"/>
                    </a:lnTo>
                    <a:lnTo>
                      <a:pt x="3564" y="36"/>
                    </a:lnTo>
                    <a:lnTo>
                      <a:pt x="3575" y="54"/>
                    </a:lnTo>
                    <a:lnTo>
                      <a:pt x="3581" y="73"/>
                    </a:lnTo>
                    <a:lnTo>
                      <a:pt x="3582" y="92"/>
                    </a:lnTo>
                    <a:lnTo>
                      <a:pt x="3579" y="111"/>
                    </a:lnTo>
                    <a:lnTo>
                      <a:pt x="3571" y="128"/>
                    </a:lnTo>
                    <a:lnTo>
                      <a:pt x="3559" y="144"/>
                    </a:lnTo>
                    <a:lnTo>
                      <a:pt x="3544" y="157"/>
                    </a:lnTo>
                    <a:lnTo>
                      <a:pt x="3525" y="167"/>
                    </a:lnTo>
                    <a:lnTo>
                      <a:pt x="1791" y="838"/>
                    </a:lnTo>
                    <a:lnTo>
                      <a:pt x="58" y="167"/>
                    </a:lnTo>
                    <a:lnTo>
                      <a:pt x="39" y="157"/>
                    </a:lnTo>
                    <a:lnTo>
                      <a:pt x="23" y="144"/>
                    </a:lnTo>
                    <a:lnTo>
                      <a:pt x="11" y="128"/>
                    </a:lnTo>
                    <a:lnTo>
                      <a:pt x="3" y="111"/>
                    </a:lnTo>
                    <a:lnTo>
                      <a:pt x="0" y="92"/>
                    </a:lnTo>
                    <a:lnTo>
                      <a:pt x="1" y="73"/>
                    </a:lnTo>
                    <a:lnTo>
                      <a:pt x="8" y="54"/>
                    </a:lnTo>
                    <a:lnTo>
                      <a:pt x="19" y="36"/>
                    </a:lnTo>
                    <a:lnTo>
                      <a:pt x="33" y="22"/>
                    </a:lnTo>
                    <a:lnTo>
                      <a:pt x="51" y="12"/>
                    </a:lnTo>
                    <a:lnTo>
                      <a:pt x="70" y="4"/>
                    </a:lnTo>
                    <a:lnTo>
                      <a:pt x="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119" name="Group 12"/>
          <p:cNvGrpSpPr/>
          <p:nvPr/>
        </p:nvGrpSpPr>
        <p:grpSpPr>
          <a:xfrm>
            <a:off x="936377" y="1261696"/>
            <a:ext cx="823768" cy="823768"/>
            <a:chOff x="8961607" y="3867173"/>
            <a:chExt cx="823768" cy="823768"/>
          </a:xfrm>
          <a:solidFill>
            <a:srgbClr val="660033"/>
          </a:solidFill>
        </p:grpSpPr>
        <p:sp>
          <p:nvSpPr>
            <p:cNvPr id="120" name="Oval 56"/>
            <p:cNvSpPr/>
            <p:nvPr/>
          </p:nvSpPr>
          <p:spPr>
            <a:xfrm>
              <a:off x="8961607" y="3867173"/>
              <a:ext cx="823768" cy="8237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/>
              <a:endParaRPr lang="en-IN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1" name="Freeform 37"/>
            <p:cNvSpPr>
              <a:spLocks noEditPoints="1"/>
            </p:cNvSpPr>
            <p:nvPr/>
          </p:nvSpPr>
          <p:spPr bwMode="auto">
            <a:xfrm>
              <a:off x="9103474" y="4131132"/>
              <a:ext cx="540034" cy="295850"/>
            </a:xfrm>
            <a:custGeom>
              <a:avLst/>
              <a:gdLst>
                <a:gd name="T0" fmla="*/ 2981 w 3815"/>
                <a:gd name="T1" fmla="*/ 1173 h 2088"/>
                <a:gd name="T2" fmla="*/ 3005 w 3815"/>
                <a:gd name="T3" fmla="*/ 1210 h 2088"/>
                <a:gd name="T4" fmla="*/ 3065 w 3815"/>
                <a:gd name="T5" fmla="*/ 1821 h 2088"/>
                <a:gd name="T6" fmla="*/ 3018 w 3815"/>
                <a:gd name="T7" fmla="*/ 1938 h 2088"/>
                <a:gd name="T8" fmla="*/ 2929 w 3815"/>
                <a:gd name="T9" fmla="*/ 2027 h 2088"/>
                <a:gd name="T10" fmla="*/ 2805 w 3815"/>
                <a:gd name="T11" fmla="*/ 2086 h 2088"/>
                <a:gd name="T12" fmla="*/ 2741 w 3815"/>
                <a:gd name="T13" fmla="*/ 2080 h 2088"/>
                <a:gd name="T14" fmla="*/ 2216 w 3815"/>
                <a:gd name="T15" fmla="*/ 1497 h 2088"/>
                <a:gd name="T16" fmla="*/ 2205 w 3815"/>
                <a:gd name="T17" fmla="*/ 1449 h 2088"/>
                <a:gd name="T18" fmla="*/ 2237 w 3815"/>
                <a:gd name="T19" fmla="*/ 1415 h 2088"/>
                <a:gd name="T20" fmla="*/ 778 w 3815"/>
                <a:gd name="T21" fmla="*/ 0 h 2088"/>
                <a:gd name="T22" fmla="*/ 2199 w 3815"/>
                <a:gd name="T23" fmla="*/ 362 h 2088"/>
                <a:gd name="T24" fmla="*/ 2455 w 3815"/>
                <a:gd name="T25" fmla="*/ 266 h 2088"/>
                <a:gd name="T26" fmla="*/ 2696 w 3815"/>
                <a:gd name="T27" fmla="*/ 186 h 2088"/>
                <a:gd name="T28" fmla="*/ 2911 w 3815"/>
                <a:gd name="T29" fmla="*/ 128 h 2088"/>
                <a:gd name="T30" fmla="*/ 3096 w 3815"/>
                <a:gd name="T31" fmla="*/ 95 h 2088"/>
                <a:gd name="T32" fmla="*/ 3287 w 3815"/>
                <a:gd name="T33" fmla="*/ 90 h 2088"/>
                <a:gd name="T34" fmla="*/ 2966 w 3815"/>
                <a:gd name="T35" fmla="*/ 407 h 2088"/>
                <a:gd name="T36" fmla="*/ 3653 w 3815"/>
                <a:gd name="T37" fmla="*/ 148 h 2088"/>
                <a:gd name="T38" fmla="*/ 3740 w 3815"/>
                <a:gd name="T39" fmla="*/ 195 h 2088"/>
                <a:gd name="T40" fmla="*/ 3795 w 3815"/>
                <a:gd name="T41" fmla="*/ 263 h 2088"/>
                <a:gd name="T42" fmla="*/ 3815 w 3815"/>
                <a:gd name="T43" fmla="*/ 356 h 2088"/>
                <a:gd name="T44" fmla="*/ 3780 w 3815"/>
                <a:gd name="T45" fmla="*/ 479 h 2088"/>
                <a:gd name="T46" fmla="*/ 3683 w 3815"/>
                <a:gd name="T47" fmla="*/ 600 h 2088"/>
                <a:gd name="T48" fmla="*/ 3531 w 3815"/>
                <a:gd name="T49" fmla="*/ 722 h 2088"/>
                <a:gd name="T50" fmla="*/ 3333 w 3815"/>
                <a:gd name="T51" fmla="*/ 842 h 2088"/>
                <a:gd name="T52" fmla="*/ 3096 w 3815"/>
                <a:gd name="T53" fmla="*/ 959 h 2088"/>
                <a:gd name="T54" fmla="*/ 2830 w 3815"/>
                <a:gd name="T55" fmla="*/ 1072 h 2088"/>
                <a:gd name="T56" fmla="*/ 2543 w 3815"/>
                <a:gd name="T57" fmla="*/ 1181 h 2088"/>
                <a:gd name="T58" fmla="*/ 2245 w 3815"/>
                <a:gd name="T59" fmla="*/ 1283 h 2088"/>
                <a:gd name="T60" fmla="*/ 1941 w 3815"/>
                <a:gd name="T61" fmla="*/ 1378 h 2088"/>
                <a:gd name="T62" fmla="*/ 1643 w 3815"/>
                <a:gd name="T63" fmla="*/ 1463 h 2088"/>
                <a:gd name="T64" fmla="*/ 1356 w 3815"/>
                <a:gd name="T65" fmla="*/ 1541 h 2088"/>
                <a:gd name="T66" fmla="*/ 1091 w 3815"/>
                <a:gd name="T67" fmla="*/ 1607 h 2088"/>
                <a:gd name="T68" fmla="*/ 855 w 3815"/>
                <a:gd name="T69" fmla="*/ 1661 h 2088"/>
                <a:gd name="T70" fmla="*/ 658 w 3815"/>
                <a:gd name="T71" fmla="*/ 1704 h 2088"/>
                <a:gd name="T72" fmla="*/ 508 w 3815"/>
                <a:gd name="T73" fmla="*/ 1732 h 2088"/>
                <a:gd name="T74" fmla="*/ 410 w 3815"/>
                <a:gd name="T75" fmla="*/ 1744 h 2088"/>
                <a:gd name="T76" fmla="*/ 329 w 3815"/>
                <a:gd name="T77" fmla="*/ 1743 h 2088"/>
                <a:gd name="T78" fmla="*/ 238 w 3815"/>
                <a:gd name="T79" fmla="*/ 1728 h 2088"/>
                <a:gd name="T80" fmla="*/ 163 w 3815"/>
                <a:gd name="T81" fmla="*/ 1696 h 2088"/>
                <a:gd name="T82" fmla="*/ 114 w 3815"/>
                <a:gd name="T83" fmla="*/ 1641 h 2088"/>
                <a:gd name="T84" fmla="*/ 108 w 3815"/>
                <a:gd name="T85" fmla="*/ 1571 h 2088"/>
                <a:gd name="T86" fmla="*/ 149 w 3815"/>
                <a:gd name="T87" fmla="*/ 1501 h 2088"/>
                <a:gd name="T88" fmla="*/ 237 w 3815"/>
                <a:gd name="T89" fmla="*/ 1416 h 2088"/>
                <a:gd name="T90" fmla="*/ 5 w 3815"/>
                <a:gd name="T91" fmla="*/ 998 h 2088"/>
                <a:gd name="T92" fmla="*/ 6 w 3815"/>
                <a:gd name="T93" fmla="*/ 935 h 2088"/>
                <a:gd name="T94" fmla="*/ 44 w 3815"/>
                <a:gd name="T95" fmla="*/ 885 h 2088"/>
                <a:gd name="T96" fmla="*/ 138 w 3815"/>
                <a:gd name="T97" fmla="*/ 847 h 2088"/>
                <a:gd name="T98" fmla="*/ 247 w 3815"/>
                <a:gd name="T99" fmla="*/ 845 h 2088"/>
                <a:gd name="T100" fmla="*/ 723 w 3815"/>
                <a:gd name="T101" fmla="*/ 1085 h 2088"/>
                <a:gd name="T102" fmla="*/ 1027 w 3815"/>
                <a:gd name="T103" fmla="*/ 913 h 2088"/>
                <a:gd name="T104" fmla="*/ 458 w 3815"/>
                <a:gd name="T105" fmla="*/ 283 h 2088"/>
                <a:gd name="T106" fmla="*/ 416 w 3815"/>
                <a:gd name="T107" fmla="*/ 229 h 2088"/>
                <a:gd name="T108" fmla="*/ 416 w 3815"/>
                <a:gd name="T109" fmla="*/ 164 h 2088"/>
                <a:gd name="T110" fmla="*/ 459 w 3815"/>
                <a:gd name="T111" fmla="*/ 111 h 2088"/>
                <a:gd name="T112" fmla="*/ 621 w 3815"/>
                <a:gd name="T113" fmla="*/ 24 h 2088"/>
                <a:gd name="T114" fmla="*/ 778 w 3815"/>
                <a:gd name="T115" fmla="*/ 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15" h="2088">
                  <a:moveTo>
                    <a:pt x="2953" y="1165"/>
                  </a:moveTo>
                  <a:lnTo>
                    <a:pt x="2968" y="1167"/>
                  </a:lnTo>
                  <a:lnTo>
                    <a:pt x="2981" y="1173"/>
                  </a:lnTo>
                  <a:lnTo>
                    <a:pt x="2993" y="1182"/>
                  </a:lnTo>
                  <a:lnTo>
                    <a:pt x="3001" y="1195"/>
                  </a:lnTo>
                  <a:lnTo>
                    <a:pt x="3005" y="1210"/>
                  </a:lnTo>
                  <a:lnTo>
                    <a:pt x="3066" y="1735"/>
                  </a:lnTo>
                  <a:lnTo>
                    <a:pt x="3068" y="1779"/>
                  </a:lnTo>
                  <a:lnTo>
                    <a:pt x="3065" y="1821"/>
                  </a:lnTo>
                  <a:lnTo>
                    <a:pt x="3054" y="1862"/>
                  </a:lnTo>
                  <a:lnTo>
                    <a:pt x="3039" y="1902"/>
                  </a:lnTo>
                  <a:lnTo>
                    <a:pt x="3018" y="1938"/>
                  </a:lnTo>
                  <a:lnTo>
                    <a:pt x="2993" y="1971"/>
                  </a:lnTo>
                  <a:lnTo>
                    <a:pt x="2964" y="2001"/>
                  </a:lnTo>
                  <a:lnTo>
                    <a:pt x="2929" y="2027"/>
                  </a:lnTo>
                  <a:lnTo>
                    <a:pt x="2891" y="2049"/>
                  </a:lnTo>
                  <a:lnTo>
                    <a:pt x="2825" y="2079"/>
                  </a:lnTo>
                  <a:lnTo>
                    <a:pt x="2805" y="2086"/>
                  </a:lnTo>
                  <a:lnTo>
                    <a:pt x="2784" y="2088"/>
                  </a:lnTo>
                  <a:lnTo>
                    <a:pt x="2762" y="2086"/>
                  </a:lnTo>
                  <a:lnTo>
                    <a:pt x="2741" y="2080"/>
                  </a:lnTo>
                  <a:lnTo>
                    <a:pt x="2723" y="2068"/>
                  </a:lnTo>
                  <a:lnTo>
                    <a:pt x="2706" y="2053"/>
                  </a:lnTo>
                  <a:lnTo>
                    <a:pt x="2216" y="1497"/>
                  </a:lnTo>
                  <a:lnTo>
                    <a:pt x="2207" y="1482"/>
                  </a:lnTo>
                  <a:lnTo>
                    <a:pt x="2203" y="1466"/>
                  </a:lnTo>
                  <a:lnTo>
                    <a:pt x="2205" y="1449"/>
                  </a:lnTo>
                  <a:lnTo>
                    <a:pt x="2212" y="1435"/>
                  </a:lnTo>
                  <a:lnTo>
                    <a:pt x="2222" y="1423"/>
                  </a:lnTo>
                  <a:lnTo>
                    <a:pt x="2237" y="1415"/>
                  </a:lnTo>
                  <a:lnTo>
                    <a:pt x="2938" y="1168"/>
                  </a:lnTo>
                  <a:lnTo>
                    <a:pt x="2953" y="1165"/>
                  </a:lnTo>
                  <a:close/>
                  <a:moveTo>
                    <a:pt x="778" y="0"/>
                  </a:moveTo>
                  <a:lnTo>
                    <a:pt x="831" y="4"/>
                  </a:lnTo>
                  <a:lnTo>
                    <a:pt x="884" y="15"/>
                  </a:lnTo>
                  <a:lnTo>
                    <a:pt x="2199" y="362"/>
                  </a:lnTo>
                  <a:lnTo>
                    <a:pt x="2287" y="328"/>
                  </a:lnTo>
                  <a:lnTo>
                    <a:pt x="2372" y="296"/>
                  </a:lnTo>
                  <a:lnTo>
                    <a:pt x="2455" y="266"/>
                  </a:lnTo>
                  <a:lnTo>
                    <a:pt x="2538" y="237"/>
                  </a:lnTo>
                  <a:lnTo>
                    <a:pt x="2618" y="210"/>
                  </a:lnTo>
                  <a:lnTo>
                    <a:pt x="2696" y="186"/>
                  </a:lnTo>
                  <a:lnTo>
                    <a:pt x="2770" y="164"/>
                  </a:lnTo>
                  <a:lnTo>
                    <a:pt x="2842" y="145"/>
                  </a:lnTo>
                  <a:lnTo>
                    <a:pt x="2911" y="128"/>
                  </a:lnTo>
                  <a:lnTo>
                    <a:pt x="2976" y="114"/>
                  </a:lnTo>
                  <a:lnTo>
                    <a:pt x="3038" y="103"/>
                  </a:lnTo>
                  <a:lnTo>
                    <a:pt x="3096" y="95"/>
                  </a:lnTo>
                  <a:lnTo>
                    <a:pt x="3149" y="90"/>
                  </a:lnTo>
                  <a:lnTo>
                    <a:pt x="3199" y="89"/>
                  </a:lnTo>
                  <a:lnTo>
                    <a:pt x="3287" y="90"/>
                  </a:lnTo>
                  <a:lnTo>
                    <a:pt x="3372" y="93"/>
                  </a:lnTo>
                  <a:lnTo>
                    <a:pt x="2976" y="273"/>
                  </a:lnTo>
                  <a:lnTo>
                    <a:pt x="2966" y="407"/>
                  </a:lnTo>
                  <a:lnTo>
                    <a:pt x="3579" y="125"/>
                  </a:lnTo>
                  <a:lnTo>
                    <a:pt x="3617" y="135"/>
                  </a:lnTo>
                  <a:lnTo>
                    <a:pt x="3653" y="148"/>
                  </a:lnTo>
                  <a:lnTo>
                    <a:pt x="3686" y="162"/>
                  </a:lnTo>
                  <a:lnTo>
                    <a:pt x="3714" y="177"/>
                  </a:lnTo>
                  <a:lnTo>
                    <a:pt x="3740" y="195"/>
                  </a:lnTo>
                  <a:lnTo>
                    <a:pt x="3763" y="215"/>
                  </a:lnTo>
                  <a:lnTo>
                    <a:pt x="3781" y="238"/>
                  </a:lnTo>
                  <a:lnTo>
                    <a:pt x="3795" y="263"/>
                  </a:lnTo>
                  <a:lnTo>
                    <a:pt x="3806" y="291"/>
                  </a:lnTo>
                  <a:lnTo>
                    <a:pt x="3813" y="322"/>
                  </a:lnTo>
                  <a:lnTo>
                    <a:pt x="3815" y="356"/>
                  </a:lnTo>
                  <a:lnTo>
                    <a:pt x="3812" y="396"/>
                  </a:lnTo>
                  <a:lnTo>
                    <a:pt x="3800" y="437"/>
                  </a:lnTo>
                  <a:lnTo>
                    <a:pt x="3780" y="479"/>
                  </a:lnTo>
                  <a:lnTo>
                    <a:pt x="3755" y="519"/>
                  </a:lnTo>
                  <a:lnTo>
                    <a:pt x="3723" y="560"/>
                  </a:lnTo>
                  <a:lnTo>
                    <a:pt x="3683" y="600"/>
                  </a:lnTo>
                  <a:lnTo>
                    <a:pt x="3638" y="641"/>
                  </a:lnTo>
                  <a:lnTo>
                    <a:pt x="3587" y="682"/>
                  </a:lnTo>
                  <a:lnTo>
                    <a:pt x="3531" y="722"/>
                  </a:lnTo>
                  <a:lnTo>
                    <a:pt x="3469" y="762"/>
                  </a:lnTo>
                  <a:lnTo>
                    <a:pt x="3403" y="803"/>
                  </a:lnTo>
                  <a:lnTo>
                    <a:pt x="3333" y="842"/>
                  </a:lnTo>
                  <a:lnTo>
                    <a:pt x="3258" y="881"/>
                  </a:lnTo>
                  <a:lnTo>
                    <a:pt x="3179" y="921"/>
                  </a:lnTo>
                  <a:lnTo>
                    <a:pt x="3096" y="959"/>
                  </a:lnTo>
                  <a:lnTo>
                    <a:pt x="3010" y="997"/>
                  </a:lnTo>
                  <a:lnTo>
                    <a:pt x="2921" y="1035"/>
                  </a:lnTo>
                  <a:lnTo>
                    <a:pt x="2830" y="1072"/>
                  </a:lnTo>
                  <a:lnTo>
                    <a:pt x="2736" y="1109"/>
                  </a:lnTo>
                  <a:lnTo>
                    <a:pt x="2642" y="1145"/>
                  </a:lnTo>
                  <a:lnTo>
                    <a:pt x="2543" y="1181"/>
                  </a:lnTo>
                  <a:lnTo>
                    <a:pt x="2445" y="1216"/>
                  </a:lnTo>
                  <a:lnTo>
                    <a:pt x="2346" y="1249"/>
                  </a:lnTo>
                  <a:lnTo>
                    <a:pt x="2245" y="1283"/>
                  </a:lnTo>
                  <a:lnTo>
                    <a:pt x="2143" y="1315"/>
                  </a:lnTo>
                  <a:lnTo>
                    <a:pt x="2043" y="1346"/>
                  </a:lnTo>
                  <a:lnTo>
                    <a:pt x="1941" y="1378"/>
                  </a:lnTo>
                  <a:lnTo>
                    <a:pt x="1840" y="1407"/>
                  </a:lnTo>
                  <a:lnTo>
                    <a:pt x="1741" y="1435"/>
                  </a:lnTo>
                  <a:lnTo>
                    <a:pt x="1643" y="1463"/>
                  </a:lnTo>
                  <a:lnTo>
                    <a:pt x="1544" y="1490"/>
                  </a:lnTo>
                  <a:lnTo>
                    <a:pt x="1450" y="1515"/>
                  </a:lnTo>
                  <a:lnTo>
                    <a:pt x="1356" y="1541"/>
                  </a:lnTo>
                  <a:lnTo>
                    <a:pt x="1265" y="1564"/>
                  </a:lnTo>
                  <a:lnTo>
                    <a:pt x="1177" y="1586"/>
                  </a:lnTo>
                  <a:lnTo>
                    <a:pt x="1091" y="1607"/>
                  </a:lnTo>
                  <a:lnTo>
                    <a:pt x="1009" y="1626"/>
                  </a:lnTo>
                  <a:lnTo>
                    <a:pt x="931" y="1645"/>
                  </a:lnTo>
                  <a:lnTo>
                    <a:pt x="855" y="1661"/>
                  </a:lnTo>
                  <a:lnTo>
                    <a:pt x="785" y="1677"/>
                  </a:lnTo>
                  <a:lnTo>
                    <a:pt x="719" y="1691"/>
                  </a:lnTo>
                  <a:lnTo>
                    <a:pt x="658" y="1704"/>
                  </a:lnTo>
                  <a:lnTo>
                    <a:pt x="602" y="1714"/>
                  </a:lnTo>
                  <a:lnTo>
                    <a:pt x="551" y="1724"/>
                  </a:lnTo>
                  <a:lnTo>
                    <a:pt x="508" y="1732"/>
                  </a:lnTo>
                  <a:lnTo>
                    <a:pt x="468" y="1737"/>
                  </a:lnTo>
                  <a:lnTo>
                    <a:pt x="436" y="1742"/>
                  </a:lnTo>
                  <a:lnTo>
                    <a:pt x="410" y="1744"/>
                  </a:lnTo>
                  <a:lnTo>
                    <a:pt x="393" y="1746"/>
                  </a:lnTo>
                  <a:lnTo>
                    <a:pt x="361" y="1746"/>
                  </a:lnTo>
                  <a:lnTo>
                    <a:pt x="329" y="1743"/>
                  </a:lnTo>
                  <a:lnTo>
                    <a:pt x="298" y="1740"/>
                  </a:lnTo>
                  <a:lnTo>
                    <a:pt x="268" y="1735"/>
                  </a:lnTo>
                  <a:lnTo>
                    <a:pt x="238" y="1728"/>
                  </a:lnTo>
                  <a:lnTo>
                    <a:pt x="210" y="1720"/>
                  </a:lnTo>
                  <a:lnTo>
                    <a:pt x="185" y="1709"/>
                  </a:lnTo>
                  <a:lnTo>
                    <a:pt x="163" y="1696"/>
                  </a:lnTo>
                  <a:lnTo>
                    <a:pt x="143" y="1681"/>
                  </a:lnTo>
                  <a:lnTo>
                    <a:pt x="127" y="1662"/>
                  </a:lnTo>
                  <a:lnTo>
                    <a:pt x="114" y="1641"/>
                  </a:lnTo>
                  <a:lnTo>
                    <a:pt x="106" y="1617"/>
                  </a:lnTo>
                  <a:lnTo>
                    <a:pt x="104" y="1591"/>
                  </a:lnTo>
                  <a:lnTo>
                    <a:pt x="108" y="1571"/>
                  </a:lnTo>
                  <a:lnTo>
                    <a:pt x="116" y="1550"/>
                  </a:lnTo>
                  <a:lnTo>
                    <a:pt x="129" y="1527"/>
                  </a:lnTo>
                  <a:lnTo>
                    <a:pt x="149" y="1501"/>
                  </a:lnTo>
                  <a:lnTo>
                    <a:pt x="173" y="1475"/>
                  </a:lnTo>
                  <a:lnTo>
                    <a:pt x="202" y="1446"/>
                  </a:lnTo>
                  <a:lnTo>
                    <a:pt x="237" y="1416"/>
                  </a:lnTo>
                  <a:lnTo>
                    <a:pt x="237" y="1416"/>
                  </a:lnTo>
                  <a:lnTo>
                    <a:pt x="13" y="1019"/>
                  </a:lnTo>
                  <a:lnTo>
                    <a:pt x="5" y="998"/>
                  </a:lnTo>
                  <a:lnTo>
                    <a:pt x="0" y="976"/>
                  </a:lnTo>
                  <a:lnTo>
                    <a:pt x="1" y="955"/>
                  </a:lnTo>
                  <a:lnTo>
                    <a:pt x="6" y="935"/>
                  </a:lnTo>
                  <a:lnTo>
                    <a:pt x="15" y="916"/>
                  </a:lnTo>
                  <a:lnTo>
                    <a:pt x="28" y="899"/>
                  </a:lnTo>
                  <a:lnTo>
                    <a:pt x="44" y="885"/>
                  </a:lnTo>
                  <a:lnTo>
                    <a:pt x="64" y="873"/>
                  </a:lnTo>
                  <a:lnTo>
                    <a:pt x="103" y="858"/>
                  </a:lnTo>
                  <a:lnTo>
                    <a:pt x="138" y="847"/>
                  </a:lnTo>
                  <a:lnTo>
                    <a:pt x="175" y="841"/>
                  </a:lnTo>
                  <a:lnTo>
                    <a:pt x="210" y="841"/>
                  </a:lnTo>
                  <a:lnTo>
                    <a:pt x="247" y="845"/>
                  </a:lnTo>
                  <a:lnTo>
                    <a:pt x="282" y="855"/>
                  </a:lnTo>
                  <a:lnTo>
                    <a:pt x="317" y="870"/>
                  </a:lnTo>
                  <a:lnTo>
                    <a:pt x="723" y="1085"/>
                  </a:lnTo>
                  <a:lnTo>
                    <a:pt x="820" y="1028"/>
                  </a:lnTo>
                  <a:lnTo>
                    <a:pt x="921" y="970"/>
                  </a:lnTo>
                  <a:lnTo>
                    <a:pt x="1027" y="913"/>
                  </a:lnTo>
                  <a:lnTo>
                    <a:pt x="1135" y="855"/>
                  </a:lnTo>
                  <a:lnTo>
                    <a:pt x="1247" y="796"/>
                  </a:lnTo>
                  <a:lnTo>
                    <a:pt x="458" y="283"/>
                  </a:lnTo>
                  <a:lnTo>
                    <a:pt x="439" y="268"/>
                  </a:lnTo>
                  <a:lnTo>
                    <a:pt x="425" y="250"/>
                  </a:lnTo>
                  <a:lnTo>
                    <a:pt x="416" y="229"/>
                  </a:lnTo>
                  <a:lnTo>
                    <a:pt x="412" y="208"/>
                  </a:lnTo>
                  <a:lnTo>
                    <a:pt x="412" y="186"/>
                  </a:lnTo>
                  <a:lnTo>
                    <a:pt x="416" y="164"/>
                  </a:lnTo>
                  <a:lnTo>
                    <a:pt x="427" y="144"/>
                  </a:lnTo>
                  <a:lnTo>
                    <a:pt x="440" y="126"/>
                  </a:lnTo>
                  <a:lnTo>
                    <a:pt x="459" y="111"/>
                  </a:lnTo>
                  <a:lnTo>
                    <a:pt x="524" y="70"/>
                  </a:lnTo>
                  <a:lnTo>
                    <a:pt x="571" y="45"/>
                  </a:lnTo>
                  <a:lnTo>
                    <a:pt x="621" y="24"/>
                  </a:lnTo>
                  <a:lnTo>
                    <a:pt x="672" y="10"/>
                  </a:lnTo>
                  <a:lnTo>
                    <a:pt x="725" y="2"/>
                  </a:lnTo>
                  <a:lnTo>
                    <a:pt x="77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109" name="Group 50"/>
          <p:cNvGrpSpPr/>
          <p:nvPr/>
        </p:nvGrpSpPr>
        <p:grpSpPr>
          <a:xfrm>
            <a:off x="936378" y="3506249"/>
            <a:ext cx="823766" cy="823767"/>
            <a:chOff x="7960952" y="4780351"/>
            <a:chExt cx="1054269" cy="1054269"/>
          </a:xfrm>
        </p:grpSpPr>
        <p:sp>
          <p:nvSpPr>
            <p:cNvPr id="110" name="Oval 63"/>
            <p:cNvSpPr/>
            <p:nvPr/>
          </p:nvSpPr>
          <p:spPr>
            <a:xfrm rot="1550164">
              <a:off x="7960952" y="4780351"/>
              <a:ext cx="1054269" cy="1054269"/>
            </a:xfrm>
            <a:prstGeom prst="ellipse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111" name="Group 109"/>
            <p:cNvGrpSpPr/>
            <p:nvPr/>
          </p:nvGrpSpPr>
          <p:grpSpPr>
            <a:xfrm>
              <a:off x="8300693" y="5037723"/>
              <a:ext cx="372990" cy="539523"/>
              <a:chOff x="9842500" y="1071563"/>
              <a:chExt cx="519113" cy="750887"/>
            </a:xfrm>
            <a:solidFill>
              <a:schemeClr val="bg1"/>
            </a:solidFill>
          </p:grpSpPr>
          <p:sp>
            <p:nvSpPr>
              <p:cNvPr id="112" name="Freeform 67"/>
              <p:cNvSpPr>
                <a:spLocks noEditPoints="1"/>
              </p:cNvSpPr>
              <p:nvPr/>
            </p:nvSpPr>
            <p:spPr bwMode="auto">
              <a:xfrm>
                <a:off x="9842500" y="1071563"/>
                <a:ext cx="519113" cy="750887"/>
              </a:xfrm>
              <a:custGeom>
                <a:avLst/>
                <a:gdLst>
                  <a:gd name="T0" fmla="*/ 1570 w 2289"/>
                  <a:gd name="T1" fmla="*/ 786 h 3313"/>
                  <a:gd name="T2" fmla="*/ 364 w 2289"/>
                  <a:gd name="T3" fmla="*/ 439 h 3313"/>
                  <a:gd name="T4" fmla="*/ 276 w 2289"/>
                  <a:gd name="T5" fmla="*/ 466 h 3313"/>
                  <a:gd name="T6" fmla="*/ 220 w 2289"/>
                  <a:gd name="T7" fmla="*/ 535 h 3313"/>
                  <a:gd name="T8" fmla="*/ 208 w 2289"/>
                  <a:gd name="T9" fmla="*/ 2950 h 3313"/>
                  <a:gd name="T10" fmla="*/ 235 w 2289"/>
                  <a:gd name="T11" fmla="*/ 3037 h 3313"/>
                  <a:gd name="T12" fmla="*/ 303 w 2289"/>
                  <a:gd name="T13" fmla="*/ 3093 h 3313"/>
                  <a:gd name="T14" fmla="*/ 1925 w 2289"/>
                  <a:gd name="T15" fmla="*/ 3105 h 3313"/>
                  <a:gd name="T16" fmla="*/ 2013 w 2289"/>
                  <a:gd name="T17" fmla="*/ 3078 h 3313"/>
                  <a:gd name="T18" fmla="*/ 2069 w 2289"/>
                  <a:gd name="T19" fmla="*/ 3011 h 3313"/>
                  <a:gd name="T20" fmla="*/ 2081 w 2289"/>
                  <a:gd name="T21" fmla="*/ 595 h 3313"/>
                  <a:gd name="T22" fmla="*/ 2054 w 2289"/>
                  <a:gd name="T23" fmla="*/ 508 h 3313"/>
                  <a:gd name="T24" fmla="*/ 1985 w 2289"/>
                  <a:gd name="T25" fmla="*/ 452 h 3313"/>
                  <a:gd name="T26" fmla="*/ 1776 w 2289"/>
                  <a:gd name="T27" fmla="*/ 439 h 3313"/>
                  <a:gd name="T28" fmla="*/ 1764 w 2289"/>
                  <a:gd name="T29" fmla="*/ 873 h 3313"/>
                  <a:gd name="T30" fmla="*/ 1711 w 2289"/>
                  <a:gd name="T31" fmla="*/ 948 h 3313"/>
                  <a:gd name="T32" fmla="*/ 1627 w 2289"/>
                  <a:gd name="T33" fmla="*/ 987 h 3313"/>
                  <a:gd name="T34" fmla="*/ 662 w 2289"/>
                  <a:gd name="T35" fmla="*/ 987 h 3313"/>
                  <a:gd name="T36" fmla="*/ 578 w 2289"/>
                  <a:gd name="T37" fmla="*/ 948 h 3313"/>
                  <a:gd name="T38" fmla="*/ 525 w 2289"/>
                  <a:gd name="T39" fmla="*/ 873 h 3313"/>
                  <a:gd name="T40" fmla="*/ 513 w 2289"/>
                  <a:gd name="T41" fmla="*/ 439 h 3313"/>
                  <a:gd name="T42" fmla="*/ 1123 w 2289"/>
                  <a:gd name="T43" fmla="*/ 74 h 3313"/>
                  <a:gd name="T44" fmla="*/ 1076 w 2289"/>
                  <a:gd name="T45" fmla="*/ 110 h 3313"/>
                  <a:gd name="T46" fmla="*/ 1069 w 2289"/>
                  <a:gd name="T47" fmla="*/ 171 h 3313"/>
                  <a:gd name="T48" fmla="*/ 1104 w 2289"/>
                  <a:gd name="T49" fmla="*/ 217 h 3313"/>
                  <a:gd name="T50" fmla="*/ 1166 w 2289"/>
                  <a:gd name="T51" fmla="*/ 226 h 3313"/>
                  <a:gd name="T52" fmla="*/ 1213 w 2289"/>
                  <a:gd name="T53" fmla="*/ 189 h 3313"/>
                  <a:gd name="T54" fmla="*/ 1220 w 2289"/>
                  <a:gd name="T55" fmla="*/ 129 h 3313"/>
                  <a:gd name="T56" fmla="*/ 1185 w 2289"/>
                  <a:gd name="T57" fmla="*/ 82 h 3313"/>
                  <a:gd name="T58" fmla="*/ 965 w 2289"/>
                  <a:gd name="T59" fmla="*/ 0 h 3313"/>
                  <a:gd name="T60" fmla="*/ 1386 w 2289"/>
                  <a:gd name="T61" fmla="*/ 13 h 3313"/>
                  <a:gd name="T62" fmla="*/ 1456 w 2289"/>
                  <a:gd name="T63" fmla="*/ 70 h 3313"/>
                  <a:gd name="T64" fmla="*/ 1482 w 2289"/>
                  <a:gd name="T65" fmla="*/ 158 h 3313"/>
                  <a:gd name="T66" fmla="*/ 1971 w 2289"/>
                  <a:gd name="T67" fmla="*/ 236 h 3313"/>
                  <a:gd name="T68" fmla="*/ 2096 w 2289"/>
                  <a:gd name="T69" fmla="*/ 275 h 3313"/>
                  <a:gd name="T70" fmla="*/ 2197 w 2289"/>
                  <a:gd name="T71" fmla="*/ 354 h 3313"/>
                  <a:gd name="T72" fmla="*/ 2265 w 2289"/>
                  <a:gd name="T73" fmla="*/ 464 h 3313"/>
                  <a:gd name="T74" fmla="*/ 2289 w 2289"/>
                  <a:gd name="T75" fmla="*/ 595 h 3313"/>
                  <a:gd name="T76" fmla="*/ 2277 w 2289"/>
                  <a:gd name="T77" fmla="*/ 3039 h 3313"/>
                  <a:gd name="T78" fmla="*/ 2224 w 2289"/>
                  <a:gd name="T79" fmla="*/ 3157 h 3313"/>
                  <a:gd name="T80" fmla="*/ 2132 w 2289"/>
                  <a:gd name="T81" fmla="*/ 3247 h 3313"/>
                  <a:gd name="T82" fmla="*/ 2015 w 2289"/>
                  <a:gd name="T83" fmla="*/ 3301 h 3313"/>
                  <a:gd name="T84" fmla="*/ 364 w 2289"/>
                  <a:gd name="T85" fmla="*/ 3313 h 3313"/>
                  <a:gd name="T86" fmla="*/ 233 w 2289"/>
                  <a:gd name="T87" fmla="*/ 3288 h 3313"/>
                  <a:gd name="T88" fmla="*/ 122 w 2289"/>
                  <a:gd name="T89" fmla="*/ 3220 h 3313"/>
                  <a:gd name="T90" fmla="*/ 43 w 2289"/>
                  <a:gd name="T91" fmla="*/ 3120 h 3313"/>
                  <a:gd name="T92" fmla="*/ 3 w 2289"/>
                  <a:gd name="T93" fmla="*/ 2995 h 3313"/>
                  <a:gd name="T94" fmla="*/ 3 w 2289"/>
                  <a:gd name="T95" fmla="*/ 549 h 3313"/>
                  <a:gd name="T96" fmla="*/ 43 w 2289"/>
                  <a:gd name="T97" fmla="*/ 425 h 3313"/>
                  <a:gd name="T98" fmla="*/ 122 w 2289"/>
                  <a:gd name="T99" fmla="*/ 324 h 3313"/>
                  <a:gd name="T100" fmla="*/ 233 w 2289"/>
                  <a:gd name="T101" fmla="*/ 257 h 3313"/>
                  <a:gd name="T102" fmla="*/ 364 w 2289"/>
                  <a:gd name="T103" fmla="*/ 233 h 3313"/>
                  <a:gd name="T104" fmla="*/ 810 w 2289"/>
                  <a:gd name="T105" fmla="*/ 126 h 3313"/>
                  <a:gd name="T106" fmla="*/ 853 w 2289"/>
                  <a:gd name="T107" fmla="*/ 47 h 3313"/>
                  <a:gd name="T108" fmla="*/ 932 w 2289"/>
                  <a:gd name="T109" fmla="*/ 4 h 3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289" h="3313">
                    <a:moveTo>
                      <a:pt x="718" y="455"/>
                    </a:moveTo>
                    <a:lnTo>
                      <a:pt x="718" y="786"/>
                    </a:lnTo>
                    <a:lnTo>
                      <a:pt x="1570" y="786"/>
                    </a:lnTo>
                    <a:lnTo>
                      <a:pt x="1570" y="455"/>
                    </a:lnTo>
                    <a:lnTo>
                      <a:pt x="718" y="455"/>
                    </a:lnTo>
                    <a:close/>
                    <a:moveTo>
                      <a:pt x="364" y="439"/>
                    </a:moveTo>
                    <a:lnTo>
                      <a:pt x="333" y="442"/>
                    </a:lnTo>
                    <a:lnTo>
                      <a:pt x="303" y="452"/>
                    </a:lnTo>
                    <a:lnTo>
                      <a:pt x="276" y="466"/>
                    </a:lnTo>
                    <a:lnTo>
                      <a:pt x="253" y="485"/>
                    </a:lnTo>
                    <a:lnTo>
                      <a:pt x="235" y="508"/>
                    </a:lnTo>
                    <a:lnTo>
                      <a:pt x="220" y="535"/>
                    </a:lnTo>
                    <a:lnTo>
                      <a:pt x="212" y="564"/>
                    </a:lnTo>
                    <a:lnTo>
                      <a:pt x="208" y="595"/>
                    </a:lnTo>
                    <a:lnTo>
                      <a:pt x="208" y="2950"/>
                    </a:lnTo>
                    <a:lnTo>
                      <a:pt x="212" y="2982"/>
                    </a:lnTo>
                    <a:lnTo>
                      <a:pt x="220" y="3011"/>
                    </a:lnTo>
                    <a:lnTo>
                      <a:pt x="235" y="3037"/>
                    </a:lnTo>
                    <a:lnTo>
                      <a:pt x="253" y="3059"/>
                    </a:lnTo>
                    <a:lnTo>
                      <a:pt x="276" y="3078"/>
                    </a:lnTo>
                    <a:lnTo>
                      <a:pt x="303" y="3093"/>
                    </a:lnTo>
                    <a:lnTo>
                      <a:pt x="333" y="3102"/>
                    </a:lnTo>
                    <a:lnTo>
                      <a:pt x="364" y="3105"/>
                    </a:lnTo>
                    <a:lnTo>
                      <a:pt x="1925" y="3105"/>
                    </a:lnTo>
                    <a:lnTo>
                      <a:pt x="1956" y="3102"/>
                    </a:lnTo>
                    <a:lnTo>
                      <a:pt x="1985" y="3093"/>
                    </a:lnTo>
                    <a:lnTo>
                      <a:pt x="2013" y="3078"/>
                    </a:lnTo>
                    <a:lnTo>
                      <a:pt x="2035" y="3059"/>
                    </a:lnTo>
                    <a:lnTo>
                      <a:pt x="2054" y="3037"/>
                    </a:lnTo>
                    <a:lnTo>
                      <a:pt x="2069" y="3011"/>
                    </a:lnTo>
                    <a:lnTo>
                      <a:pt x="2078" y="2982"/>
                    </a:lnTo>
                    <a:lnTo>
                      <a:pt x="2081" y="2950"/>
                    </a:lnTo>
                    <a:lnTo>
                      <a:pt x="2081" y="595"/>
                    </a:lnTo>
                    <a:lnTo>
                      <a:pt x="2078" y="564"/>
                    </a:lnTo>
                    <a:lnTo>
                      <a:pt x="2069" y="535"/>
                    </a:lnTo>
                    <a:lnTo>
                      <a:pt x="2054" y="508"/>
                    </a:lnTo>
                    <a:lnTo>
                      <a:pt x="2035" y="485"/>
                    </a:lnTo>
                    <a:lnTo>
                      <a:pt x="2013" y="466"/>
                    </a:lnTo>
                    <a:lnTo>
                      <a:pt x="1985" y="452"/>
                    </a:lnTo>
                    <a:lnTo>
                      <a:pt x="1956" y="442"/>
                    </a:lnTo>
                    <a:lnTo>
                      <a:pt x="1925" y="439"/>
                    </a:lnTo>
                    <a:lnTo>
                      <a:pt x="1776" y="439"/>
                    </a:lnTo>
                    <a:lnTo>
                      <a:pt x="1776" y="810"/>
                    </a:lnTo>
                    <a:lnTo>
                      <a:pt x="1773" y="842"/>
                    </a:lnTo>
                    <a:lnTo>
                      <a:pt x="1764" y="873"/>
                    </a:lnTo>
                    <a:lnTo>
                      <a:pt x="1751" y="901"/>
                    </a:lnTo>
                    <a:lnTo>
                      <a:pt x="1733" y="926"/>
                    </a:lnTo>
                    <a:lnTo>
                      <a:pt x="1711" y="948"/>
                    </a:lnTo>
                    <a:lnTo>
                      <a:pt x="1686" y="965"/>
                    </a:lnTo>
                    <a:lnTo>
                      <a:pt x="1658" y="979"/>
                    </a:lnTo>
                    <a:lnTo>
                      <a:pt x="1627" y="987"/>
                    </a:lnTo>
                    <a:lnTo>
                      <a:pt x="1594" y="990"/>
                    </a:lnTo>
                    <a:lnTo>
                      <a:pt x="694" y="990"/>
                    </a:lnTo>
                    <a:lnTo>
                      <a:pt x="662" y="987"/>
                    </a:lnTo>
                    <a:lnTo>
                      <a:pt x="631" y="979"/>
                    </a:lnTo>
                    <a:lnTo>
                      <a:pt x="603" y="965"/>
                    </a:lnTo>
                    <a:lnTo>
                      <a:pt x="578" y="948"/>
                    </a:lnTo>
                    <a:lnTo>
                      <a:pt x="556" y="926"/>
                    </a:lnTo>
                    <a:lnTo>
                      <a:pt x="538" y="901"/>
                    </a:lnTo>
                    <a:lnTo>
                      <a:pt x="525" y="873"/>
                    </a:lnTo>
                    <a:lnTo>
                      <a:pt x="516" y="842"/>
                    </a:lnTo>
                    <a:lnTo>
                      <a:pt x="513" y="810"/>
                    </a:lnTo>
                    <a:lnTo>
                      <a:pt x="513" y="439"/>
                    </a:lnTo>
                    <a:lnTo>
                      <a:pt x="364" y="439"/>
                    </a:lnTo>
                    <a:close/>
                    <a:moveTo>
                      <a:pt x="1145" y="72"/>
                    </a:moveTo>
                    <a:lnTo>
                      <a:pt x="1123" y="74"/>
                    </a:lnTo>
                    <a:lnTo>
                      <a:pt x="1104" y="82"/>
                    </a:lnTo>
                    <a:lnTo>
                      <a:pt x="1089" y="95"/>
                    </a:lnTo>
                    <a:lnTo>
                      <a:pt x="1076" y="110"/>
                    </a:lnTo>
                    <a:lnTo>
                      <a:pt x="1069" y="129"/>
                    </a:lnTo>
                    <a:lnTo>
                      <a:pt x="1066" y="150"/>
                    </a:lnTo>
                    <a:lnTo>
                      <a:pt x="1069" y="171"/>
                    </a:lnTo>
                    <a:lnTo>
                      <a:pt x="1076" y="189"/>
                    </a:lnTo>
                    <a:lnTo>
                      <a:pt x="1089" y="205"/>
                    </a:lnTo>
                    <a:lnTo>
                      <a:pt x="1104" y="217"/>
                    </a:lnTo>
                    <a:lnTo>
                      <a:pt x="1123" y="226"/>
                    </a:lnTo>
                    <a:lnTo>
                      <a:pt x="1145" y="229"/>
                    </a:lnTo>
                    <a:lnTo>
                      <a:pt x="1166" y="226"/>
                    </a:lnTo>
                    <a:lnTo>
                      <a:pt x="1185" y="217"/>
                    </a:lnTo>
                    <a:lnTo>
                      <a:pt x="1200" y="205"/>
                    </a:lnTo>
                    <a:lnTo>
                      <a:pt x="1213" y="189"/>
                    </a:lnTo>
                    <a:lnTo>
                      <a:pt x="1220" y="171"/>
                    </a:lnTo>
                    <a:lnTo>
                      <a:pt x="1223" y="150"/>
                    </a:lnTo>
                    <a:lnTo>
                      <a:pt x="1220" y="129"/>
                    </a:lnTo>
                    <a:lnTo>
                      <a:pt x="1213" y="110"/>
                    </a:lnTo>
                    <a:lnTo>
                      <a:pt x="1200" y="95"/>
                    </a:lnTo>
                    <a:lnTo>
                      <a:pt x="1185" y="82"/>
                    </a:lnTo>
                    <a:lnTo>
                      <a:pt x="1166" y="74"/>
                    </a:lnTo>
                    <a:lnTo>
                      <a:pt x="1145" y="72"/>
                    </a:lnTo>
                    <a:close/>
                    <a:moveTo>
                      <a:pt x="965" y="0"/>
                    </a:moveTo>
                    <a:lnTo>
                      <a:pt x="1324" y="0"/>
                    </a:lnTo>
                    <a:lnTo>
                      <a:pt x="1356" y="4"/>
                    </a:lnTo>
                    <a:lnTo>
                      <a:pt x="1386" y="13"/>
                    </a:lnTo>
                    <a:lnTo>
                      <a:pt x="1413" y="27"/>
                    </a:lnTo>
                    <a:lnTo>
                      <a:pt x="1436" y="47"/>
                    </a:lnTo>
                    <a:lnTo>
                      <a:pt x="1456" y="70"/>
                    </a:lnTo>
                    <a:lnTo>
                      <a:pt x="1469" y="97"/>
                    </a:lnTo>
                    <a:lnTo>
                      <a:pt x="1479" y="126"/>
                    </a:lnTo>
                    <a:lnTo>
                      <a:pt x="1482" y="158"/>
                    </a:lnTo>
                    <a:lnTo>
                      <a:pt x="1482" y="233"/>
                    </a:lnTo>
                    <a:lnTo>
                      <a:pt x="1925" y="233"/>
                    </a:lnTo>
                    <a:lnTo>
                      <a:pt x="1971" y="236"/>
                    </a:lnTo>
                    <a:lnTo>
                      <a:pt x="2015" y="244"/>
                    </a:lnTo>
                    <a:lnTo>
                      <a:pt x="2056" y="257"/>
                    </a:lnTo>
                    <a:lnTo>
                      <a:pt x="2096" y="275"/>
                    </a:lnTo>
                    <a:lnTo>
                      <a:pt x="2132" y="297"/>
                    </a:lnTo>
                    <a:lnTo>
                      <a:pt x="2167" y="324"/>
                    </a:lnTo>
                    <a:lnTo>
                      <a:pt x="2197" y="354"/>
                    </a:lnTo>
                    <a:lnTo>
                      <a:pt x="2224" y="388"/>
                    </a:lnTo>
                    <a:lnTo>
                      <a:pt x="2246" y="425"/>
                    </a:lnTo>
                    <a:lnTo>
                      <a:pt x="2265" y="464"/>
                    </a:lnTo>
                    <a:lnTo>
                      <a:pt x="2278" y="506"/>
                    </a:lnTo>
                    <a:lnTo>
                      <a:pt x="2286" y="549"/>
                    </a:lnTo>
                    <a:lnTo>
                      <a:pt x="2289" y="595"/>
                    </a:lnTo>
                    <a:lnTo>
                      <a:pt x="2289" y="2950"/>
                    </a:lnTo>
                    <a:lnTo>
                      <a:pt x="2286" y="2995"/>
                    </a:lnTo>
                    <a:lnTo>
                      <a:pt x="2277" y="3039"/>
                    </a:lnTo>
                    <a:lnTo>
                      <a:pt x="2265" y="3081"/>
                    </a:lnTo>
                    <a:lnTo>
                      <a:pt x="2246" y="3120"/>
                    </a:lnTo>
                    <a:lnTo>
                      <a:pt x="2224" y="3157"/>
                    </a:lnTo>
                    <a:lnTo>
                      <a:pt x="2197" y="3190"/>
                    </a:lnTo>
                    <a:lnTo>
                      <a:pt x="2167" y="3220"/>
                    </a:lnTo>
                    <a:lnTo>
                      <a:pt x="2132" y="3247"/>
                    </a:lnTo>
                    <a:lnTo>
                      <a:pt x="2096" y="3270"/>
                    </a:lnTo>
                    <a:lnTo>
                      <a:pt x="2056" y="3288"/>
                    </a:lnTo>
                    <a:lnTo>
                      <a:pt x="2015" y="3301"/>
                    </a:lnTo>
                    <a:lnTo>
                      <a:pt x="1971" y="3309"/>
                    </a:lnTo>
                    <a:lnTo>
                      <a:pt x="1925" y="3313"/>
                    </a:lnTo>
                    <a:lnTo>
                      <a:pt x="364" y="3313"/>
                    </a:lnTo>
                    <a:lnTo>
                      <a:pt x="318" y="3309"/>
                    </a:lnTo>
                    <a:lnTo>
                      <a:pt x="274" y="3301"/>
                    </a:lnTo>
                    <a:lnTo>
                      <a:pt x="233" y="3288"/>
                    </a:lnTo>
                    <a:lnTo>
                      <a:pt x="193" y="3270"/>
                    </a:lnTo>
                    <a:lnTo>
                      <a:pt x="156" y="3247"/>
                    </a:lnTo>
                    <a:lnTo>
                      <a:pt x="122" y="3220"/>
                    </a:lnTo>
                    <a:lnTo>
                      <a:pt x="92" y="3190"/>
                    </a:lnTo>
                    <a:lnTo>
                      <a:pt x="65" y="3157"/>
                    </a:lnTo>
                    <a:lnTo>
                      <a:pt x="43" y="3120"/>
                    </a:lnTo>
                    <a:lnTo>
                      <a:pt x="24" y="3081"/>
                    </a:lnTo>
                    <a:lnTo>
                      <a:pt x="10" y="3039"/>
                    </a:lnTo>
                    <a:lnTo>
                      <a:pt x="3" y="2995"/>
                    </a:lnTo>
                    <a:lnTo>
                      <a:pt x="0" y="2950"/>
                    </a:lnTo>
                    <a:lnTo>
                      <a:pt x="0" y="595"/>
                    </a:lnTo>
                    <a:lnTo>
                      <a:pt x="3" y="549"/>
                    </a:lnTo>
                    <a:lnTo>
                      <a:pt x="10" y="506"/>
                    </a:lnTo>
                    <a:lnTo>
                      <a:pt x="24" y="464"/>
                    </a:lnTo>
                    <a:lnTo>
                      <a:pt x="43" y="425"/>
                    </a:lnTo>
                    <a:lnTo>
                      <a:pt x="65" y="388"/>
                    </a:lnTo>
                    <a:lnTo>
                      <a:pt x="92" y="354"/>
                    </a:lnTo>
                    <a:lnTo>
                      <a:pt x="122" y="324"/>
                    </a:lnTo>
                    <a:lnTo>
                      <a:pt x="156" y="297"/>
                    </a:lnTo>
                    <a:lnTo>
                      <a:pt x="193" y="275"/>
                    </a:lnTo>
                    <a:lnTo>
                      <a:pt x="233" y="257"/>
                    </a:lnTo>
                    <a:lnTo>
                      <a:pt x="274" y="244"/>
                    </a:lnTo>
                    <a:lnTo>
                      <a:pt x="318" y="236"/>
                    </a:lnTo>
                    <a:lnTo>
                      <a:pt x="364" y="233"/>
                    </a:lnTo>
                    <a:lnTo>
                      <a:pt x="807" y="233"/>
                    </a:lnTo>
                    <a:lnTo>
                      <a:pt x="807" y="158"/>
                    </a:lnTo>
                    <a:lnTo>
                      <a:pt x="810" y="126"/>
                    </a:lnTo>
                    <a:lnTo>
                      <a:pt x="820" y="97"/>
                    </a:lnTo>
                    <a:lnTo>
                      <a:pt x="834" y="70"/>
                    </a:lnTo>
                    <a:lnTo>
                      <a:pt x="853" y="47"/>
                    </a:lnTo>
                    <a:lnTo>
                      <a:pt x="876" y="27"/>
                    </a:lnTo>
                    <a:lnTo>
                      <a:pt x="903" y="13"/>
                    </a:lnTo>
                    <a:lnTo>
                      <a:pt x="932" y="4"/>
                    </a:lnTo>
                    <a:lnTo>
                      <a:pt x="9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3" name="Freeform 68"/>
              <p:cNvSpPr>
                <a:spLocks noEditPoints="1"/>
              </p:cNvSpPr>
              <p:nvPr/>
            </p:nvSpPr>
            <p:spPr bwMode="auto">
              <a:xfrm>
                <a:off x="9920288" y="1370013"/>
                <a:ext cx="120650" cy="100012"/>
              </a:xfrm>
              <a:custGeom>
                <a:avLst/>
                <a:gdLst>
                  <a:gd name="T0" fmla="*/ 73 w 533"/>
                  <a:gd name="T1" fmla="*/ 66 h 441"/>
                  <a:gd name="T2" fmla="*/ 59 w 533"/>
                  <a:gd name="T3" fmla="*/ 81 h 441"/>
                  <a:gd name="T4" fmla="*/ 56 w 533"/>
                  <a:gd name="T5" fmla="*/ 358 h 441"/>
                  <a:gd name="T6" fmla="*/ 65 w 533"/>
                  <a:gd name="T7" fmla="*/ 377 h 441"/>
                  <a:gd name="T8" fmla="*/ 85 w 533"/>
                  <a:gd name="T9" fmla="*/ 385 h 441"/>
                  <a:gd name="T10" fmla="*/ 337 w 533"/>
                  <a:gd name="T11" fmla="*/ 383 h 441"/>
                  <a:gd name="T12" fmla="*/ 353 w 533"/>
                  <a:gd name="T13" fmla="*/ 368 h 441"/>
                  <a:gd name="T14" fmla="*/ 355 w 533"/>
                  <a:gd name="T15" fmla="*/ 282 h 441"/>
                  <a:gd name="T16" fmla="*/ 285 w 533"/>
                  <a:gd name="T17" fmla="*/ 362 h 441"/>
                  <a:gd name="T18" fmla="*/ 259 w 533"/>
                  <a:gd name="T19" fmla="*/ 370 h 441"/>
                  <a:gd name="T20" fmla="*/ 243 w 533"/>
                  <a:gd name="T21" fmla="*/ 369 h 441"/>
                  <a:gd name="T22" fmla="*/ 220 w 533"/>
                  <a:gd name="T23" fmla="*/ 357 h 441"/>
                  <a:gd name="T24" fmla="*/ 89 w 533"/>
                  <a:gd name="T25" fmla="*/ 231 h 441"/>
                  <a:gd name="T26" fmla="*/ 82 w 533"/>
                  <a:gd name="T27" fmla="*/ 200 h 441"/>
                  <a:gd name="T28" fmla="*/ 96 w 533"/>
                  <a:gd name="T29" fmla="*/ 171 h 441"/>
                  <a:gd name="T30" fmla="*/ 124 w 533"/>
                  <a:gd name="T31" fmla="*/ 155 h 441"/>
                  <a:gd name="T32" fmla="*/ 155 w 533"/>
                  <a:gd name="T33" fmla="*/ 160 h 441"/>
                  <a:gd name="T34" fmla="*/ 213 w 533"/>
                  <a:gd name="T35" fmla="*/ 208 h 441"/>
                  <a:gd name="T36" fmla="*/ 242 w 533"/>
                  <a:gd name="T37" fmla="*/ 222 h 441"/>
                  <a:gd name="T38" fmla="*/ 272 w 533"/>
                  <a:gd name="T39" fmla="*/ 215 h 441"/>
                  <a:gd name="T40" fmla="*/ 355 w 533"/>
                  <a:gd name="T41" fmla="*/ 121 h 441"/>
                  <a:gd name="T42" fmla="*/ 353 w 533"/>
                  <a:gd name="T43" fmla="*/ 81 h 441"/>
                  <a:gd name="T44" fmla="*/ 337 w 533"/>
                  <a:gd name="T45" fmla="*/ 66 h 441"/>
                  <a:gd name="T46" fmla="*/ 85 w 533"/>
                  <a:gd name="T47" fmla="*/ 64 h 441"/>
                  <a:gd name="T48" fmla="*/ 501 w 533"/>
                  <a:gd name="T49" fmla="*/ 3 h 441"/>
                  <a:gd name="T50" fmla="*/ 526 w 533"/>
                  <a:gd name="T51" fmla="*/ 24 h 441"/>
                  <a:gd name="T52" fmla="*/ 533 w 533"/>
                  <a:gd name="T53" fmla="*/ 55 h 441"/>
                  <a:gd name="T54" fmla="*/ 520 w 533"/>
                  <a:gd name="T55" fmla="*/ 84 h 441"/>
                  <a:gd name="T56" fmla="*/ 411 w 533"/>
                  <a:gd name="T57" fmla="*/ 358 h 441"/>
                  <a:gd name="T58" fmla="*/ 399 w 533"/>
                  <a:gd name="T59" fmla="*/ 399 h 441"/>
                  <a:gd name="T60" fmla="*/ 369 w 533"/>
                  <a:gd name="T61" fmla="*/ 429 h 441"/>
                  <a:gd name="T62" fmla="*/ 326 w 533"/>
                  <a:gd name="T63" fmla="*/ 441 h 441"/>
                  <a:gd name="T64" fmla="*/ 62 w 533"/>
                  <a:gd name="T65" fmla="*/ 438 h 441"/>
                  <a:gd name="T66" fmla="*/ 25 w 533"/>
                  <a:gd name="T67" fmla="*/ 417 h 441"/>
                  <a:gd name="T68" fmla="*/ 3 w 533"/>
                  <a:gd name="T69" fmla="*/ 380 h 441"/>
                  <a:gd name="T70" fmla="*/ 0 w 533"/>
                  <a:gd name="T71" fmla="*/ 92 h 441"/>
                  <a:gd name="T72" fmla="*/ 12 w 533"/>
                  <a:gd name="T73" fmla="*/ 50 h 441"/>
                  <a:gd name="T74" fmla="*/ 42 w 533"/>
                  <a:gd name="T75" fmla="*/ 20 h 441"/>
                  <a:gd name="T76" fmla="*/ 85 w 533"/>
                  <a:gd name="T77" fmla="*/ 8 h 441"/>
                  <a:gd name="T78" fmla="*/ 347 w 533"/>
                  <a:gd name="T79" fmla="*/ 10 h 441"/>
                  <a:gd name="T80" fmla="*/ 382 w 533"/>
                  <a:gd name="T81" fmla="*/ 29 h 441"/>
                  <a:gd name="T82" fmla="*/ 405 w 533"/>
                  <a:gd name="T83" fmla="*/ 61 h 441"/>
                  <a:gd name="T84" fmla="*/ 454 w 533"/>
                  <a:gd name="T85" fmla="*/ 7 h 441"/>
                  <a:gd name="T86" fmla="*/ 485 w 533"/>
                  <a:gd name="T87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3" h="441">
                    <a:moveTo>
                      <a:pt x="85" y="64"/>
                    </a:moveTo>
                    <a:lnTo>
                      <a:pt x="73" y="66"/>
                    </a:lnTo>
                    <a:lnTo>
                      <a:pt x="65" y="73"/>
                    </a:lnTo>
                    <a:lnTo>
                      <a:pt x="59" y="81"/>
                    </a:lnTo>
                    <a:lnTo>
                      <a:pt x="56" y="92"/>
                    </a:lnTo>
                    <a:lnTo>
                      <a:pt x="56" y="358"/>
                    </a:lnTo>
                    <a:lnTo>
                      <a:pt x="59" y="368"/>
                    </a:lnTo>
                    <a:lnTo>
                      <a:pt x="65" y="377"/>
                    </a:lnTo>
                    <a:lnTo>
                      <a:pt x="73" y="383"/>
                    </a:lnTo>
                    <a:lnTo>
                      <a:pt x="85" y="385"/>
                    </a:lnTo>
                    <a:lnTo>
                      <a:pt x="326" y="385"/>
                    </a:lnTo>
                    <a:lnTo>
                      <a:pt x="337" y="383"/>
                    </a:lnTo>
                    <a:lnTo>
                      <a:pt x="346" y="377"/>
                    </a:lnTo>
                    <a:lnTo>
                      <a:pt x="353" y="368"/>
                    </a:lnTo>
                    <a:lnTo>
                      <a:pt x="355" y="358"/>
                    </a:lnTo>
                    <a:lnTo>
                      <a:pt x="355" y="282"/>
                    </a:lnTo>
                    <a:lnTo>
                      <a:pt x="295" y="353"/>
                    </a:lnTo>
                    <a:lnTo>
                      <a:pt x="285" y="362"/>
                    </a:lnTo>
                    <a:lnTo>
                      <a:pt x="272" y="368"/>
                    </a:lnTo>
                    <a:lnTo>
                      <a:pt x="259" y="370"/>
                    </a:lnTo>
                    <a:lnTo>
                      <a:pt x="256" y="370"/>
                    </a:lnTo>
                    <a:lnTo>
                      <a:pt x="243" y="369"/>
                    </a:lnTo>
                    <a:lnTo>
                      <a:pt x="231" y="364"/>
                    </a:lnTo>
                    <a:lnTo>
                      <a:pt x="220" y="357"/>
                    </a:lnTo>
                    <a:lnTo>
                      <a:pt x="99" y="245"/>
                    </a:lnTo>
                    <a:lnTo>
                      <a:pt x="89" y="231"/>
                    </a:lnTo>
                    <a:lnTo>
                      <a:pt x="84" y="217"/>
                    </a:lnTo>
                    <a:lnTo>
                      <a:pt x="82" y="200"/>
                    </a:lnTo>
                    <a:lnTo>
                      <a:pt x="87" y="186"/>
                    </a:lnTo>
                    <a:lnTo>
                      <a:pt x="96" y="171"/>
                    </a:lnTo>
                    <a:lnTo>
                      <a:pt x="110" y="162"/>
                    </a:lnTo>
                    <a:lnTo>
                      <a:pt x="124" y="155"/>
                    </a:lnTo>
                    <a:lnTo>
                      <a:pt x="140" y="155"/>
                    </a:lnTo>
                    <a:lnTo>
                      <a:pt x="155" y="160"/>
                    </a:lnTo>
                    <a:lnTo>
                      <a:pt x="169" y="169"/>
                    </a:lnTo>
                    <a:lnTo>
                      <a:pt x="213" y="208"/>
                    </a:lnTo>
                    <a:lnTo>
                      <a:pt x="226" y="218"/>
                    </a:lnTo>
                    <a:lnTo>
                      <a:pt x="242" y="222"/>
                    </a:lnTo>
                    <a:lnTo>
                      <a:pt x="258" y="221"/>
                    </a:lnTo>
                    <a:lnTo>
                      <a:pt x="272" y="215"/>
                    </a:lnTo>
                    <a:lnTo>
                      <a:pt x="285" y="204"/>
                    </a:lnTo>
                    <a:lnTo>
                      <a:pt x="355" y="121"/>
                    </a:lnTo>
                    <a:lnTo>
                      <a:pt x="355" y="92"/>
                    </a:lnTo>
                    <a:lnTo>
                      <a:pt x="353" y="81"/>
                    </a:lnTo>
                    <a:lnTo>
                      <a:pt x="346" y="73"/>
                    </a:lnTo>
                    <a:lnTo>
                      <a:pt x="337" y="66"/>
                    </a:lnTo>
                    <a:lnTo>
                      <a:pt x="326" y="64"/>
                    </a:lnTo>
                    <a:lnTo>
                      <a:pt x="85" y="64"/>
                    </a:lnTo>
                    <a:close/>
                    <a:moveTo>
                      <a:pt x="485" y="0"/>
                    </a:moveTo>
                    <a:lnTo>
                      <a:pt x="501" y="3"/>
                    </a:lnTo>
                    <a:lnTo>
                      <a:pt x="514" y="11"/>
                    </a:lnTo>
                    <a:lnTo>
                      <a:pt x="526" y="24"/>
                    </a:lnTo>
                    <a:lnTo>
                      <a:pt x="532" y="39"/>
                    </a:lnTo>
                    <a:lnTo>
                      <a:pt x="533" y="55"/>
                    </a:lnTo>
                    <a:lnTo>
                      <a:pt x="530" y="70"/>
                    </a:lnTo>
                    <a:lnTo>
                      <a:pt x="520" y="84"/>
                    </a:lnTo>
                    <a:lnTo>
                      <a:pt x="411" y="215"/>
                    </a:lnTo>
                    <a:lnTo>
                      <a:pt x="411" y="358"/>
                    </a:lnTo>
                    <a:lnTo>
                      <a:pt x="408" y="380"/>
                    </a:lnTo>
                    <a:lnTo>
                      <a:pt x="399" y="399"/>
                    </a:lnTo>
                    <a:lnTo>
                      <a:pt x="386" y="417"/>
                    </a:lnTo>
                    <a:lnTo>
                      <a:pt x="369" y="429"/>
                    </a:lnTo>
                    <a:lnTo>
                      <a:pt x="348" y="438"/>
                    </a:lnTo>
                    <a:lnTo>
                      <a:pt x="326" y="441"/>
                    </a:lnTo>
                    <a:lnTo>
                      <a:pt x="85" y="441"/>
                    </a:lnTo>
                    <a:lnTo>
                      <a:pt x="62" y="438"/>
                    </a:lnTo>
                    <a:lnTo>
                      <a:pt x="42" y="429"/>
                    </a:lnTo>
                    <a:lnTo>
                      <a:pt x="25" y="417"/>
                    </a:lnTo>
                    <a:lnTo>
                      <a:pt x="12" y="399"/>
                    </a:lnTo>
                    <a:lnTo>
                      <a:pt x="3" y="380"/>
                    </a:lnTo>
                    <a:lnTo>
                      <a:pt x="0" y="358"/>
                    </a:lnTo>
                    <a:lnTo>
                      <a:pt x="0" y="92"/>
                    </a:lnTo>
                    <a:lnTo>
                      <a:pt x="3" y="69"/>
                    </a:lnTo>
                    <a:lnTo>
                      <a:pt x="12" y="50"/>
                    </a:lnTo>
                    <a:lnTo>
                      <a:pt x="25" y="32"/>
                    </a:lnTo>
                    <a:lnTo>
                      <a:pt x="42" y="20"/>
                    </a:lnTo>
                    <a:lnTo>
                      <a:pt x="62" y="11"/>
                    </a:lnTo>
                    <a:lnTo>
                      <a:pt x="85" y="8"/>
                    </a:lnTo>
                    <a:lnTo>
                      <a:pt x="326" y="8"/>
                    </a:lnTo>
                    <a:lnTo>
                      <a:pt x="347" y="10"/>
                    </a:lnTo>
                    <a:lnTo>
                      <a:pt x="366" y="18"/>
                    </a:lnTo>
                    <a:lnTo>
                      <a:pt x="382" y="29"/>
                    </a:lnTo>
                    <a:lnTo>
                      <a:pt x="395" y="43"/>
                    </a:lnTo>
                    <a:lnTo>
                      <a:pt x="405" y="61"/>
                    </a:lnTo>
                    <a:lnTo>
                      <a:pt x="441" y="19"/>
                    </a:lnTo>
                    <a:lnTo>
                      <a:pt x="454" y="7"/>
                    </a:lnTo>
                    <a:lnTo>
                      <a:pt x="468" y="1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4" name="Freeform 69"/>
              <p:cNvSpPr>
                <a:spLocks noEditPoints="1"/>
              </p:cNvSpPr>
              <p:nvPr/>
            </p:nvSpPr>
            <p:spPr bwMode="auto">
              <a:xfrm>
                <a:off x="9920288" y="1498600"/>
                <a:ext cx="120650" cy="103187"/>
              </a:xfrm>
              <a:custGeom>
                <a:avLst/>
                <a:gdLst>
                  <a:gd name="T0" fmla="*/ 73 w 533"/>
                  <a:gd name="T1" fmla="*/ 78 h 453"/>
                  <a:gd name="T2" fmla="*/ 59 w 533"/>
                  <a:gd name="T3" fmla="*/ 93 h 453"/>
                  <a:gd name="T4" fmla="*/ 56 w 533"/>
                  <a:gd name="T5" fmla="*/ 369 h 453"/>
                  <a:gd name="T6" fmla="*/ 65 w 533"/>
                  <a:gd name="T7" fmla="*/ 389 h 453"/>
                  <a:gd name="T8" fmla="*/ 85 w 533"/>
                  <a:gd name="T9" fmla="*/ 397 h 453"/>
                  <a:gd name="T10" fmla="*/ 337 w 533"/>
                  <a:gd name="T11" fmla="*/ 395 h 453"/>
                  <a:gd name="T12" fmla="*/ 353 w 533"/>
                  <a:gd name="T13" fmla="*/ 381 h 453"/>
                  <a:gd name="T14" fmla="*/ 355 w 533"/>
                  <a:gd name="T15" fmla="*/ 282 h 453"/>
                  <a:gd name="T16" fmla="*/ 285 w 533"/>
                  <a:gd name="T17" fmla="*/ 361 h 453"/>
                  <a:gd name="T18" fmla="*/ 259 w 533"/>
                  <a:gd name="T19" fmla="*/ 370 h 453"/>
                  <a:gd name="T20" fmla="*/ 243 w 533"/>
                  <a:gd name="T21" fmla="*/ 368 h 453"/>
                  <a:gd name="T22" fmla="*/ 220 w 533"/>
                  <a:gd name="T23" fmla="*/ 357 h 453"/>
                  <a:gd name="T24" fmla="*/ 89 w 533"/>
                  <a:gd name="T25" fmla="*/ 231 h 453"/>
                  <a:gd name="T26" fmla="*/ 82 w 533"/>
                  <a:gd name="T27" fmla="*/ 200 h 453"/>
                  <a:gd name="T28" fmla="*/ 96 w 533"/>
                  <a:gd name="T29" fmla="*/ 171 h 453"/>
                  <a:gd name="T30" fmla="*/ 124 w 533"/>
                  <a:gd name="T31" fmla="*/ 156 h 453"/>
                  <a:gd name="T32" fmla="*/ 155 w 533"/>
                  <a:gd name="T33" fmla="*/ 160 h 453"/>
                  <a:gd name="T34" fmla="*/ 213 w 533"/>
                  <a:gd name="T35" fmla="*/ 209 h 453"/>
                  <a:gd name="T36" fmla="*/ 242 w 533"/>
                  <a:gd name="T37" fmla="*/ 222 h 453"/>
                  <a:gd name="T38" fmla="*/ 272 w 533"/>
                  <a:gd name="T39" fmla="*/ 215 h 453"/>
                  <a:gd name="T40" fmla="*/ 355 w 533"/>
                  <a:gd name="T41" fmla="*/ 120 h 453"/>
                  <a:gd name="T42" fmla="*/ 353 w 533"/>
                  <a:gd name="T43" fmla="*/ 93 h 453"/>
                  <a:gd name="T44" fmla="*/ 337 w 533"/>
                  <a:gd name="T45" fmla="*/ 78 h 453"/>
                  <a:gd name="T46" fmla="*/ 85 w 533"/>
                  <a:gd name="T47" fmla="*/ 76 h 453"/>
                  <a:gd name="T48" fmla="*/ 501 w 533"/>
                  <a:gd name="T49" fmla="*/ 3 h 453"/>
                  <a:gd name="T50" fmla="*/ 526 w 533"/>
                  <a:gd name="T51" fmla="*/ 24 h 453"/>
                  <a:gd name="T52" fmla="*/ 533 w 533"/>
                  <a:gd name="T53" fmla="*/ 54 h 453"/>
                  <a:gd name="T54" fmla="*/ 520 w 533"/>
                  <a:gd name="T55" fmla="*/ 84 h 453"/>
                  <a:gd name="T56" fmla="*/ 411 w 533"/>
                  <a:gd name="T57" fmla="*/ 369 h 453"/>
                  <a:gd name="T58" fmla="*/ 399 w 533"/>
                  <a:gd name="T59" fmla="*/ 412 h 453"/>
                  <a:gd name="T60" fmla="*/ 369 w 533"/>
                  <a:gd name="T61" fmla="*/ 442 h 453"/>
                  <a:gd name="T62" fmla="*/ 326 w 533"/>
                  <a:gd name="T63" fmla="*/ 453 h 453"/>
                  <a:gd name="T64" fmla="*/ 62 w 533"/>
                  <a:gd name="T65" fmla="*/ 450 h 453"/>
                  <a:gd name="T66" fmla="*/ 25 w 533"/>
                  <a:gd name="T67" fmla="*/ 429 h 453"/>
                  <a:gd name="T68" fmla="*/ 3 w 533"/>
                  <a:gd name="T69" fmla="*/ 392 h 453"/>
                  <a:gd name="T70" fmla="*/ 0 w 533"/>
                  <a:gd name="T71" fmla="*/ 104 h 453"/>
                  <a:gd name="T72" fmla="*/ 12 w 533"/>
                  <a:gd name="T73" fmla="*/ 61 h 453"/>
                  <a:gd name="T74" fmla="*/ 42 w 533"/>
                  <a:gd name="T75" fmla="*/ 31 h 453"/>
                  <a:gd name="T76" fmla="*/ 85 w 533"/>
                  <a:gd name="T77" fmla="*/ 20 h 453"/>
                  <a:gd name="T78" fmla="*/ 345 w 533"/>
                  <a:gd name="T79" fmla="*/ 22 h 453"/>
                  <a:gd name="T80" fmla="*/ 378 w 533"/>
                  <a:gd name="T81" fmla="*/ 39 h 453"/>
                  <a:gd name="T82" fmla="*/ 401 w 533"/>
                  <a:gd name="T83" fmla="*/ 65 h 453"/>
                  <a:gd name="T84" fmla="*/ 454 w 533"/>
                  <a:gd name="T85" fmla="*/ 7 h 453"/>
                  <a:gd name="T86" fmla="*/ 485 w 533"/>
                  <a:gd name="T87" fmla="*/ 0 h 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3" h="453">
                    <a:moveTo>
                      <a:pt x="85" y="76"/>
                    </a:moveTo>
                    <a:lnTo>
                      <a:pt x="73" y="78"/>
                    </a:lnTo>
                    <a:lnTo>
                      <a:pt x="65" y="84"/>
                    </a:lnTo>
                    <a:lnTo>
                      <a:pt x="59" y="93"/>
                    </a:lnTo>
                    <a:lnTo>
                      <a:pt x="56" y="104"/>
                    </a:lnTo>
                    <a:lnTo>
                      <a:pt x="56" y="369"/>
                    </a:lnTo>
                    <a:lnTo>
                      <a:pt x="59" y="381"/>
                    </a:lnTo>
                    <a:lnTo>
                      <a:pt x="65" y="389"/>
                    </a:lnTo>
                    <a:lnTo>
                      <a:pt x="73" y="395"/>
                    </a:lnTo>
                    <a:lnTo>
                      <a:pt x="85" y="397"/>
                    </a:lnTo>
                    <a:lnTo>
                      <a:pt x="326" y="397"/>
                    </a:lnTo>
                    <a:lnTo>
                      <a:pt x="337" y="395"/>
                    </a:lnTo>
                    <a:lnTo>
                      <a:pt x="346" y="389"/>
                    </a:lnTo>
                    <a:lnTo>
                      <a:pt x="353" y="381"/>
                    </a:lnTo>
                    <a:lnTo>
                      <a:pt x="355" y="369"/>
                    </a:lnTo>
                    <a:lnTo>
                      <a:pt x="355" y="282"/>
                    </a:lnTo>
                    <a:lnTo>
                      <a:pt x="295" y="352"/>
                    </a:lnTo>
                    <a:lnTo>
                      <a:pt x="285" y="361"/>
                    </a:lnTo>
                    <a:lnTo>
                      <a:pt x="272" y="367"/>
                    </a:lnTo>
                    <a:lnTo>
                      <a:pt x="259" y="370"/>
                    </a:lnTo>
                    <a:lnTo>
                      <a:pt x="256" y="370"/>
                    </a:lnTo>
                    <a:lnTo>
                      <a:pt x="243" y="368"/>
                    </a:lnTo>
                    <a:lnTo>
                      <a:pt x="231" y="364"/>
                    </a:lnTo>
                    <a:lnTo>
                      <a:pt x="220" y="357"/>
                    </a:lnTo>
                    <a:lnTo>
                      <a:pt x="99" y="245"/>
                    </a:lnTo>
                    <a:lnTo>
                      <a:pt x="89" y="231"/>
                    </a:lnTo>
                    <a:lnTo>
                      <a:pt x="84" y="216"/>
                    </a:lnTo>
                    <a:lnTo>
                      <a:pt x="82" y="200"/>
                    </a:lnTo>
                    <a:lnTo>
                      <a:pt x="87" y="185"/>
                    </a:lnTo>
                    <a:lnTo>
                      <a:pt x="96" y="171"/>
                    </a:lnTo>
                    <a:lnTo>
                      <a:pt x="110" y="161"/>
                    </a:lnTo>
                    <a:lnTo>
                      <a:pt x="124" y="156"/>
                    </a:lnTo>
                    <a:lnTo>
                      <a:pt x="140" y="155"/>
                    </a:lnTo>
                    <a:lnTo>
                      <a:pt x="155" y="160"/>
                    </a:lnTo>
                    <a:lnTo>
                      <a:pt x="169" y="169"/>
                    </a:lnTo>
                    <a:lnTo>
                      <a:pt x="213" y="209"/>
                    </a:lnTo>
                    <a:lnTo>
                      <a:pt x="226" y="218"/>
                    </a:lnTo>
                    <a:lnTo>
                      <a:pt x="242" y="222"/>
                    </a:lnTo>
                    <a:lnTo>
                      <a:pt x="258" y="221"/>
                    </a:lnTo>
                    <a:lnTo>
                      <a:pt x="272" y="215"/>
                    </a:lnTo>
                    <a:lnTo>
                      <a:pt x="285" y="204"/>
                    </a:lnTo>
                    <a:lnTo>
                      <a:pt x="355" y="120"/>
                    </a:lnTo>
                    <a:lnTo>
                      <a:pt x="355" y="104"/>
                    </a:lnTo>
                    <a:lnTo>
                      <a:pt x="353" y="93"/>
                    </a:lnTo>
                    <a:lnTo>
                      <a:pt x="346" y="84"/>
                    </a:lnTo>
                    <a:lnTo>
                      <a:pt x="337" y="78"/>
                    </a:lnTo>
                    <a:lnTo>
                      <a:pt x="326" y="76"/>
                    </a:lnTo>
                    <a:lnTo>
                      <a:pt x="85" y="76"/>
                    </a:lnTo>
                    <a:close/>
                    <a:moveTo>
                      <a:pt x="485" y="0"/>
                    </a:moveTo>
                    <a:lnTo>
                      <a:pt x="501" y="3"/>
                    </a:lnTo>
                    <a:lnTo>
                      <a:pt x="514" y="12"/>
                    </a:lnTo>
                    <a:lnTo>
                      <a:pt x="526" y="24"/>
                    </a:lnTo>
                    <a:lnTo>
                      <a:pt x="532" y="39"/>
                    </a:lnTo>
                    <a:lnTo>
                      <a:pt x="533" y="54"/>
                    </a:lnTo>
                    <a:lnTo>
                      <a:pt x="530" y="71"/>
                    </a:lnTo>
                    <a:lnTo>
                      <a:pt x="520" y="84"/>
                    </a:lnTo>
                    <a:lnTo>
                      <a:pt x="411" y="216"/>
                    </a:lnTo>
                    <a:lnTo>
                      <a:pt x="411" y="369"/>
                    </a:lnTo>
                    <a:lnTo>
                      <a:pt x="408" y="392"/>
                    </a:lnTo>
                    <a:lnTo>
                      <a:pt x="399" y="412"/>
                    </a:lnTo>
                    <a:lnTo>
                      <a:pt x="386" y="429"/>
                    </a:lnTo>
                    <a:lnTo>
                      <a:pt x="369" y="442"/>
                    </a:lnTo>
                    <a:lnTo>
                      <a:pt x="348" y="450"/>
                    </a:lnTo>
                    <a:lnTo>
                      <a:pt x="326" y="453"/>
                    </a:lnTo>
                    <a:lnTo>
                      <a:pt x="85" y="453"/>
                    </a:lnTo>
                    <a:lnTo>
                      <a:pt x="62" y="450"/>
                    </a:lnTo>
                    <a:lnTo>
                      <a:pt x="42" y="442"/>
                    </a:lnTo>
                    <a:lnTo>
                      <a:pt x="25" y="429"/>
                    </a:lnTo>
                    <a:lnTo>
                      <a:pt x="12" y="412"/>
                    </a:lnTo>
                    <a:lnTo>
                      <a:pt x="3" y="392"/>
                    </a:lnTo>
                    <a:lnTo>
                      <a:pt x="0" y="369"/>
                    </a:lnTo>
                    <a:lnTo>
                      <a:pt x="0" y="104"/>
                    </a:lnTo>
                    <a:lnTo>
                      <a:pt x="3" y="82"/>
                    </a:lnTo>
                    <a:lnTo>
                      <a:pt x="12" y="61"/>
                    </a:lnTo>
                    <a:lnTo>
                      <a:pt x="25" y="45"/>
                    </a:lnTo>
                    <a:lnTo>
                      <a:pt x="42" y="31"/>
                    </a:lnTo>
                    <a:lnTo>
                      <a:pt x="62" y="23"/>
                    </a:lnTo>
                    <a:lnTo>
                      <a:pt x="85" y="20"/>
                    </a:lnTo>
                    <a:lnTo>
                      <a:pt x="326" y="20"/>
                    </a:lnTo>
                    <a:lnTo>
                      <a:pt x="345" y="22"/>
                    </a:lnTo>
                    <a:lnTo>
                      <a:pt x="363" y="28"/>
                    </a:lnTo>
                    <a:lnTo>
                      <a:pt x="378" y="39"/>
                    </a:lnTo>
                    <a:lnTo>
                      <a:pt x="391" y="51"/>
                    </a:lnTo>
                    <a:lnTo>
                      <a:pt x="401" y="65"/>
                    </a:lnTo>
                    <a:lnTo>
                      <a:pt x="441" y="18"/>
                    </a:lnTo>
                    <a:lnTo>
                      <a:pt x="454" y="7"/>
                    </a:lnTo>
                    <a:lnTo>
                      <a:pt x="468" y="1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5" name="Freeform 70"/>
              <p:cNvSpPr>
                <a:spLocks noEditPoints="1"/>
              </p:cNvSpPr>
              <p:nvPr/>
            </p:nvSpPr>
            <p:spPr bwMode="auto">
              <a:xfrm>
                <a:off x="9920288" y="1627188"/>
                <a:ext cx="120650" cy="103187"/>
              </a:xfrm>
              <a:custGeom>
                <a:avLst/>
                <a:gdLst>
                  <a:gd name="T0" fmla="*/ 73 w 533"/>
                  <a:gd name="T1" fmla="*/ 83 h 459"/>
                  <a:gd name="T2" fmla="*/ 59 w 533"/>
                  <a:gd name="T3" fmla="*/ 99 h 459"/>
                  <a:gd name="T4" fmla="*/ 56 w 533"/>
                  <a:gd name="T5" fmla="*/ 375 h 459"/>
                  <a:gd name="T6" fmla="*/ 65 w 533"/>
                  <a:gd name="T7" fmla="*/ 395 h 459"/>
                  <a:gd name="T8" fmla="*/ 85 w 533"/>
                  <a:gd name="T9" fmla="*/ 403 h 459"/>
                  <a:gd name="T10" fmla="*/ 337 w 533"/>
                  <a:gd name="T11" fmla="*/ 401 h 459"/>
                  <a:gd name="T12" fmla="*/ 353 w 533"/>
                  <a:gd name="T13" fmla="*/ 386 h 459"/>
                  <a:gd name="T14" fmla="*/ 355 w 533"/>
                  <a:gd name="T15" fmla="*/ 283 h 459"/>
                  <a:gd name="T16" fmla="*/ 285 w 533"/>
                  <a:gd name="T17" fmla="*/ 362 h 459"/>
                  <a:gd name="T18" fmla="*/ 259 w 533"/>
                  <a:gd name="T19" fmla="*/ 371 h 459"/>
                  <a:gd name="T20" fmla="*/ 256 w 533"/>
                  <a:gd name="T21" fmla="*/ 372 h 459"/>
                  <a:gd name="T22" fmla="*/ 231 w 533"/>
                  <a:gd name="T23" fmla="*/ 365 h 459"/>
                  <a:gd name="T24" fmla="*/ 99 w 533"/>
                  <a:gd name="T25" fmla="*/ 245 h 459"/>
                  <a:gd name="T26" fmla="*/ 84 w 533"/>
                  <a:gd name="T27" fmla="*/ 217 h 459"/>
                  <a:gd name="T28" fmla="*/ 87 w 533"/>
                  <a:gd name="T29" fmla="*/ 186 h 459"/>
                  <a:gd name="T30" fmla="*/ 110 w 533"/>
                  <a:gd name="T31" fmla="*/ 162 h 459"/>
                  <a:gd name="T32" fmla="*/ 140 w 533"/>
                  <a:gd name="T33" fmla="*/ 156 h 459"/>
                  <a:gd name="T34" fmla="*/ 169 w 533"/>
                  <a:gd name="T35" fmla="*/ 170 h 459"/>
                  <a:gd name="T36" fmla="*/ 226 w 533"/>
                  <a:gd name="T37" fmla="*/ 218 h 459"/>
                  <a:gd name="T38" fmla="*/ 258 w 533"/>
                  <a:gd name="T39" fmla="*/ 221 h 459"/>
                  <a:gd name="T40" fmla="*/ 285 w 533"/>
                  <a:gd name="T41" fmla="*/ 205 h 459"/>
                  <a:gd name="T42" fmla="*/ 355 w 533"/>
                  <a:gd name="T43" fmla="*/ 109 h 459"/>
                  <a:gd name="T44" fmla="*/ 346 w 533"/>
                  <a:gd name="T45" fmla="*/ 90 h 459"/>
                  <a:gd name="T46" fmla="*/ 326 w 533"/>
                  <a:gd name="T47" fmla="*/ 81 h 459"/>
                  <a:gd name="T48" fmla="*/ 485 w 533"/>
                  <a:gd name="T49" fmla="*/ 0 h 459"/>
                  <a:gd name="T50" fmla="*/ 514 w 533"/>
                  <a:gd name="T51" fmla="*/ 12 h 459"/>
                  <a:gd name="T52" fmla="*/ 532 w 533"/>
                  <a:gd name="T53" fmla="*/ 40 h 459"/>
                  <a:gd name="T54" fmla="*/ 530 w 533"/>
                  <a:gd name="T55" fmla="*/ 71 h 459"/>
                  <a:gd name="T56" fmla="*/ 411 w 533"/>
                  <a:gd name="T57" fmla="*/ 216 h 459"/>
                  <a:gd name="T58" fmla="*/ 408 w 533"/>
                  <a:gd name="T59" fmla="*/ 397 h 459"/>
                  <a:gd name="T60" fmla="*/ 386 w 533"/>
                  <a:gd name="T61" fmla="*/ 434 h 459"/>
                  <a:gd name="T62" fmla="*/ 348 w 533"/>
                  <a:gd name="T63" fmla="*/ 456 h 459"/>
                  <a:gd name="T64" fmla="*/ 85 w 533"/>
                  <a:gd name="T65" fmla="*/ 459 h 459"/>
                  <a:gd name="T66" fmla="*/ 42 w 533"/>
                  <a:gd name="T67" fmla="*/ 448 h 459"/>
                  <a:gd name="T68" fmla="*/ 12 w 533"/>
                  <a:gd name="T69" fmla="*/ 417 h 459"/>
                  <a:gd name="T70" fmla="*/ 0 w 533"/>
                  <a:gd name="T71" fmla="*/ 375 h 459"/>
                  <a:gd name="T72" fmla="*/ 3 w 533"/>
                  <a:gd name="T73" fmla="*/ 88 h 459"/>
                  <a:gd name="T74" fmla="*/ 25 w 533"/>
                  <a:gd name="T75" fmla="*/ 50 h 459"/>
                  <a:gd name="T76" fmla="*/ 62 w 533"/>
                  <a:gd name="T77" fmla="*/ 28 h 459"/>
                  <a:gd name="T78" fmla="*/ 326 w 533"/>
                  <a:gd name="T79" fmla="*/ 25 h 459"/>
                  <a:gd name="T80" fmla="*/ 369 w 533"/>
                  <a:gd name="T81" fmla="*/ 38 h 459"/>
                  <a:gd name="T82" fmla="*/ 399 w 533"/>
                  <a:gd name="T83" fmla="*/ 69 h 459"/>
                  <a:gd name="T84" fmla="*/ 454 w 533"/>
                  <a:gd name="T85" fmla="*/ 8 h 459"/>
                  <a:gd name="T86" fmla="*/ 485 w 533"/>
                  <a:gd name="T87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33" h="459">
                    <a:moveTo>
                      <a:pt x="85" y="81"/>
                    </a:moveTo>
                    <a:lnTo>
                      <a:pt x="73" y="83"/>
                    </a:lnTo>
                    <a:lnTo>
                      <a:pt x="65" y="90"/>
                    </a:lnTo>
                    <a:lnTo>
                      <a:pt x="59" y="99"/>
                    </a:lnTo>
                    <a:lnTo>
                      <a:pt x="56" y="109"/>
                    </a:lnTo>
                    <a:lnTo>
                      <a:pt x="56" y="375"/>
                    </a:lnTo>
                    <a:lnTo>
                      <a:pt x="59" y="386"/>
                    </a:lnTo>
                    <a:lnTo>
                      <a:pt x="65" y="395"/>
                    </a:lnTo>
                    <a:lnTo>
                      <a:pt x="73" y="401"/>
                    </a:lnTo>
                    <a:lnTo>
                      <a:pt x="85" y="403"/>
                    </a:lnTo>
                    <a:lnTo>
                      <a:pt x="326" y="403"/>
                    </a:lnTo>
                    <a:lnTo>
                      <a:pt x="337" y="401"/>
                    </a:lnTo>
                    <a:lnTo>
                      <a:pt x="346" y="395"/>
                    </a:lnTo>
                    <a:lnTo>
                      <a:pt x="353" y="386"/>
                    </a:lnTo>
                    <a:lnTo>
                      <a:pt x="355" y="375"/>
                    </a:lnTo>
                    <a:lnTo>
                      <a:pt x="355" y="283"/>
                    </a:lnTo>
                    <a:lnTo>
                      <a:pt x="295" y="353"/>
                    </a:lnTo>
                    <a:lnTo>
                      <a:pt x="285" y="362"/>
                    </a:lnTo>
                    <a:lnTo>
                      <a:pt x="272" y="369"/>
                    </a:lnTo>
                    <a:lnTo>
                      <a:pt x="259" y="371"/>
                    </a:lnTo>
                    <a:lnTo>
                      <a:pt x="258" y="371"/>
                    </a:lnTo>
                    <a:lnTo>
                      <a:pt x="256" y="372"/>
                    </a:lnTo>
                    <a:lnTo>
                      <a:pt x="243" y="370"/>
                    </a:lnTo>
                    <a:lnTo>
                      <a:pt x="231" y="365"/>
                    </a:lnTo>
                    <a:lnTo>
                      <a:pt x="220" y="357"/>
                    </a:lnTo>
                    <a:lnTo>
                      <a:pt x="99" y="245"/>
                    </a:lnTo>
                    <a:lnTo>
                      <a:pt x="89" y="232"/>
                    </a:lnTo>
                    <a:lnTo>
                      <a:pt x="84" y="217"/>
                    </a:lnTo>
                    <a:lnTo>
                      <a:pt x="82" y="202"/>
                    </a:lnTo>
                    <a:lnTo>
                      <a:pt x="87" y="186"/>
                    </a:lnTo>
                    <a:lnTo>
                      <a:pt x="96" y="173"/>
                    </a:lnTo>
                    <a:lnTo>
                      <a:pt x="110" y="162"/>
                    </a:lnTo>
                    <a:lnTo>
                      <a:pt x="124" y="156"/>
                    </a:lnTo>
                    <a:lnTo>
                      <a:pt x="140" y="156"/>
                    </a:lnTo>
                    <a:lnTo>
                      <a:pt x="155" y="160"/>
                    </a:lnTo>
                    <a:lnTo>
                      <a:pt x="169" y="170"/>
                    </a:lnTo>
                    <a:lnTo>
                      <a:pt x="213" y="209"/>
                    </a:lnTo>
                    <a:lnTo>
                      <a:pt x="226" y="218"/>
                    </a:lnTo>
                    <a:lnTo>
                      <a:pt x="242" y="222"/>
                    </a:lnTo>
                    <a:lnTo>
                      <a:pt x="258" y="221"/>
                    </a:lnTo>
                    <a:lnTo>
                      <a:pt x="272" y="215"/>
                    </a:lnTo>
                    <a:lnTo>
                      <a:pt x="285" y="205"/>
                    </a:lnTo>
                    <a:lnTo>
                      <a:pt x="355" y="122"/>
                    </a:lnTo>
                    <a:lnTo>
                      <a:pt x="355" y="109"/>
                    </a:lnTo>
                    <a:lnTo>
                      <a:pt x="353" y="99"/>
                    </a:lnTo>
                    <a:lnTo>
                      <a:pt x="346" y="90"/>
                    </a:lnTo>
                    <a:lnTo>
                      <a:pt x="337" y="83"/>
                    </a:lnTo>
                    <a:lnTo>
                      <a:pt x="326" y="81"/>
                    </a:lnTo>
                    <a:lnTo>
                      <a:pt x="85" y="81"/>
                    </a:lnTo>
                    <a:close/>
                    <a:moveTo>
                      <a:pt x="485" y="0"/>
                    </a:moveTo>
                    <a:lnTo>
                      <a:pt x="501" y="4"/>
                    </a:lnTo>
                    <a:lnTo>
                      <a:pt x="514" y="12"/>
                    </a:lnTo>
                    <a:lnTo>
                      <a:pt x="526" y="24"/>
                    </a:lnTo>
                    <a:lnTo>
                      <a:pt x="532" y="40"/>
                    </a:lnTo>
                    <a:lnTo>
                      <a:pt x="533" y="55"/>
                    </a:lnTo>
                    <a:lnTo>
                      <a:pt x="530" y="71"/>
                    </a:lnTo>
                    <a:lnTo>
                      <a:pt x="520" y="86"/>
                    </a:lnTo>
                    <a:lnTo>
                      <a:pt x="411" y="216"/>
                    </a:lnTo>
                    <a:lnTo>
                      <a:pt x="411" y="375"/>
                    </a:lnTo>
                    <a:lnTo>
                      <a:pt x="408" y="397"/>
                    </a:lnTo>
                    <a:lnTo>
                      <a:pt x="399" y="417"/>
                    </a:lnTo>
                    <a:lnTo>
                      <a:pt x="386" y="434"/>
                    </a:lnTo>
                    <a:lnTo>
                      <a:pt x="369" y="448"/>
                    </a:lnTo>
                    <a:lnTo>
                      <a:pt x="348" y="456"/>
                    </a:lnTo>
                    <a:lnTo>
                      <a:pt x="326" y="459"/>
                    </a:lnTo>
                    <a:lnTo>
                      <a:pt x="85" y="459"/>
                    </a:lnTo>
                    <a:lnTo>
                      <a:pt x="62" y="456"/>
                    </a:lnTo>
                    <a:lnTo>
                      <a:pt x="42" y="448"/>
                    </a:lnTo>
                    <a:lnTo>
                      <a:pt x="25" y="434"/>
                    </a:lnTo>
                    <a:lnTo>
                      <a:pt x="12" y="417"/>
                    </a:lnTo>
                    <a:lnTo>
                      <a:pt x="3" y="397"/>
                    </a:lnTo>
                    <a:lnTo>
                      <a:pt x="0" y="375"/>
                    </a:lnTo>
                    <a:lnTo>
                      <a:pt x="0" y="109"/>
                    </a:lnTo>
                    <a:lnTo>
                      <a:pt x="3" y="88"/>
                    </a:lnTo>
                    <a:lnTo>
                      <a:pt x="12" y="67"/>
                    </a:lnTo>
                    <a:lnTo>
                      <a:pt x="25" y="50"/>
                    </a:lnTo>
                    <a:lnTo>
                      <a:pt x="42" y="37"/>
                    </a:lnTo>
                    <a:lnTo>
                      <a:pt x="62" y="28"/>
                    </a:lnTo>
                    <a:lnTo>
                      <a:pt x="85" y="25"/>
                    </a:lnTo>
                    <a:lnTo>
                      <a:pt x="326" y="25"/>
                    </a:lnTo>
                    <a:lnTo>
                      <a:pt x="349" y="28"/>
                    </a:lnTo>
                    <a:lnTo>
                      <a:pt x="369" y="38"/>
                    </a:lnTo>
                    <a:lnTo>
                      <a:pt x="386" y="51"/>
                    </a:lnTo>
                    <a:lnTo>
                      <a:pt x="399" y="69"/>
                    </a:lnTo>
                    <a:lnTo>
                      <a:pt x="441" y="19"/>
                    </a:lnTo>
                    <a:lnTo>
                      <a:pt x="454" y="8"/>
                    </a:lnTo>
                    <a:lnTo>
                      <a:pt x="468" y="1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6" name="Freeform 71"/>
              <p:cNvSpPr>
                <a:spLocks/>
              </p:cNvSpPr>
              <p:nvPr/>
            </p:nvSpPr>
            <p:spPr bwMode="auto">
              <a:xfrm>
                <a:off x="10072688" y="1412875"/>
                <a:ext cx="214313" cy="23812"/>
              </a:xfrm>
              <a:custGeom>
                <a:avLst/>
                <a:gdLst>
                  <a:gd name="T0" fmla="*/ 52 w 945"/>
                  <a:gd name="T1" fmla="*/ 0 h 103"/>
                  <a:gd name="T2" fmla="*/ 893 w 945"/>
                  <a:gd name="T3" fmla="*/ 0 h 103"/>
                  <a:gd name="T4" fmla="*/ 910 w 945"/>
                  <a:gd name="T5" fmla="*/ 3 h 103"/>
                  <a:gd name="T6" fmla="*/ 924 w 945"/>
                  <a:gd name="T7" fmla="*/ 10 h 103"/>
                  <a:gd name="T8" fmla="*/ 935 w 945"/>
                  <a:gd name="T9" fmla="*/ 21 h 103"/>
                  <a:gd name="T10" fmla="*/ 942 w 945"/>
                  <a:gd name="T11" fmla="*/ 36 h 103"/>
                  <a:gd name="T12" fmla="*/ 945 w 945"/>
                  <a:gd name="T13" fmla="*/ 53 h 103"/>
                  <a:gd name="T14" fmla="*/ 942 w 945"/>
                  <a:gd name="T15" fmla="*/ 68 h 103"/>
                  <a:gd name="T16" fmla="*/ 935 w 945"/>
                  <a:gd name="T17" fmla="*/ 83 h 103"/>
                  <a:gd name="T18" fmla="*/ 924 w 945"/>
                  <a:gd name="T19" fmla="*/ 94 h 103"/>
                  <a:gd name="T20" fmla="*/ 910 w 945"/>
                  <a:gd name="T21" fmla="*/ 101 h 103"/>
                  <a:gd name="T22" fmla="*/ 893 w 945"/>
                  <a:gd name="T23" fmla="*/ 103 h 103"/>
                  <a:gd name="T24" fmla="*/ 52 w 945"/>
                  <a:gd name="T25" fmla="*/ 103 h 103"/>
                  <a:gd name="T26" fmla="*/ 35 w 945"/>
                  <a:gd name="T27" fmla="*/ 101 h 103"/>
                  <a:gd name="T28" fmla="*/ 22 w 945"/>
                  <a:gd name="T29" fmla="*/ 94 h 103"/>
                  <a:gd name="T30" fmla="*/ 10 w 945"/>
                  <a:gd name="T31" fmla="*/ 83 h 103"/>
                  <a:gd name="T32" fmla="*/ 3 w 945"/>
                  <a:gd name="T33" fmla="*/ 68 h 103"/>
                  <a:gd name="T34" fmla="*/ 0 w 945"/>
                  <a:gd name="T35" fmla="*/ 53 h 103"/>
                  <a:gd name="T36" fmla="*/ 3 w 945"/>
                  <a:gd name="T37" fmla="*/ 36 h 103"/>
                  <a:gd name="T38" fmla="*/ 10 w 945"/>
                  <a:gd name="T39" fmla="*/ 21 h 103"/>
                  <a:gd name="T40" fmla="*/ 22 w 945"/>
                  <a:gd name="T41" fmla="*/ 10 h 103"/>
                  <a:gd name="T42" fmla="*/ 35 w 945"/>
                  <a:gd name="T43" fmla="*/ 3 h 103"/>
                  <a:gd name="T44" fmla="*/ 52 w 945"/>
                  <a:gd name="T4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45" h="103">
                    <a:moveTo>
                      <a:pt x="52" y="0"/>
                    </a:moveTo>
                    <a:lnTo>
                      <a:pt x="893" y="0"/>
                    </a:lnTo>
                    <a:lnTo>
                      <a:pt x="910" y="3"/>
                    </a:lnTo>
                    <a:lnTo>
                      <a:pt x="924" y="10"/>
                    </a:lnTo>
                    <a:lnTo>
                      <a:pt x="935" y="21"/>
                    </a:lnTo>
                    <a:lnTo>
                      <a:pt x="942" y="36"/>
                    </a:lnTo>
                    <a:lnTo>
                      <a:pt x="945" y="53"/>
                    </a:lnTo>
                    <a:lnTo>
                      <a:pt x="942" y="68"/>
                    </a:lnTo>
                    <a:lnTo>
                      <a:pt x="935" y="83"/>
                    </a:lnTo>
                    <a:lnTo>
                      <a:pt x="924" y="94"/>
                    </a:lnTo>
                    <a:lnTo>
                      <a:pt x="910" y="101"/>
                    </a:lnTo>
                    <a:lnTo>
                      <a:pt x="893" y="103"/>
                    </a:lnTo>
                    <a:lnTo>
                      <a:pt x="52" y="103"/>
                    </a:lnTo>
                    <a:lnTo>
                      <a:pt x="35" y="101"/>
                    </a:lnTo>
                    <a:lnTo>
                      <a:pt x="22" y="94"/>
                    </a:lnTo>
                    <a:lnTo>
                      <a:pt x="10" y="83"/>
                    </a:lnTo>
                    <a:lnTo>
                      <a:pt x="3" y="68"/>
                    </a:lnTo>
                    <a:lnTo>
                      <a:pt x="0" y="53"/>
                    </a:lnTo>
                    <a:lnTo>
                      <a:pt x="3" y="36"/>
                    </a:lnTo>
                    <a:lnTo>
                      <a:pt x="10" y="21"/>
                    </a:lnTo>
                    <a:lnTo>
                      <a:pt x="22" y="10"/>
                    </a:lnTo>
                    <a:lnTo>
                      <a:pt x="35" y="3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7" name="Freeform 72"/>
              <p:cNvSpPr>
                <a:spLocks/>
              </p:cNvSpPr>
              <p:nvPr/>
            </p:nvSpPr>
            <p:spPr bwMode="auto">
              <a:xfrm>
                <a:off x="10072688" y="1528763"/>
                <a:ext cx="214313" cy="23812"/>
              </a:xfrm>
              <a:custGeom>
                <a:avLst/>
                <a:gdLst>
                  <a:gd name="T0" fmla="*/ 52 w 945"/>
                  <a:gd name="T1" fmla="*/ 0 h 104"/>
                  <a:gd name="T2" fmla="*/ 893 w 945"/>
                  <a:gd name="T3" fmla="*/ 0 h 104"/>
                  <a:gd name="T4" fmla="*/ 910 w 945"/>
                  <a:gd name="T5" fmla="*/ 3 h 104"/>
                  <a:gd name="T6" fmla="*/ 924 w 945"/>
                  <a:gd name="T7" fmla="*/ 10 h 104"/>
                  <a:gd name="T8" fmla="*/ 935 w 945"/>
                  <a:gd name="T9" fmla="*/ 22 h 104"/>
                  <a:gd name="T10" fmla="*/ 942 w 945"/>
                  <a:gd name="T11" fmla="*/ 35 h 104"/>
                  <a:gd name="T12" fmla="*/ 945 w 945"/>
                  <a:gd name="T13" fmla="*/ 52 h 104"/>
                  <a:gd name="T14" fmla="*/ 942 w 945"/>
                  <a:gd name="T15" fmla="*/ 68 h 104"/>
                  <a:gd name="T16" fmla="*/ 935 w 945"/>
                  <a:gd name="T17" fmla="*/ 83 h 104"/>
                  <a:gd name="T18" fmla="*/ 924 w 945"/>
                  <a:gd name="T19" fmla="*/ 93 h 104"/>
                  <a:gd name="T20" fmla="*/ 910 w 945"/>
                  <a:gd name="T21" fmla="*/ 101 h 104"/>
                  <a:gd name="T22" fmla="*/ 893 w 945"/>
                  <a:gd name="T23" fmla="*/ 104 h 104"/>
                  <a:gd name="T24" fmla="*/ 52 w 945"/>
                  <a:gd name="T25" fmla="*/ 104 h 104"/>
                  <a:gd name="T26" fmla="*/ 35 w 945"/>
                  <a:gd name="T27" fmla="*/ 101 h 104"/>
                  <a:gd name="T28" fmla="*/ 22 w 945"/>
                  <a:gd name="T29" fmla="*/ 93 h 104"/>
                  <a:gd name="T30" fmla="*/ 10 w 945"/>
                  <a:gd name="T31" fmla="*/ 83 h 104"/>
                  <a:gd name="T32" fmla="*/ 3 w 945"/>
                  <a:gd name="T33" fmla="*/ 68 h 104"/>
                  <a:gd name="T34" fmla="*/ 0 w 945"/>
                  <a:gd name="T35" fmla="*/ 52 h 104"/>
                  <a:gd name="T36" fmla="*/ 3 w 945"/>
                  <a:gd name="T37" fmla="*/ 35 h 104"/>
                  <a:gd name="T38" fmla="*/ 10 w 945"/>
                  <a:gd name="T39" fmla="*/ 22 h 104"/>
                  <a:gd name="T40" fmla="*/ 22 w 945"/>
                  <a:gd name="T41" fmla="*/ 10 h 104"/>
                  <a:gd name="T42" fmla="*/ 35 w 945"/>
                  <a:gd name="T43" fmla="*/ 3 h 104"/>
                  <a:gd name="T44" fmla="*/ 52 w 945"/>
                  <a:gd name="T4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45" h="104">
                    <a:moveTo>
                      <a:pt x="52" y="0"/>
                    </a:moveTo>
                    <a:lnTo>
                      <a:pt x="893" y="0"/>
                    </a:lnTo>
                    <a:lnTo>
                      <a:pt x="910" y="3"/>
                    </a:lnTo>
                    <a:lnTo>
                      <a:pt x="924" y="10"/>
                    </a:lnTo>
                    <a:lnTo>
                      <a:pt x="935" y="22"/>
                    </a:lnTo>
                    <a:lnTo>
                      <a:pt x="942" y="35"/>
                    </a:lnTo>
                    <a:lnTo>
                      <a:pt x="945" y="52"/>
                    </a:lnTo>
                    <a:lnTo>
                      <a:pt x="942" y="68"/>
                    </a:lnTo>
                    <a:lnTo>
                      <a:pt x="935" y="83"/>
                    </a:lnTo>
                    <a:lnTo>
                      <a:pt x="924" y="93"/>
                    </a:lnTo>
                    <a:lnTo>
                      <a:pt x="910" y="101"/>
                    </a:lnTo>
                    <a:lnTo>
                      <a:pt x="893" y="104"/>
                    </a:lnTo>
                    <a:lnTo>
                      <a:pt x="52" y="104"/>
                    </a:lnTo>
                    <a:lnTo>
                      <a:pt x="35" y="101"/>
                    </a:lnTo>
                    <a:lnTo>
                      <a:pt x="22" y="93"/>
                    </a:lnTo>
                    <a:lnTo>
                      <a:pt x="10" y="83"/>
                    </a:lnTo>
                    <a:lnTo>
                      <a:pt x="3" y="68"/>
                    </a:lnTo>
                    <a:lnTo>
                      <a:pt x="0" y="52"/>
                    </a:lnTo>
                    <a:lnTo>
                      <a:pt x="3" y="35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5" y="3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118" name="Freeform 73"/>
              <p:cNvSpPr>
                <a:spLocks/>
              </p:cNvSpPr>
              <p:nvPr/>
            </p:nvSpPr>
            <p:spPr bwMode="auto">
              <a:xfrm>
                <a:off x="10072688" y="1643063"/>
                <a:ext cx="214313" cy="23812"/>
              </a:xfrm>
              <a:custGeom>
                <a:avLst/>
                <a:gdLst>
                  <a:gd name="T0" fmla="*/ 52 w 945"/>
                  <a:gd name="T1" fmla="*/ 0 h 104"/>
                  <a:gd name="T2" fmla="*/ 893 w 945"/>
                  <a:gd name="T3" fmla="*/ 0 h 104"/>
                  <a:gd name="T4" fmla="*/ 910 w 945"/>
                  <a:gd name="T5" fmla="*/ 2 h 104"/>
                  <a:gd name="T6" fmla="*/ 924 w 945"/>
                  <a:gd name="T7" fmla="*/ 9 h 104"/>
                  <a:gd name="T8" fmla="*/ 935 w 945"/>
                  <a:gd name="T9" fmla="*/ 21 h 104"/>
                  <a:gd name="T10" fmla="*/ 942 w 945"/>
                  <a:gd name="T11" fmla="*/ 35 h 104"/>
                  <a:gd name="T12" fmla="*/ 945 w 945"/>
                  <a:gd name="T13" fmla="*/ 52 h 104"/>
                  <a:gd name="T14" fmla="*/ 942 w 945"/>
                  <a:gd name="T15" fmla="*/ 69 h 104"/>
                  <a:gd name="T16" fmla="*/ 935 w 945"/>
                  <a:gd name="T17" fmla="*/ 82 h 104"/>
                  <a:gd name="T18" fmla="*/ 924 w 945"/>
                  <a:gd name="T19" fmla="*/ 93 h 104"/>
                  <a:gd name="T20" fmla="*/ 910 w 945"/>
                  <a:gd name="T21" fmla="*/ 101 h 104"/>
                  <a:gd name="T22" fmla="*/ 893 w 945"/>
                  <a:gd name="T23" fmla="*/ 104 h 104"/>
                  <a:gd name="T24" fmla="*/ 52 w 945"/>
                  <a:gd name="T25" fmla="*/ 104 h 104"/>
                  <a:gd name="T26" fmla="*/ 35 w 945"/>
                  <a:gd name="T27" fmla="*/ 101 h 104"/>
                  <a:gd name="T28" fmla="*/ 22 w 945"/>
                  <a:gd name="T29" fmla="*/ 93 h 104"/>
                  <a:gd name="T30" fmla="*/ 10 w 945"/>
                  <a:gd name="T31" fmla="*/ 82 h 104"/>
                  <a:gd name="T32" fmla="*/ 3 w 945"/>
                  <a:gd name="T33" fmla="*/ 69 h 104"/>
                  <a:gd name="T34" fmla="*/ 0 w 945"/>
                  <a:gd name="T35" fmla="*/ 52 h 104"/>
                  <a:gd name="T36" fmla="*/ 3 w 945"/>
                  <a:gd name="T37" fmla="*/ 35 h 104"/>
                  <a:gd name="T38" fmla="*/ 10 w 945"/>
                  <a:gd name="T39" fmla="*/ 21 h 104"/>
                  <a:gd name="T40" fmla="*/ 22 w 945"/>
                  <a:gd name="T41" fmla="*/ 9 h 104"/>
                  <a:gd name="T42" fmla="*/ 35 w 945"/>
                  <a:gd name="T43" fmla="*/ 2 h 104"/>
                  <a:gd name="T44" fmla="*/ 52 w 945"/>
                  <a:gd name="T45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45" h="104">
                    <a:moveTo>
                      <a:pt x="52" y="0"/>
                    </a:moveTo>
                    <a:lnTo>
                      <a:pt x="893" y="0"/>
                    </a:lnTo>
                    <a:lnTo>
                      <a:pt x="910" y="2"/>
                    </a:lnTo>
                    <a:lnTo>
                      <a:pt x="924" y="9"/>
                    </a:lnTo>
                    <a:lnTo>
                      <a:pt x="935" y="21"/>
                    </a:lnTo>
                    <a:lnTo>
                      <a:pt x="942" y="35"/>
                    </a:lnTo>
                    <a:lnTo>
                      <a:pt x="945" y="52"/>
                    </a:lnTo>
                    <a:lnTo>
                      <a:pt x="942" y="69"/>
                    </a:lnTo>
                    <a:lnTo>
                      <a:pt x="935" y="82"/>
                    </a:lnTo>
                    <a:lnTo>
                      <a:pt x="924" y="93"/>
                    </a:lnTo>
                    <a:lnTo>
                      <a:pt x="910" y="101"/>
                    </a:lnTo>
                    <a:lnTo>
                      <a:pt x="893" y="104"/>
                    </a:lnTo>
                    <a:lnTo>
                      <a:pt x="52" y="104"/>
                    </a:lnTo>
                    <a:lnTo>
                      <a:pt x="35" y="101"/>
                    </a:lnTo>
                    <a:lnTo>
                      <a:pt x="22" y="93"/>
                    </a:lnTo>
                    <a:lnTo>
                      <a:pt x="10" y="82"/>
                    </a:lnTo>
                    <a:lnTo>
                      <a:pt x="3" y="69"/>
                    </a:lnTo>
                    <a:lnTo>
                      <a:pt x="0" y="52"/>
                    </a:lnTo>
                    <a:lnTo>
                      <a:pt x="3" y="35"/>
                    </a:lnTo>
                    <a:lnTo>
                      <a:pt x="10" y="21"/>
                    </a:lnTo>
                    <a:lnTo>
                      <a:pt x="22" y="9"/>
                    </a:lnTo>
                    <a:lnTo>
                      <a:pt x="35" y="2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27" name="Title 1"/>
          <p:cNvSpPr txBox="1">
            <a:spLocks/>
          </p:cNvSpPr>
          <p:nvPr/>
        </p:nvSpPr>
        <p:spPr>
          <a:xfrm>
            <a:off x="2648915" y="1435428"/>
            <a:ext cx="9651852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Présentation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de </a:t>
            </a:r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l’entité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d’acceuil</a:t>
            </a:r>
            <a:endParaRPr lang="en-IN" sz="2800" b="1" dirty="0">
              <a:latin typeface="Book Antiqua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28" name="Title 1"/>
          <p:cNvSpPr txBox="1">
            <a:spLocks/>
          </p:cNvSpPr>
          <p:nvPr/>
        </p:nvSpPr>
        <p:spPr>
          <a:xfrm>
            <a:off x="2648914" y="3837301"/>
            <a:ext cx="6717127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Mesure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et diagnostic de </a:t>
            </a:r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l’existant</a:t>
            </a:r>
            <a:endParaRPr lang="en-IN" sz="2800" b="1" dirty="0">
              <a:latin typeface="Book Antiqua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cxnSp>
        <p:nvCxnSpPr>
          <p:cNvPr id="64" name="Straight Connector 124"/>
          <p:cNvCxnSpPr/>
          <p:nvPr/>
        </p:nvCxnSpPr>
        <p:spPr>
          <a:xfrm>
            <a:off x="2685429" y="4581128"/>
            <a:ext cx="6552001" cy="0"/>
          </a:xfrm>
          <a:prstGeom prst="line">
            <a:avLst/>
          </a:prstGeom>
          <a:ln w="28575">
            <a:solidFill>
              <a:srgbClr val="3D3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/>
          <p:cNvGrpSpPr/>
          <p:nvPr/>
        </p:nvGrpSpPr>
        <p:grpSpPr>
          <a:xfrm>
            <a:off x="936380" y="4676130"/>
            <a:ext cx="823765" cy="823766"/>
            <a:chOff x="7444492" y="5565520"/>
            <a:chExt cx="823765" cy="823766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1" name="Oval 63"/>
            <p:cNvSpPr/>
            <p:nvPr/>
          </p:nvSpPr>
          <p:spPr>
            <a:xfrm rot="1550164">
              <a:off x="7444492" y="5565520"/>
              <a:ext cx="823765" cy="823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7" name="Group 17"/>
            <p:cNvGrpSpPr/>
            <p:nvPr/>
          </p:nvGrpSpPr>
          <p:grpSpPr>
            <a:xfrm>
              <a:off x="7673684" y="5711373"/>
              <a:ext cx="365379" cy="532060"/>
              <a:chOff x="8480426" y="6334125"/>
              <a:chExt cx="265113" cy="412750"/>
            </a:xfrm>
            <a:grpFill/>
          </p:grpSpPr>
          <p:sp>
            <p:nvSpPr>
              <p:cNvPr id="68" name="Freeform 361"/>
              <p:cNvSpPr>
                <a:spLocks noEditPoints="1"/>
              </p:cNvSpPr>
              <p:nvPr/>
            </p:nvSpPr>
            <p:spPr bwMode="auto">
              <a:xfrm>
                <a:off x="8480426" y="6334125"/>
                <a:ext cx="265113" cy="412750"/>
              </a:xfrm>
              <a:custGeom>
                <a:avLst/>
                <a:gdLst>
                  <a:gd name="T0" fmla="*/ 332 w 333"/>
                  <a:gd name="T1" fmla="*/ 150 h 520"/>
                  <a:gd name="T2" fmla="*/ 320 w 333"/>
                  <a:gd name="T3" fmla="*/ 102 h 520"/>
                  <a:gd name="T4" fmla="*/ 294 w 333"/>
                  <a:gd name="T5" fmla="*/ 60 h 520"/>
                  <a:gd name="T6" fmla="*/ 260 w 333"/>
                  <a:gd name="T7" fmla="*/ 29 h 520"/>
                  <a:gd name="T8" fmla="*/ 215 w 333"/>
                  <a:gd name="T9" fmla="*/ 8 h 520"/>
                  <a:gd name="T10" fmla="*/ 166 w 333"/>
                  <a:gd name="T11" fmla="*/ 0 h 520"/>
                  <a:gd name="T12" fmla="*/ 133 w 333"/>
                  <a:gd name="T13" fmla="*/ 3 h 520"/>
                  <a:gd name="T14" fmla="*/ 87 w 333"/>
                  <a:gd name="T15" fmla="*/ 20 h 520"/>
                  <a:gd name="T16" fmla="*/ 48 w 333"/>
                  <a:gd name="T17" fmla="*/ 48 h 520"/>
                  <a:gd name="T18" fmla="*/ 20 w 333"/>
                  <a:gd name="T19" fmla="*/ 87 h 520"/>
                  <a:gd name="T20" fmla="*/ 3 w 333"/>
                  <a:gd name="T21" fmla="*/ 133 h 520"/>
                  <a:gd name="T22" fmla="*/ 0 w 333"/>
                  <a:gd name="T23" fmla="*/ 166 h 520"/>
                  <a:gd name="T24" fmla="*/ 9 w 333"/>
                  <a:gd name="T25" fmla="*/ 227 h 520"/>
                  <a:gd name="T26" fmla="*/ 30 w 333"/>
                  <a:gd name="T27" fmla="*/ 271 h 520"/>
                  <a:gd name="T28" fmla="*/ 62 w 333"/>
                  <a:gd name="T29" fmla="*/ 312 h 520"/>
                  <a:gd name="T30" fmla="*/ 76 w 333"/>
                  <a:gd name="T31" fmla="*/ 342 h 520"/>
                  <a:gd name="T32" fmla="*/ 84 w 333"/>
                  <a:gd name="T33" fmla="*/ 380 h 520"/>
                  <a:gd name="T34" fmla="*/ 85 w 333"/>
                  <a:gd name="T35" fmla="*/ 463 h 520"/>
                  <a:gd name="T36" fmla="*/ 105 w 333"/>
                  <a:gd name="T37" fmla="*/ 499 h 520"/>
                  <a:gd name="T38" fmla="*/ 142 w 333"/>
                  <a:gd name="T39" fmla="*/ 519 h 520"/>
                  <a:gd name="T40" fmla="*/ 177 w 333"/>
                  <a:gd name="T41" fmla="*/ 520 h 520"/>
                  <a:gd name="T42" fmla="*/ 217 w 333"/>
                  <a:gd name="T43" fmla="*/ 508 h 520"/>
                  <a:gd name="T44" fmla="*/ 244 w 333"/>
                  <a:gd name="T45" fmla="*/ 477 h 520"/>
                  <a:gd name="T46" fmla="*/ 250 w 333"/>
                  <a:gd name="T47" fmla="*/ 378 h 520"/>
                  <a:gd name="T48" fmla="*/ 253 w 333"/>
                  <a:gd name="T49" fmla="*/ 353 h 520"/>
                  <a:gd name="T50" fmla="*/ 265 w 333"/>
                  <a:gd name="T51" fmla="*/ 321 h 520"/>
                  <a:gd name="T52" fmla="*/ 286 w 333"/>
                  <a:gd name="T53" fmla="*/ 293 h 520"/>
                  <a:gd name="T54" fmla="*/ 317 w 333"/>
                  <a:gd name="T55" fmla="*/ 242 h 520"/>
                  <a:gd name="T56" fmla="*/ 332 w 333"/>
                  <a:gd name="T57" fmla="*/ 189 h 520"/>
                  <a:gd name="T58" fmla="*/ 177 w 333"/>
                  <a:gd name="T59" fmla="*/ 490 h 520"/>
                  <a:gd name="T60" fmla="*/ 150 w 333"/>
                  <a:gd name="T61" fmla="*/ 490 h 520"/>
                  <a:gd name="T62" fmla="*/ 133 w 333"/>
                  <a:gd name="T63" fmla="*/ 483 h 520"/>
                  <a:gd name="T64" fmla="*/ 121 w 333"/>
                  <a:gd name="T65" fmla="*/ 466 h 520"/>
                  <a:gd name="T66" fmla="*/ 214 w 333"/>
                  <a:gd name="T67" fmla="*/ 460 h 520"/>
                  <a:gd name="T68" fmla="*/ 205 w 333"/>
                  <a:gd name="T69" fmla="*/ 478 h 520"/>
                  <a:gd name="T70" fmla="*/ 188 w 333"/>
                  <a:gd name="T71" fmla="*/ 489 h 520"/>
                  <a:gd name="T72" fmla="*/ 177 w 333"/>
                  <a:gd name="T73" fmla="*/ 490 h 520"/>
                  <a:gd name="T74" fmla="*/ 115 w 333"/>
                  <a:gd name="T75" fmla="*/ 413 h 520"/>
                  <a:gd name="T76" fmla="*/ 215 w 333"/>
                  <a:gd name="T77" fmla="*/ 377 h 520"/>
                  <a:gd name="T78" fmla="*/ 117 w 333"/>
                  <a:gd name="T79" fmla="*/ 360 h 520"/>
                  <a:gd name="T80" fmla="*/ 103 w 333"/>
                  <a:gd name="T81" fmla="*/ 317 h 520"/>
                  <a:gd name="T82" fmla="*/ 75 w 333"/>
                  <a:gd name="T83" fmla="*/ 274 h 520"/>
                  <a:gd name="T84" fmla="*/ 53 w 333"/>
                  <a:gd name="T85" fmla="*/ 241 h 520"/>
                  <a:gd name="T86" fmla="*/ 38 w 333"/>
                  <a:gd name="T87" fmla="*/ 200 h 520"/>
                  <a:gd name="T88" fmla="*/ 33 w 333"/>
                  <a:gd name="T89" fmla="*/ 166 h 520"/>
                  <a:gd name="T90" fmla="*/ 39 w 333"/>
                  <a:gd name="T91" fmla="*/ 127 h 520"/>
                  <a:gd name="T92" fmla="*/ 57 w 333"/>
                  <a:gd name="T93" fmla="*/ 91 h 520"/>
                  <a:gd name="T94" fmla="*/ 82 w 333"/>
                  <a:gd name="T95" fmla="*/ 65 h 520"/>
                  <a:gd name="T96" fmla="*/ 115 w 333"/>
                  <a:gd name="T97" fmla="*/ 44 h 520"/>
                  <a:gd name="T98" fmla="*/ 153 w 333"/>
                  <a:gd name="T99" fmla="*/ 35 h 520"/>
                  <a:gd name="T100" fmla="*/ 180 w 333"/>
                  <a:gd name="T101" fmla="*/ 35 h 520"/>
                  <a:gd name="T102" fmla="*/ 218 w 333"/>
                  <a:gd name="T103" fmla="*/ 44 h 520"/>
                  <a:gd name="T104" fmla="*/ 251 w 333"/>
                  <a:gd name="T105" fmla="*/ 65 h 520"/>
                  <a:gd name="T106" fmla="*/ 277 w 333"/>
                  <a:gd name="T107" fmla="*/ 91 h 520"/>
                  <a:gd name="T108" fmla="*/ 293 w 333"/>
                  <a:gd name="T109" fmla="*/ 127 h 520"/>
                  <a:gd name="T110" fmla="*/ 299 w 333"/>
                  <a:gd name="T111" fmla="*/ 166 h 520"/>
                  <a:gd name="T112" fmla="*/ 296 w 333"/>
                  <a:gd name="T113" fmla="*/ 200 h 520"/>
                  <a:gd name="T114" fmla="*/ 280 w 333"/>
                  <a:gd name="T115" fmla="*/ 241 h 520"/>
                  <a:gd name="T116" fmla="*/ 257 w 333"/>
                  <a:gd name="T117" fmla="*/ 274 h 520"/>
                  <a:gd name="T118" fmla="*/ 229 w 333"/>
                  <a:gd name="T119" fmla="*/ 317 h 520"/>
                  <a:gd name="T120" fmla="*/ 217 w 333"/>
                  <a:gd name="T121" fmla="*/ 36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3" h="520">
                    <a:moveTo>
                      <a:pt x="333" y="166"/>
                    </a:moveTo>
                    <a:lnTo>
                      <a:pt x="333" y="166"/>
                    </a:lnTo>
                    <a:lnTo>
                      <a:pt x="332" y="150"/>
                    </a:lnTo>
                    <a:lnTo>
                      <a:pt x="330" y="133"/>
                    </a:lnTo>
                    <a:lnTo>
                      <a:pt x="326" y="117"/>
                    </a:lnTo>
                    <a:lnTo>
                      <a:pt x="320" y="102"/>
                    </a:lnTo>
                    <a:lnTo>
                      <a:pt x="312" y="87"/>
                    </a:lnTo>
                    <a:lnTo>
                      <a:pt x="305" y="74"/>
                    </a:lnTo>
                    <a:lnTo>
                      <a:pt x="294" y="60"/>
                    </a:lnTo>
                    <a:lnTo>
                      <a:pt x="284" y="48"/>
                    </a:lnTo>
                    <a:lnTo>
                      <a:pt x="272" y="38"/>
                    </a:lnTo>
                    <a:lnTo>
                      <a:pt x="260" y="29"/>
                    </a:lnTo>
                    <a:lnTo>
                      <a:pt x="245" y="20"/>
                    </a:lnTo>
                    <a:lnTo>
                      <a:pt x="232" y="12"/>
                    </a:lnTo>
                    <a:lnTo>
                      <a:pt x="215" y="8"/>
                    </a:lnTo>
                    <a:lnTo>
                      <a:pt x="200" y="3"/>
                    </a:lnTo>
                    <a:lnTo>
                      <a:pt x="184" y="0"/>
                    </a:lnTo>
                    <a:lnTo>
                      <a:pt x="166" y="0"/>
                    </a:lnTo>
                    <a:lnTo>
                      <a:pt x="166" y="0"/>
                    </a:lnTo>
                    <a:lnTo>
                      <a:pt x="150" y="0"/>
                    </a:lnTo>
                    <a:lnTo>
                      <a:pt x="133" y="3"/>
                    </a:lnTo>
                    <a:lnTo>
                      <a:pt x="117" y="8"/>
                    </a:lnTo>
                    <a:lnTo>
                      <a:pt x="102" y="12"/>
                    </a:lnTo>
                    <a:lnTo>
                      <a:pt x="87" y="20"/>
                    </a:lnTo>
                    <a:lnTo>
                      <a:pt x="74" y="29"/>
                    </a:lnTo>
                    <a:lnTo>
                      <a:pt x="60" y="38"/>
                    </a:lnTo>
                    <a:lnTo>
                      <a:pt x="48" y="48"/>
                    </a:lnTo>
                    <a:lnTo>
                      <a:pt x="38" y="60"/>
                    </a:lnTo>
                    <a:lnTo>
                      <a:pt x="29" y="74"/>
                    </a:lnTo>
                    <a:lnTo>
                      <a:pt x="20" y="87"/>
                    </a:lnTo>
                    <a:lnTo>
                      <a:pt x="12" y="102"/>
                    </a:lnTo>
                    <a:lnTo>
                      <a:pt x="8" y="117"/>
                    </a:lnTo>
                    <a:lnTo>
                      <a:pt x="3" y="133"/>
                    </a:lnTo>
                    <a:lnTo>
                      <a:pt x="0" y="150"/>
                    </a:lnTo>
                    <a:lnTo>
                      <a:pt x="0" y="166"/>
                    </a:lnTo>
                    <a:lnTo>
                      <a:pt x="0" y="166"/>
                    </a:lnTo>
                    <a:lnTo>
                      <a:pt x="0" y="189"/>
                    </a:lnTo>
                    <a:lnTo>
                      <a:pt x="3" y="209"/>
                    </a:lnTo>
                    <a:lnTo>
                      <a:pt x="9" y="227"/>
                    </a:lnTo>
                    <a:lnTo>
                      <a:pt x="15" y="242"/>
                    </a:lnTo>
                    <a:lnTo>
                      <a:pt x="23" y="257"/>
                    </a:lnTo>
                    <a:lnTo>
                      <a:pt x="30" y="271"/>
                    </a:lnTo>
                    <a:lnTo>
                      <a:pt x="48" y="295"/>
                    </a:lnTo>
                    <a:lnTo>
                      <a:pt x="48" y="295"/>
                    </a:lnTo>
                    <a:lnTo>
                      <a:pt x="62" y="312"/>
                    </a:lnTo>
                    <a:lnTo>
                      <a:pt x="68" y="321"/>
                    </a:lnTo>
                    <a:lnTo>
                      <a:pt x="74" y="332"/>
                    </a:lnTo>
                    <a:lnTo>
                      <a:pt x="76" y="342"/>
                    </a:lnTo>
                    <a:lnTo>
                      <a:pt x="81" y="353"/>
                    </a:lnTo>
                    <a:lnTo>
                      <a:pt x="82" y="366"/>
                    </a:lnTo>
                    <a:lnTo>
                      <a:pt x="84" y="380"/>
                    </a:lnTo>
                    <a:lnTo>
                      <a:pt x="84" y="448"/>
                    </a:lnTo>
                    <a:lnTo>
                      <a:pt x="84" y="448"/>
                    </a:lnTo>
                    <a:lnTo>
                      <a:pt x="85" y="463"/>
                    </a:lnTo>
                    <a:lnTo>
                      <a:pt x="88" y="477"/>
                    </a:lnTo>
                    <a:lnTo>
                      <a:pt x="96" y="489"/>
                    </a:lnTo>
                    <a:lnTo>
                      <a:pt x="105" y="499"/>
                    </a:lnTo>
                    <a:lnTo>
                      <a:pt x="115" y="508"/>
                    </a:lnTo>
                    <a:lnTo>
                      <a:pt x="127" y="514"/>
                    </a:lnTo>
                    <a:lnTo>
                      <a:pt x="142" y="519"/>
                    </a:lnTo>
                    <a:lnTo>
                      <a:pt x="156" y="520"/>
                    </a:lnTo>
                    <a:lnTo>
                      <a:pt x="177" y="520"/>
                    </a:lnTo>
                    <a:lnTo>
                      <a:pt x="177" y="520"/>
                    </a:lnTo>
                    <a:lnTo>
                      <a:pt x="191" y="519"/>
                    </a:lnTo>
                    <a:lnTo>
                      <a:pt x="205" y="514"/>
                    </a:lnTo>
                    <a:lnTo>
                      <a:pt x="217" y="508"/>
                    </a:lnTo>
                    <a:lnTo>
                      <a:pt x="229" y="499"/>
                    </a:lnTo>
                    <a:lnTo>
                      <a:pt x="238" y="489"/>
                    </a:lnTo>
                    <a:lnTo>
                      <a:pt x="244" y="477"/>
                    </a:lnTo>
                    <a:lnTo>
                      <a:pt x="248" y="463"/>
                    </a:lnTo>
                    <a:lnTo>
                      <a:pt x="250" y="448"/>
                    </a:lnTo>
                    <a:lnTo>
                      <a:pt x="250" y="378"/>
                    </a:lnTo>
                    <a:lnTo>
                      <a:pt x="250" y="378"/>
                    </a:lnTo>
                    <a:lnTo>
                      <a:pt x="250" y="365"/>
                    </a:lnTo>
                    <a:lnTo>
                      <a:pt x="253" y="353"/>
                    </a:lnTo>
                    <a:lnTo>
                      <a:pt x="256" y="342"/>
                    </a:lnTo>
                    <a:lnTo>
                      <a:pt x="260" y="332"/>
                    </a:lnTo>
                    <a:lnTo>
                      <a:pt x="265" y="321"/>
                    </a:lnTo>
                    <a:lnTo>
                      <a:pt x="271" y="312"/>
                    </a:lnTo>
                    <a:lnTo>
                      <a:pt x="286" y="293"/>
                    </a:lnTo>
                    <a:lnTo>
                      <a:pt x="286" y="293"/>
                    </a:lnTo>
                    <a:lnTo>
                      <a:pt x="302" y="271"/>
                    </a:lnTo>
                    <a:lnTo>
                      <a:pt x="309" y="257"/>
                    </a:lnTo>
                    <a:lnTo>
                      <a:pt x="317" y="242"/>
                    </a:lnTo>
                    <a:lnTo>
                      <a:pt x="324" y="227"/>
                    </a:lnTo>
                    <a:lnTo>
                      <a:pt x="329" y="209"/>
                    </a:lnTo>
                    <a:lnTo>
                      <a:pt x="332" y="189"/>
                    </a:lnTo>
                    <a:lnTo>
                      <a:pt x="333" y="166"/>
                    </a:lnTo>
                    <a:lnTo>
                      <a:pt x="333" y="166"/>
                    </a:lnTo>
                    <a:close/>
                    <a:moveTo>
                      <a:pt x="177" y="490"/>
                    </a:moveTo>
                    <a:lnTo>
                      <a:pt x="156" y="490"/>
                    </a:lnTo>
                    <a:lnTo>
                      <a:pt x="156" y="490"/>
                    </a:lnTo>
                    <a:lnTo>
                      <a:pt x="150" y="490"/>
                    </a:lnTo>
                    <a:lnTo>
                      <a:pt x="144" y="489"/>
                    </a:lnTo>
                    <a:lnTo>
                      <a:pt x="138" y="486"/>
                    </a:lnTo>
                    <a:lnTo>
                      <a:pt x="133" y="483"/>
                    </a:lnTo>
                    <a:lnTo>
                      <a:pt x="129" y="478"/>
                    </a:lnTo>
                    <a:lnTo>
                      <a:pt x="124" y="472"/>
                    </a:lnTo>
                    <a:lnTo>
                      <a:pt x="121" y="466"/>
                    </a:lnTo>
                    <a:lnTo>
                      <a:pt x="118" y="460"/>
                    </a:lnTo>
                    <a:lnTo>
                      <a:pt x="214" y="460"/>
                    </a:lnTo>
                    <a:lnTo>
                      <a:pt x="214" y="460"/>
                    </a:lnTo>
                    <a:lnTo>
                      <a:pt x="211" y="466"/>
                    </a:lnTo>
                    <a:lnTo>
                      <a:pt x="208" y="472"/>
                    </a:lnTo>
                    <a:lnTo>
                      <a:pt x="205" y="478"/>
                    </a:lnTo>
                    <a:lnTo>
                      <a:pt x="199" y="483"/>
                    </a:lnTo>
                    <a:lnTo>
                      <a:pt x="194" y="486"/>
                    </a:lnTo>
                    <a:lnTo>
                      <a:pt x="188" y="489"/>
                    </a:lnTo>
                    <a:lnTo>
                      <a:pt x="183" y="490"/>
                    </a:lnTo>
                    <a:lnTo>
                      <a:pt x="177" y="490"/>
                    </a:lnTo>
                    <a:lnTo>
                      <a:pt x="177" y="490"/>
                    </a:lnTo>
                    <a:close/>
                    <a:moveTo>
                      <a:pt x="217" y="430"/>
                    </a:moveTo>
                    <a:lnTo>
                      <a:pt x="115" y="430"/>
                    </a:lnTo>
                    <a:lnTo>
                      <a:pt x="115" y="413"/>
                    </a:lnTo>
                    <a:lnTo>
                      <a:pt x="217" y="413"/>
                    </a:lnTo>
                    <a:lnTo>
                      <a:pt x="217" y="430"/>
                    </a:lnTo>
                    <a:close/>
                    <a:moveTo>
                      <a:pt x="215" y="377"/>
                    </a:moveTo>
                    <a:lnTo>
                      <a:pt x="117" y="377"/>
                    </a:lnTo>
                    <a:lnTo>
                      <a:pt x="117" y="377"/>
                    </a:lnTo>
                    <a:lnTo>
                      <a:pt x="117" y="360"/>
                    </a:lnTo>
                    <a:lnTo>
                      <a:pt x="114" y="344"/>
                    </a:lnTo>
                    <a:lnTo>
                      <a:pt x="109" y="330"/>
                    </a:lnTo>
                    <a:lnTo>
                      <a:pt x="103" y="317"/>
                    </a:lnTo>
                    <a:lnTo>
                      <a:pt x="97" y="305"/>
                    </a:lnTo>
                    <a:lnTo>
                      <a:pt x="90" y="295"/>
                    </a:lnTo>
                    <a:lnTo>
                      <a:pt x="75" y="274"/>
                    </a:lnTo>
                    <a:lnTo>
                      <a:pt x="75" y="274"/>
                    </a:lnTo>
                    <a:lnTo>
                      <a:pt x="60" y="251"/>
                    </a:lnTo>
                    <a:lnTo>
                      <a:pt x="53" y="241"/>
                    </a:lnTo>
                    <a:lnTo>
                      <a:pt x="47" y="229"/>
                    </a:lnTo>
                    <a:lnTo>
                      <a:pt x="41" y="215"/>
                    </a:lnTo>
                    <a:lnTo>
                      <a:pt x="38" y="200"/>
                    </a:lnTo>
                    <a:lnTo>
                      <a:pt x="35" y="184"/>
                    </a:lnTo>
                    <a:lnTo>
                      <a:pt x="33" y="166"/>
                    </a:lnTo>
                    <a:lnTo>
                      <a:pt x="33" y="166"/>
                    </a:lnTo>
                    <a:lnTo>
                      <a:pt x="35" y="153"/>
                    </a:lnTo>
                    <a:lnTo>
                      <a:pt x="36" y="139"/>
                    </a:lnTo>
                    <a:lnTo>
                      <a:pt x="39" y="127"/>
                    </a:lnTo>
                    <a:lnTo>
                      <a:pt x="44" y="114"/>
                    </a:lnTo>
                    <a:lnTo>
                      <a:pt x="50" y="103"/>
                    </a:lnTo>
                    <a:lnTo>
                      <a:pt x="57" y="91"/>
                    </a:lnTo>
                    <a:lnTo>
                      <a:pt x="65" y="83"/>
                    </a:lnTo>
                    <a:lnTo>
                      <a:pt x="72" y="72"/>
                    </a:lnTo>
                    <a:lnTo>
                      <a:pt x="82" y="65"/>
                    </a:lnTo>
                    <a:lnTo>
                      <a:pt x="93" y="56"/>
                    </a:lnTo>
                    <a:lnTo>
                      <a:pt x="103" y="50"/>
                    </a:lnTo>
                    <a:lnTo>
                      <a:pt x="115" y="44"/>
                    </a:lnTo>
                    <a:lnTo>
                      <a:pt x="127" y="39"/>
                    </a:lnTo>
                    <a:lnTo>
                      <a:pt x="139" y="36"/>
                    </a:lnTo>
                    <a:lnTo>
                      <a:pt x="153" y="35"/>
                    </a:lnTo>
                    <a:lnTo>
                      <a:pt x="166" y="33"/>
                    </a:lnTo>
                    <a:lnTo>
                      <a:pt x="166" y="33"/>
                    </a:lnTo>
                    <a:lnTo>
                      <a:pt x="180" y="35"/>
                    </a:lnTo>
                    <a:lnTo>
                      <a:pt x="193" y="36"/>
                    </a:lnTo>
                    <a:lnTo>
                      <a:pt x="206" y="39"/>
                    </a:lnTo>
                    <a:lnTo>
                      <a:pt x="218" y="44"/>
                    </a:lnTo>
                    <a:lnTo>
                      <a:pt x="230" y="50"/>
                    </a:lnTo>
                    <a:lnTo>
                      <a:pt x="241" y="56"/>
                    </a:lnTo>
                    <a:lnTo>
                      <a:pt x="251" y="65"/>
                    </a:lnTo>
                    <a:lnTo>
                      <a:pt x="260" y="72"/>
                    </a:lnTo>
                    <a:lnTo>
                      <a:pt x="269" y="83"/>
                    </a:lnTo>
                    <a:lnTo>
                      <a:pt x="277" y="91"/>
                    </a:lnTo>
                    <a:lnTo>
                      <a:pt x="283" y="103"/>
                    </a:lnTo>
                    <a:lnTo>
                      <a:pt x="289" y="115"/>
                    </a:lnTo>
                    <a:lnTo>
                      <a:pt x="293" y="127"/>
                    </a:lnTo>
                    <a:lnTo>
                      <a:pt x="296" y="139"/>
                    </a:lnTo>
                    <a:lnTo>
                      <a:pt x="299" y="153"/>
                    </a:lnTo>
                    <a:lnTo>
                      <a:pt x="299" y="166"/>
                    </a:lnTo>
                    <a:lnTo>
                      <a:pt x="299" y="166"/>
                    </a:lnTo>
                    <a:lnTo>
                      <a:pt x="297" y="186"/>
                    </a:lnTo>
                    <a:lnTo>
                      <a:pt x="296" y="200"/>
                    </a:lnTo>
                    <a:lnTo>
                      <a:pt x="292" y="215"/>
                    </a:lnTo>
                    <a:lnTo>
                      <a:pt x="287" y="229"/>
                    </a:lnTo>
                    <a:lnTo>
                      <a:pt x="280" y="241"/>
                    </a:lnTo>
                    <a:lnTo>
                      <a:pt x="274" y="251"/>
                    </a:lnTo>
                    <a:lnTo>
                      <a:pt x="257" y="274"/>
                    </a:lnTo>
                    <a:lnTo>
                      <a:pt x="257" y="274"/>
                    </a:lnTo>
                    <a:lnTo>
                      <a:pt x="242" y="295"/>
                    </a:lnTo>
                    <a:lnTo>
                      <a:pt x="235" y="305"/>
                    </a:lnTo>
                    <a:lnTo>
                      <a:pt x="229" y="317"/>
                    </a:lnTo>
                    <a:lnTo>
                      <a:pt x="223" y="330"/>
                    </a:lnTo>
                    <a:lnTo>
                      <a:pt x="220" y="344"/>
                    </a:lnTo>
                    <a:lnTo>
                      <a:pt x="217" y="360"/>
                    </a:lnTo>
                    <a:lnTo>
                      <a:pt x="215" y="377"/>
                    </a:lnTo>
                    <a:lnTo>
                      <a:pt x="215" y="37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9" name="Freeform 362"/>
              <p:cNvSpPr>
                <a:spLocks/>
              </p:cNvSpPr>
              <p:nvPr/>
            </p:nvSpPr>
            <p:spPr bwMode="auto">
              <a:xfrm>
                <a:off x="8543926" y="6424613"/>
                <a:ext cx="136525" cy="147638"/>
              </a:xfrm>
              <a:custGeom>
                <a:avLst/>
                <a:gdLst>
                  <a:gd name="T0" fmla="*/ 144 w 174"/>
                  <a:gd name="T1" fmla="*/ 7 h 187"/>
                  <a:gd name="T2" fmla="*/ 144 w 174"/>
                  <a:gd name="T3" fmla="*/ 7 h 187"/>
                  <a:gd name="T4" fmla="*/ 138 w 174"/>
                  <a:gd name="T5" fmla="*/ 1 h 187"/>
                  <a:gd name="T6" fmla="*/ 132 w 174"/>
                  <a:gd name="T7" fmla="*/ 0 h 187"/>
                  <a:gd name="T8" fmla="*/ 132 w 174"/>
                  <a:gd name="T9" fmla="*/ 0 h 187"/>
                  <a:gd name="T10" fmla="*/ 124 w 174"/>
                  <a:gd name="T11" fmla="*/ 0 h 187"/>
                  <a:gd name="T12" fmla="*/ 118 w 174"/>
                  <a:gd name="T13" fmla="*/ 4 h 187"/>
                  <a:gd name="T14" fmla="*/ 87 w 174"/>
                  <a:gd name="T15" fmla="*/ 31 h 187"/>
                  <a:gd name="T16" fmla="*/ 57 w 174"/>
                  <a:gd name="T17" fmla="*/ 4 h 187"/>
                  <a:gd name="T18" fmla="*/ 57 w 174"/>
                  <a:gd name="T19" fmla="*/ 4 h 187"/>
                  <a:gd name="T20" fmla="*/ 51 w 174"/>
                  <a:gd name="T21" fmla="*/ 0 h 187"/>
                  <a:gd name="T22" fmla="*/ 44 w 174"/>
                  <a:gd name="T23" fmla="*/ 0 h 187"/>
                  <a:gd name="T24" fmla="*/ 44 w 174"/>
                  <a:gd name="T25" fmla="*/ 0 h 187"/>
                  <a:gd name="T26" fmla="*/ 36 w 174"/>
                  <a:gd name="T27" fmla="*/ 1 h 187"/>
                  <a:gd name="T28" fmla="*/ 30 w 174"/>
                  <a:gd name="T29" fmla="*/ 7 h 187"/>
                  <a:gd name="T30" fmla="*/ 3 w 174"/>
                  <a:gd name="T31" fmla="*/ 51 h 187"/>
                  <a:gd name="T32" fmla="*/ 3 w 174"/>
                  <a:gd name="T33" fmla="*/ 51 h 187"/>
                  <a:gd name="T34" fmla="*/ 2 w 174"/>
                  <a:gd name="T35" fmla="*/ 54 h 187"/>
                  <a:gd name="T36" fmla="*/ 0 w 174"/>
                  <a:gd name="T37" fmla="*/ 58 h 187"/>
                  <a:gd name="T38" fmla="*/ 0 w 174"/>
                  <a:gd name="T39" fmla="*/ 63 h 187"/>
                  <a:gd name="T40" fmla="*/ 2 w 174"/>
                  <a:gd name="T41" fmla="*/ 66 h 187"/>
                  <a:gd name="T42" fmla="*/ 41 w 174"/>
                  <a:gd name="T43" fmla="*/ 175 h 187"/>
                  <a:gd name="T44" fmla="*/ 41 w 174"/>
                  <a:gd name="T45" fmla="*/ 175 h 187"/>
                  <a:gd name="T46" fmla="*/ 45 w 174"/>
                  <a:gd name="T47" fmla="*/ 181 h 187"/>
                  <a:gd name="T48" fmla="*/ 50 w 174"/>
                  <a:gd name="T49" fmla="*/ 185 h 187"/>
                  <a:gd name="T50" fmla="*/ 56 w 174"/>
                  <a:gd name="T51" fmla="*/ 187 h 187"/>
                  <a:gd name="T52" fmla="*/ 63 w 174"/>
                  <a:gd name="T53" fmla="*/ 185 h 187"/>
                  <a:gd name="T54" fmla="*/ 63 w 174"/>
                  <a:gd name="T55" fmla="*/ 185 h 187"/>
                  <a:gd name="T56" fmla="*/ 69 w 174"/>
                  <a:gd name="T57" fmla="*/ 182 h 187"/>
                  <a:gd name="T58" fmla="*/ 72 w 174"/>
                  <a:gd name="T59" fmla="*/ 176 h 187"/>
                  <a:gd name="T60" fmla="*/ 74 w 174"/>
                  <a:gd name="T61" fmla="*/ 170 h 187"/>
                  <a:gd name="T62" fmla="*/ 74 w 174"/>
                  <a:gd name="T63" fmla="*/ 164 h 187"/>
                  <a:gd name="T64" fmla="*/ 36 w 174"/>
                  <a:gd name="T65" fmla="*/ 63 h 187"/>
                  <a:gd name="T66" fmla="*/ 48 w 174"/>
                  <a:gd name="T67" fmla="*/ 42 h 187"/>
                  <a:gd name="T68" fmla="*/ 75 w 174"/>
                  <a:gd name="T69" fmla="*/ 67 h 187"/>
                  <a:gd name="T70" fmla="*/ 75 w 174"/>
                  <a:gd name="T71" fmla="*/ 67 h 187"/>
                  <a:gd name="T72" fmla="*/ 81 w 174"/>
                  <a:gd name="T73" fmla="*/ 72 h 187"/>
                  <a:gd name="T74" fmla="*/ 87 w 174"/>
                  <a:gd name="T75" fmla="*/ 72 h 187"/>
                  <a:gd name="T76" fmla="*/ 93 w 174"/>
                  <a:gd name="T77" fmla="*/ 72 h 187"/>
                  <a:gd name="T78" fmla="*/ 99 w 174"/>
                  <a:gd name="T79" fmla="*/ 67 h 187"/>
                  <a:gd name="T80" fmla="*/ 126 w 174"/>
                  <a:gd name="T81" fmla="*/ 42 h 187"/>
                  <a:gd name="T82" fmla="*/ 138 w 174"/>
                  <a:gd name="T83" fmla="*/ 63 h 187"/>
                  <a:gd name="T84" fmla="*/ 102 w 174"/>
                  <a:gd name="T85" fmla="*/ 164 h 187"/>
                  <a:gd name="T86" fmla="*/ 102 w 174"/>
                  <a:gd name="T87" fmla="*/ 164 h 187"/>
                  <a:gd name="T88" fmla="*/ 101 w 174"/>
                  <a:gd name="T89" fmla="*/ 170 h 187"/>
                  <a:gd name="T90" fmla="*/ 102 w 174"/>
                  <a:gd name="T91" fmla="*/ 176 h 187"/>
                  <a:gd name="T92" fmla="*/ 106 w 174"/>
                  <a:gd name="T93" fmla="*/ 182 h 187"/>
                  <a:gd name="T94" fmla="*/ 112 w 174"/>
                  <a:gd name="T95" fmla="*/ 185 h 187"/>
                  <a:gd name="T96" fmla="*/ 112 w 174"/>
                  <a:gd name="T97" fmla="*/ 185 h 187"/>
                  <a:gd name="T98" fmla="*/ 117 w 174"/>
                  <a:gd name="T99" fmla="*/ 187 h 187"/>
                  <a:gd name="T100" fmla="*/ 117 w 174"/>
                  <a:gd name="T101" fmla="*/ 187 h 187"/>
                  <a:gd name="T102" fmla="*/ 123 w 174"/>
                  <a:gd name="T103" fmla="*/ 185 h 187"/>
                  <a:gd name="T104" fmla="*/ 127 w 174"/>
                  <a:gd name="T105" fmla="*/ 184 h 187"/>
                  <a:gd name="T106" fmla="*/ 130 w 174"/>
                  <a:gd name="T107" fmla="*/ 179 h 187"/>
                  <a:gd name="T108" fmla="*/ 133 w 174"/>
                  <a:gd name="T109" fmla="*/ 175 h 187"/>
                  <a:gd name="T110" fmla="*/ 174 w 174"/>
                  <a:gd name="T111" fmla="*/ 66 h 187"/>
                  <a:gd name="T112" fmla="*/ 174 w 174"/>
                  <a:gd name="T113" fmla="*/ 66 h 187"/>
                  <a:gd name="T114" fmla="*/ 174 w 174"/>
                  <a:gd name="T115" fmla="*/ 63 h 187"/>
                  <a:gd name="T116" fmla="*/ 174 w 174"/>
                  <a:gd name="T117" fmla="*/ 58 h 187"/>
                  <a:gd name="T118" fmla="*/ 174 w 174"/>
                  <a:gd name="T119" fmla="*/ 54 h 187"/>
                  <a:gd name="T120" fmla="*/ 172 w 174"/>
                  <a:gd name="T121" fmla="*/ 51 h 187"/>
                  <a:gd name="T122" fmla="*/ 144 w 174"/>
                  <a:gd name="T123" fmla="*/ 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4" h="187">
                    <a:moveTo>
                      <a:pt x="144" y="7"/>
                    </a:moveTo>
                    <a:lnTo>
                      <a:pt x="144" y="7"/>
                    </a:lnTo>
                    <a:lnTo>
                      <a:pt x="138" y="1"/>
                    </a:lnTo>
                    <a:lnTo>
                      <a:pt x="132" y="0"/>
                    </a:lnTo>
                    <a:lnTo>
                      <a:pt x="132" y="0"/>
                    </a:lnTo>
                    <a:lnTo>
                      <a:pt x="124" y="0"/>
                    </a:lnTo>
                    <a:lnTo>
                      <a:pt x="118" y="4"/>
                    </a:lnTo>
                    <a:lnTo>
                      <a:pt x="87" y="31"/>
                    </a:lnTo>
                    <a:lnTo>
                      <a:pt x="57" y="4"/>
                    </a:lnTo>
                    <a:lnTo>
                      <a:pt x="57" y="4"/>
                    </a:lnTo>
                    <a:lnTo>
                      <a:pt x="51" y="0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6" y="1"/>
                    </a:lnTo>
                    <a:lnTo>
                      <a:pt x="30" y="7"/>
                    </a:lnTo>
                    <a:lnTo>
                      <a:pt x="3" y="51"/>
                    </a:lnTo>
                    <a:lnTo>
                      <a:pt x="3" y="51"/>
                    </a:lnTo>
                    <a:lnTo>
                      <a:pt x="2" y="54"/>
                    </a:lnTo>
                    <a:lnTo>
                      <a:pt x="0" y="58"/>
                    </a:lnTo>
                    <a:lnTo>
                      <a:pt x="0" y="63"/>
                    </a:lnTo>
                    <a:lnTo>
                      <a:pt x="2" y="66"/>
                    </a:lnTo>
                    <a:lnTo>
                      <a:pt x="41" y="175"/>
                    </a:lnTo>
                    <a:lnTo>
                      <a:pt x="41" y="175"/>
                    </a:lnTo>
                    <a:lnTo>
                      <a:pt x="45" y="181"/>
                    </a:lnTo>
                    <a:lnTo>
                      <a:pt x="50" y="185"/>
                    </a:lnTo>
                    <a:lnTo>
                      <a:pt x="56" y="187"/>
                    </a:lnTo>
                    <a:lnTo>
                      <a:pt x="63" y="185"/>
                    </a:lnTo>
                    <a:lnTo>
                      <a:pt x="63" y="185"/>
                    </a:lnTo>
                    <a:lnTo>
                      <a:pt x="69" y="182"/>
                    </a:lnTo>
                    <a:lnTo>
                      <a:pt x="72" y="176"/>
                    </a:lnTo>
                    <a:lnTo>
                      <a:pt x="74" y="170"/>
                    </a:lnTo>
                    <a:lnTo>
                      <a:pt x="74" y="164"/>
                    </a:lnTo>
                    <a:lnTo>
                      <a:pt x="36" y="63"/>
                    </a:lnTo>
                    <a:lnTo>
                      <a:pt x="48" y="42"/>
                    </a:lnTo>
                    <a:lnTo>
                      <a:pt x="75" y="67"/>
                    </a:lnTo>
                    <a:lnTo>
                      <a:pt x="75" y="67"/>
                    </a:lnTo>
                    <a:lnTo>
                      <a:pt x="81" y="72"/>
                    </a:lnTo>
                    <a:lnTo>
                      <a:pt x="87" y="72"/>
                    </a:lnTo>
                    <a:lnTo>
                      <a:pt x="93" y="72"/>
                    </a:lnTo>
                    <a:lnTo>
                      <a:pt x="99" y="67"/>
                    </a:lnTo>
                    <a:lnTo>
                      <a:pt x="126" y="42"/>
                    </a:lnTo>
                    <a:lnTo>
                      <a:pt x="138" y="63"/>
                    </a:lnTo>
                    <a:lnTo>
                      <a:pt x="102" y="164"/>
                    </a:lnTo>
                    <a:lnTo>
                      <a:pt x="102" y="164"/>
                    </a:lnTo>
                    <a:lnTo>
                      <a:pt x="101" y="170"/>
                    </a:lnTo>
                    <a:lnTo>
                      <a:pt x="102" y="176"/>
                    </a:lnTo>
                    <a:lnTo>
                      <a:pt x="106" y="182"/>
                    </a:lnTo>
                    <a:lnTo>
                      <a:pt x="112" y="185"/>
                    </a:lnTo>
                    <a:lnTo>
                      <a:pt x="112" y="185"/>
                    </a:lnTo>
                    <a:lnTo>
                      <a:pt x="117" y="187"/>
                    </a:lnTo>
                    <a:lnTo>
                      <a:pt x="117" y="187"/>
                    </a:lnTo>
                    <a:lnTo>
                      <a:pt x="123" y="185"/>
                    </a:lnTo>
                    <a:lnTo>
                      <a:pt x="127" y="184"/>
                    </a:lnTo>
                    <a:lnTo>
                      <a:pt x="130" y="179"/>
                    </a:lnTo>
                    <a:lnTo>
                      <a:pt x="133" y="175"/>
                    </a:lnTo>
                    <a:lnTo>
                      <a:pt x="174" y="66"/>
                    </a:lnTo>
                    <a:lnTo>
                      <a:pt x="174" y="66"/>
                    </a:lnTo>
                    <a:lnTo>
                      <a:pt x="174" y="63"/>
                    </a:lnTo>
                    <a:lnTo>
                      <a:pt x="174" y="58"/>
                    </a:lnTo>
                    <a:lnTo>
                      <a:pt x="174" y="54"/>
                    </a:lnTo>
                    <a:lnTo>
                      <a:pt x="172" y="51"/>
                    </a:lnTo>
                    <a:lnTo>
                      <a:pt x="144" y="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cxnSp>
        <p:nvCxnSpPr>
          <p:cNvPr id="89" name="Straight Connector 124"/>
          <p:cNvCxnSpPr/>
          <p:nvPr/>
        </p:nvCxnSpPr>
        <p:spPr>
          <a:xfrm>
            <a:off x="2648915" y="5729524"/>
            <a:ext cx="6552001" cy="0"/>
          </a:xfrm>
          <a:prstGeom prst="line">
            <a:avLst/>
          </a:prstGeom>
          <a:ln w="28575">
            <a:solidFill>
              <a:srgbClr val="3D3D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itle 1"/>
          <p:cNvSpPr txBox="1">
            <a:spLocks/>
          </p:cNvSpPr>
          <p:nvPr/>
        </p:nvSpPr>
        <p:spPr>
          <a:xfrm>
            <a:off x="2648915" y="4941168"/>
            <a:ext cx="8308424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Plan </a:t>
            </a:r>
            <a:r>
              <a:rPr lang="fr-FR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d’actions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et </a:t>
            </a:r>
            <a:r>
              <a:rPr lang="fr-FR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contrôle</a:t>
            </a:r>
            <a:endParaRPr lang="fr-FR" sz="2800" b="1" dirty="0">
              <a:latin typeface="Book Antiqua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91" name="Title 1"/>
          <p:cNvSpPr txBox="1">
            <a:spLocks/>
          </p:cNvSpPr>
          <p:nvPr/>
        </p:nvSpPr>
        <p:spPr>
          <a:xfrm>
            <a:off x="2645267" y="6093296"/>
            <a:ext cx="3689635" cy="3877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Synthèse</a:t>
            </a:r>
            <a:r>
              <a:rPr lang="en-IN" sz="2800" b="1" dirty="0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n-IN" sz="2800" b="1" dirty="0" err="1" smtClean="0">
                <a:latin typeface="Book Antiqua" pitchFamily="18" charset="0"/>
                <a:ea typeface="Lato Light" panose="020F0502020204030203" pitchFamily="34" charset="0"/>
                <a:cs typeface="Lato Light" panose="020F0502020204030203" pitchFamily="34" charset="0"/>
              </a:rPr>
              <a:t>globale</a:t>
            </a:r>
            <a:endParaRPr lang="en-IN" sz="2800" b="1" dirty="0">
              <a:latin typeface="Book Antiqua" pitchFamily="18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947121" y="5794348"/>
            <a:ext cx="823765" cy="823766"/>
            <a:chOff x="874718" y="5789862"/>
            <a:chExt cx="823765" cy="823766"/>
          </a:xfrm>
        </p:grpSpPr>
        <p:sp>
          <p:nvSpPr>
            <p:cNvPr id="98" name="Oval 63"/>
            <p:cNvSpPr/>
            <p:nvPr/>
          </p:nvSpPr>
          <p:spPr>
            <a:xfrm rot="1550164">
              <a:off x="874718" y="5789862"/>
              <a:ext cx="823765" cy="823766"/>
            </a:xfrm>
            <a:prstGeom prst="ellipse">
              <a:avLst/>
            </a:prstGeom>
            <a:solidFill>
              <a:srgbClr val="6600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92" name="Group 61"/>
            <p:cNvGrpSpPr/>
            <p:nvPr/>
          </p:nvGrpSpPr>
          <p:grpSpPr>
            <a:xfrm>
              <a:off x="1130565" y="5926577"/>
              <a:ext cx="362707" cy="561066"/>
              <a:chOff x="811213" y="3028951"/>
              <a:chExt cx="704851" cy="609600"/>
            </a:xfrm>
            <a:solidFill>
              <a:schemeClr val="bg1"/>
            </a:solidFill>
          </p:grpSpPr>
          <p:sp>
            <p:nvSpPr>
              <p:cNvPr id="93" name="Freeform 6"/>
              <p:cNvSpPr>
                <a:spLocks noEditPoints="1"/>
              </p:cNvSpPr>
              <p:nvPr/>
            </p:nvSpPr>
            <p:spPr bwMode="auto">
              <a:xfrm>
                <a:off x="811213" y="3028951"/>
                <a:ext cx="704851" cy="609600"/>
              </a:xfrm>
              <a:custGeom>
                <a:avLst/>
                <a:gdLst>
                  <a:gd name="T0" fmla="*/ 258 w 3554"/>
                  <a:gd name="T1" fmla="*/ 2100 h 3067"/>
                  <a:gd name="T2" fmla="*/ 3296 w 3554"/>
                  <a:gd name="T3" fmla="*/ 258 h 3067"/>
                  <a:gd name="T4" fmla="*/ 173 w 3554"/>
                  <a:gd name="T5" fmla="*/ 0 h 3067"/>
                  <a:gd name="T6" fmla="*/ 3412 w 3554"/>
                  <a:gd name="T7" fmla="*/ 2 h 3067"/>
                  <a:gd name="T8" fmla="*/ 3468 w 3554"/>
                  <a:gd name="T9" fmla="*/ 23 h 3067"/>
                  <a:gd name="T10" fmla="*/ 3513 w 3554"/>
                  <a:gd name="T11" fmla="*/ 60 h 3067"/>
                  <a:gd name="T12" fmla="*/ 3543 w 3554"/>
                  <a:gd name="T13" fmla="*/ 112 h 3067"/>
                  <a:gd name="T14" fmla="*/ 3554 w 3554"/>
                  <a:gd name="T15" fmla="*/ 171 h 3067"/>
                  <a:gd name="T16" fmla="*/ 3550 w 3554"/>
                  <a:gd name="T17" fmla="*/ 2217 h 3067"/>
                  <a:gd name="T18" fmla="*/ 3530 w 3554"/>
                  <a:gd name="T19" fmla="*/ 2273 h 3067"/>
                  <a:gd name="T20" fmla="*/ 3492 w 3554"/>
                  <a:gd name="T21" fmla="*/ 2318 h 3067"/>
                  <a:gd name="T22" fmla="*/ 3441 w 3554"/>
                  <a:gd name="T23" fmla="*/ 2347 h 3067"/>
                  <a:gd name="T24" fmla="*/ 3381 w 3554"/>
                  <a:gd name="T25" fmla="*/ 2358 h 3067"/>
                  <a:gd name="T26" fmla="*/ 2181 w 3554"/>
                  <a:gd name="T27" fmla="*/ 2749 h 3067"/>
                  <a:gd name="T28" fmla="*/ 2681 w 3554"/>
                  <a:gd name="T29" fmla="*/ 2752 h 3067"/>
                  <a:gd name="T30" fmla="*/ 2737 w 3554"/>
                  <a:gd name="T31" fmla="*/ 2776 h 3067"/>
                  <a:gd name="T32" fmla="*/ 2780 w 3554"/>
                  <a:gd name="T33" fmla="*/ 2819 h 3067"/>
                  <a:gd name="T34" fmla="*/ 2804 w 3554"/>
                  <a:gd name="T35" fmla="*/ 2875 h 3067"/>
                  <a:gd name="T36" fmla="*/ 2804 w 3554"/>
                  <a:gd name="T37" fmla="*/ 2940 h 3067"/>
                  <a:gd name="T38" fmla="*/ 2780 w 3554"/>
                  <a:gd name="T39" fmla="*/ 2997 h 3067"/>
                  <a:gd name="T40" fmla="*/ 2737 w 3554"/>
                  <a:gd name="T41" fmla="*/ 3039 h 3067"/>
                  <a:gd name="T42" fmla="*/ 2681 w 3554"/>
                  <a:gd name="T43" fmla="*/ 3064 h 3067"/>
                  <a:gd name="T44" fmla="*/ 905 w 3554"/>
                  <a:gd name="T45" fmla="*/ 3067 h 3067"/>
                  <a:gd name="T46" fmla="*/ 844 w 3554"/>
                  <a:gd name="T47" fmla="*/ 3054 h 3067"/>
                  <a:gd name="T48" fmla="*/ 793 w 3554"/>
                  <a:gd name="T49" fmla="*/ 3020 h 3067"/>
                  <a:gd name="T50" fmla="*/ 758 w 3554"/>
                  <a:gd name="T51" fmla="*/ 2970 h 3067"/>
                  <a:gd name="T52" fmla="*/ 747 w 3554"/>
                  <a:gd name="T53" fmla="*/ 2907 h 3067"/>
                  <a:gd name="T54" fmla="*/ 758 w 3554"/>
                  <a:gd name="T55" fmla="*/ 2846 h 3067"/>
                  <a:gd name="T56" fmla="*/ 793 w 3554"/>
                  <a:gd name="T57" fmla="*/ 2795 h 3067"/>
                  <a:gd name="T58" fmla="*/ 844 w 3554"/>
                  <a:gd name="T59" fmla="*/ 2761 h 3067"/>
                  <a:gd name="T60" fmla="*/ 905 w 3554"/>
                  <a:gd name="T61" fmla="*/ 2749 h 3067"/>
                  <a:gd name="T62" fmla="*/ 1372 w 3554"/>
                  <a:gd name="T63" fmla="*/ 2358 h 3067"/>
                  <a:gd name="T64" fmla="*/ 141 w 3554"/>
                  <a:gd name="T65" fmla="*/ 2356 h 3067"/>
                  <a:gd name="T66" fmla="*/ 85 w 3554"/>
                  <a:gd name="T67" fmla="*/ 2334 h 3067"/>
                  <a:gd name="T68" fmla="*/ 41 w 3554"/>
                  <a:gd name="T69" fmla="*/ 2297 h 3067"/>
                  <a:gd name="T70" fmla="*/ 11 w 3554"/>
                  <a:gd name="T71" fmla="*/ 2246 h 3067"/>
                  <a:gd name="T72" fmla="*/ 0 w 3554"/>
                  <a:gd name="T73" fmla="*/ 2186 h 3067"/>
                  <a:gd name="T74" fmla="*/ 3 w 3554"/>
                  <a:gd name="T75" fmla="*/ 141 h 3067"/>
                  <a:gd name="T76" fmla="*/ 24 w 3554"/>
                  <a:gd name="T77" fmla="*/ 85 h 3067"/>
                  <a:gd name="T78" fmla="*/ 61 w 3554"/>
                  <a:gd name="T79" fmla="*/ 40 h 3067"/>
                  <a:gd name="T80" fmla="*/ 112 w 3554"/>
                  <a:gd name="T81" fmla="*/ 11 h 3067"/>
                  <a:gd name="T82" fmla="*/ 173 w 3554"/>
                  <a:gd name="T83" fmla="*/ 0 h 3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54" h="3067">
                    <a:moveTo>
                      <a:pt x="258" y="258"/>
                    </a:moveTo>
                    <a:lnTo>
                      <a:pt x="258" y="2100"/>
                    </a:lnTo>
                    <a:lnTo>
                      <a:pt x="3296" y="2100"/>
                    </a:lnTo>
                    <a:lnTo>
                      <a:pt x="3296" y="258"/>
                    </a:lnTo>
                    <a:lnTo>
                      <a:pt x="258" y="258"/>
                    </a:lnTo>
                    <a:close/>
                    <a:moveTo>
                      <a:pt x="173" y="0"/>
                    </a:moveTo>
                    <a:lnTo>
                      <a:pt x="3381" y="0"/>
                    </a:lnTo>
                    <a:lnTo>
                      <a:pt x="3412" y="2"/>
                    </a:lnTo>
                    <a:lnTo>
                      <a:pt x="3441" y="11"/>
                    </a:lnTo>
                    <a:lnTo>
                      <a:pt x="3468" y="23"/>
                    </a:lnTo>
                    <a:lnTo>
                      <a:pt x="3492" y="40"/>
                    </a:lnTo>
                    <a:lnTo>
                      <a:pt x="3513" y="60"/>
                    </a:lnTo>
                    <a:lnTo>
                      <a:pt x="3530" y="85"/>
                    </a:lnTo>
                    <a:lnTo>
                      <a:pt x="3543" y="112"/>
                    </a:lnTo>
                    <a:lnTo>
                      <a:pt x="3550" y="141"/>
                    </a:lnTo>
                    <a:lnTo>
                      <a:pt x="3554" y="171"/>
                    </a:lnTo>
                    <a:lnTo>
                      <a:pt x="3554" y="2186"/>
                    </a:lnTo>
                    <a:lnTo>
                      <a:pt x="3550" y="2217"/>
                    </a:lnTo>
                    <a:lnTo>
                      <a:pt x="3543" y="2246"/>
                    </a:lnTo>
                    <a:lnTo>
                      <a:pt x="3530" y="2273"/>
                    </a:lnTo>
                    <a:lnTo>
                      <a:pt x="3513" y="2297"/>
                    </a:lnTo>
                    <a:lnTo>
                      <a:pt x="3492" y="2318"/>
                    </a:lnTo>
                    <a:lnTo>
                      <a:pt x="3468" y="2334"/>
                    </a:lnTo>
                    <a:lnTo>
                      <a:pt x="3441" y="2347"/>
                    </a:lnTo>
                    <a:lnTo>
                      <a:pt x="3412" y="2356"/>
                    </a:lnTo>
                    <a:lnTo>
                      <a:pt x="3381" y="2358"/>
                    </a:lnTo>
                    <a:lnTo>
                      <a:pt x="2181" y="2358"/>
                    </a:lnTo>
                    <a:lnTo>
                      <a:pt x="2181" y="2749"/>
                    </a:lnTo>
                    <a:lnTo>
                      <a:pt x="2648" y="2749"/>
                    </a:lnTo>
                    <a:lnTo>
                      <a:pt x="2681" y="2752"/>
                    </a:lnTo>
                    <a:lnTo>
                      <a:pt x="2710" y="2761"/>
                    </a:lnTo>
                    <a:lnTo>
                      <a:pt x="2737" y="2776"/>
                    </a:lnTo>
                    <a:lnTo>
                      <a:pt x="2761" y="2795"/>
                    </a:lnTo>
                    <a:lnTo>
                      <a:pt x="2780" y="2819"/>
                    </a:lnTo>
                    <a:lnTo>
                      <a:pt x="2795" y="2846"/>
                    </a:lnTo>
                    <a:lnTo>
                      <a:pt x="2804" y="2875"/>
                    </a:lnTo>
                    <a:lnTo>
                      <a:pt x="2807" y="2907"/>
                    </a:lnTo>
                    <a:lnTo>
                      <a:pt x="2804" y="2940"/>
                    </a:lnTo>
                    <a:lnTo>
                      <a:pt x="2795" y="2970"/>
                    </a:lnTo>
                    <a:lnTo>
                      <a:pt x="2780" y="2997"/>
                    </a:lnTo>
                    <a:lnTo>
                      <a:pt x="2761" y="3020"/>
                    </a:lnTo>
                    <a:lnTo>
                      <a:pt x="2737" y="3039"/>
                    </a:lnTo>
                    <a:lnTo>
                      <a:pt x="2710" y="3054"/>
                    </a:lnTo>
                    <a:lnTo>
                      <a:pt x="2681" y="3064"/>
                    </a:lnTo>
                    <a:lnTo>
                      <a:pt x="2648" y="3067"/>
                    </a:lnTo>
                    <a:lnTo>
                      <a:pt x="905" y="3067"/>
                    </a:lnTo>
                    <a:lnTo>
                      <a:pt x="873" y="3064"/>
                    </a:lnTo>
                    <a:lnTo>
                      <a:pt x="844" y="3054"/>
                    </a:lnTo>
                    <a:lnTo>
                      <a:pt x="817" y="3039"/>
                    </a:lnTo>
                    <a:lnTo>
                      <a:pt x="793" y="3020"/>
                    </a:lnTo>
                    <a:lnTo>
                      <a:pt x="773" y="2997"/>
                    </a:lnTo>
                    <a:lnTo>
                      <a:pt x="758" y="2970"/>
                    </a:lnTo>
                    <a:lnTo>
                      <a:pt x="750" y="2940"/>
                    </a:lnTo>
                    <a:lnTo>
                      <a:pt x="747" y="2907"/>
                    </a:lnTo>
                    <a:lnTo>
                      <a:pt x="750" y="2875"/>
                    </a:lnTo>
                    <a:lnTo>
                      <a:pt x="758" y="2846"/>
                    </a:lnTo>
                    <a:lnTo>
                      <a:pt x="773" y="2819"/>
                    </a:lnTo>
                    <a:lnTo>
                      <a:pt x="793" y="2795"/>
                    </a:lnTo>
                    <a:lnTo>
                      <a:pt x="817" y="2776"/>
                    </a:lnTo>
                    <a:lnTo>
                      <a:pt x="844" y="2761"/>
                    </a:lnTo>
                    <a:lnTo>
                      <a:pt x="873" y="2752"/>
                    </a:lnTo>
                    <a:lnTo>
                      <a:pt x="905" y="2749"/>
                    </a:lnTo>
                    <a:lnTo>
                      <a:pt x="1372" y="2749"/>
                    </a:lnTo>
                    <a:lnTo>
                      <a:pt x="1372" y="2358"/>
                    </a:lnTo>
                    <a:lnTo>
                      <a:pt x="173" y="2358"/>
                    </a:lnTo>
                    <a:lnTo>
                      <a:pt x="141" y="2356"/>
                    </a:lnTo>
                    <a:lnTo>
                      <a:pt x="112" y="2347"/>
                    </a:lnTo>
                    <a:lnTo>
                      <a:pt x="85" y="2334"/>
                    </a:lnTo>
                    <a:lnTo>
                      <a:pt x="61" y="2318"/>
                    </a:lnTo>
                    <a:lnTo>
                      <a:pt x="41" y="2297"/>
                    </a:lnTo>
                    <a:lnTo>
                      <a:pt x="24" y="2273"/>
                    </a:lnTo>
                    <a:lnTo>
                      <a:pt x="11" y="2246"/>
                    </a:lnTo>
                    <a:lnTo>
                      <a:pt x="3" y="2217"/>
                    </a:lnTo>
                    <a:lnTo>
                      <a:pt x="0" y="2186"/>
                    </a:lnTo>
                    <a:lnTo>
                      <a:pt x="0" y="171"/>
                    </a:lnTo>
                    <a:lnTo>
                      <a:pt x="3" y="141"/>
                    </a:lnTo>
                    <a:lnTo>
                      <a:pt x="11" y="112"/>
                    </a:lnTo>
                    <a:lnTo>
                      <a:pt x="24" y="85"/>
                    </a:lnTo>
                    <a:lnTo>
                      <a:pt x="41" y="60"/>
                    </a:lnTo>
                    <a:lnTo>
                      <a:pt x="61" y="40"/>
                    </a:lnTo>
                    <a:lnTo>
                      <a:pt x="85" y="23"/>
                    </a:lnTo>
                    <a:lnTo>
                      <a:pt x="112" y="11"/>
                    </a:lnTo>
                    <a:lnTo>
                      <a:pt x="141" y="2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4" name="Freeform 7"/>
              <p:cNvSpPr>
                <a:spLocks/>
              </p:cNvSpPr>
              <p:nvPr/>
            </p:nvSpPr>
            <p:spPr bwMode="auto">
              <a:xfrm>
                <a:off x="960440" y="3190878"/>
                <a:ext cx="149225" cy="144463"/>
              </a:xfrm>
              <a:custGeom>
                <a:avLst/>
                <a:gdLst>
                  <a:gd name="T0" fmla="*/ 648 w 754"/>
                  <a:gd name="T1" fmla="*/ 0 h 724"/>
                  <a:gd name="T2" fmla="*/ 668 w 754"/>
                  <a:gd name="T3" fmla="*/ 2 h 724"/>
                  <a:gd name="T4" fmla="*/ 687 w 754"/>
                  <a:gd name="T5" fmla="*/ 7 h 724"/>
                  <a:gd name="T6" fmla="*/ 704 w 754"/>
                  <a:gd name="T7" fmla="*/ 17 h 724"/>
                  <a:gd name="T8" fmla="*/ 722 w 754"/>
                  <a:gd name="T9" fmla="*/ 30 h 724"/>
                  <a:gd name="T10" fmla="*/ 736 w 754"/>
                  <a:gd name="T11" fmla="*/ 46 h 724"/>
                  <a:gd name="T12" fmla="*/ 745 w 754"/>
                  <a:gd name="T13" fmla="*/ 64 h 724"/>
                  <a:gd name="T14" fmla="*/ 752 w 754"/>
                  <a:gd name="T15" fmla="*/ 84 h 724"/>
                  <a:gd name="T16" fmla="*/ 754 w 754"/>
                  <a:gd name="T17" fmla="*/ 105 h 724"/>
                  <a:gd name="T18" fmla="*/ 754 w 754"/>
                  <a:gd name="T19" fmla="*/ 108 h 724"/>
                  <a:gd name="T20" fmla="*/ 751 w 754"/>
                  <a:gd name="T21" fmla="*/ 132 h 724"/>
                  <a:gd name="T22" fmla="*/ 743 w 754"/>
                  <a:gd name="T23" fmla="*/ 154 h 724"/>
                  <a:gd name="T24" fmla="*/ 730 w 754"/>
                  <a:gd name="T25" fmla="*/ 174 h 724"/>
                  <a:gd name="T26" fmla="*/ 713 w 754"/>
                  <a:gd name="T27" fmla="*/ 191 h 724"/>
                  <a:gd name="T28" fmla="*/ 693 w 754"/>
                  <a:gd name="T29" fmla="*/ 204 h 724"/>
                  <a:gd name="T30" fmla="*/ 353 w 754"/>
                  <a:gd name="T31" fmla="*/ 361 h 724"/>
                  <a:gd name="T32" fmla="*/ 693 w 754"/>
                  <a:gd name="T33" fmla="*/ 520 h 724"/>
                  <a:gd name="T34" fmla="*/ 713 w 754"/>
                  <a:gd name="T35" fmla="*/ 532 h 724"/>
                  <a:gd name="T36" fmla="*/ 730 w 754"/>
                  <a:gd name="T37" fmla="*/ 549 h 724"/>
                  <a:gd name="T38" fmla="*/ 743 w 754"/>
                  <a:gd name="T39" fmla="*/ 568 h 724"/>
                  <a:gd name="T40" fmla="*/ 751 w 754"/>
                  <a:gd name="T41" fmla="*/ 591 h 724"/>
                  <a:gd name="T42" fmla="*/ 754 w 754"/>
                  <a:gd name="T43" fmla="*/ 615 h 724"/>
                  <a:gd name="T44" fmla="*/ 754 w 754"/>
                  <a:gd name="T45" fmla="*/ 618 h 724"/>
                  <a:gd name="T46" fmla="*/ 752 w 754"/>
                  <a:gd name="T47" fmla="*/ 640 h 724"/>
                  <a:gd name="T48" fmla="*/ 745 w 754"/>
                  <a:gd name="T49" fmla="*/ 659 h 724"/>
                  <a:gd name="T50" fmla="*/ 736 w 754"/>
                  <a:gd name="T51" fmla="*/ 677 h 724"/>
                  <a:gd name="T52" fmla="*/ 722 w 754"/>
                  <a:gd name="T53" fmla="*/ 694 h 724"/>
                  <a:gd name="T54" fmla="*/ 704 w 754"/>
                  <a:gd name="T55" fmla="*/ 707 h 724"/>
                  <a:gd name="T56" fmla="*/ 687 w 754"/>
                  <a:gd name="T57" fmla="*/ 716 h 724"/>
                  <a:gd name="T58" fmla="*/ 668 w 754"/>
                  <a:gd name="T59" fmla="*/ 722 h 724"/>
                  <a:gd name="T60" fmla="*/ 648 w 754"/>
                  <a:gd name="T61" fmla="*/ 724 h 724"/>
                  <a:gd name="T62" fmla="*/ 626 w 754"/>
                  <a:gd name="T63" fmla="*/ 721 h 724"/>
                  <a:gd name="T64" fmla="*/ 604 w 754"/>
                  <a:gd name="T65" fmla="*/ 714 h 724"/>
                  <a:gd name="T66" fmla="*/ 60 w 754"/>
                  <a:gd name="T67" fmla="*/ 462 h 724"/>
                  <a:gd name="T68" fmla="*/ 40 w 754"/>
                  <a:gd name="T69" fmla="*/ 449 h 724"/>
                  <a:gd name="T70" fmla="*/ 24 w 754"/>
                  <a:gd name="T71" fmla="*/ 431 h 724"/>
                  <a:gd name="T72" fmla="*/ 11 w 754"/>
                  <a:gd name="T73" fmla="*/ 412 h 724"/>
                  <a:gd name="T74" fmla="*/ 2 w 754"/>
                  <a:gd name="T75" fmla="*/ 389 h 724"/>
                  <a:gd name="T76" fmla="*/ 0 w 754"/>
                  <a:gd name="T77" fmla="*/ 366 h 724"/>
                  <a:gd name="T78" fmla="*/ 0 w 754"/>
                  <a:gd name="T79" fmla="*/ 358 h 724"/>
                  <a:gd name="T80" fmla="*/ 2 w 754"/>
                  <a:gd name="T81" fmla="*/ 334 h 724"/>
                  <a:gd name="T82" fmla="*/ 11 w 754"/>
                  <a:gd name="T83" fmla="*/ 312 h 724"/>
                  <a:gd name="T84" fmla="*/ 24 w 754"/>
                  <a:gd name="T85" fmla="*/ 291 h 724"/>
                  <a:gd name="T86" fmla="*/ 40 w 754"/>
                  <a:gd name="T87" fmla="*/ 275 h 724"/>
                  <a:gd name="T88" fmla="*/ 60 w 754"/>
                  <a:gd name="T89" fmla="*/ 262 h 724"/>
                  <a:gd name="T90" fmla="*/ 604 w 754"/>
                  <a:gd name="T91" fmla="*/ 9 h 724"/>
                  <a:gd name="T92" fmla="*/ 626 w 754"/>
                  <a:gd name="T93" fmla="*/ 3 h 724"/>
                  <a:gd name="T94" fmla="*/ 648 w 754"/>
                  <a:gd name="T95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54" h="724">
                    <a:moveTo>
                      <a:pt x="648" y="0"/>
                    </a:moveTo>
                    <a:lnTo>
                      <a:pt x="668" y="2"/>
                    </a:lnTo>
                    <a:lnTo>
                      <a:pt x="687" y="7"/>
                    </a:lnTo>
                    <a:lnTo>
                      <a:pt x="704" y="17"/>
                    </a:lnTo>
                    <a:lnTo>
                      <a:pt x="722" y="30"/>
                    </a:lnTo>
                    <a:lnTo>
                      <a:pt x="736" y="46"/>
                    </a:lnTo>
                    <a:lnTo>
                      <a:pt x="745" y="64"/>
                    </a:lnTo>
                    <a:lnTo>
                      <a:pt x="752" y="84"/>
                    </a:lnTo>
                    <a:lnTo>
                      <a:pt x="754" y="105"/>
                    </a:lnTo>
                    <a:lnTo>
                      <a:pt x="754" y="108"/>
                    </a:lnTo>
                    <a:lnTo>
                      <a:pt x="751" y="132"/>
                    </a:lnTo>
                    <a:lnTo>
                      <a:pt x="743" y="154"/>
                    </a:lnTo>
                    <a:lnTo>
                      <a:pt x="730" y="174"/>
                    </a:lnTo>
                    <a:lnTo>
                      <a:pt x="713" y="191"/>
                    </a:lnTo>
                    <a:lnTo>
                      <a:pt x="693" y="204"/>
                    </a:lnTo>
                    <a:lnTo>
                      <a:pt x="353" y="361"/>
                    </a:lnTo>
                    <a:lnTo>
                      <a:pt x="693" y="520"/>
                    </a:lnTo>
                    <a:lnTo>
                      <a:pt x="713" y="532"/>
                    </a:lnTo>
                    <a:lnTo>
                      <a:pt x="730" y="549"/>
                    </a:lnTo>
                    <a:lnTo>
                      <a:pt x="743" y="568"/>
                    </a:lnTo>
                    <a:lnTo>
                      <a:pt x="751" y="591"/>
                    </a:lnTo>
                    <a:lnTo>
                      <a:pt x="754" y="615"/>
                    </a:lnTo>
                    <a:lnTo>
                      <a:pt x="754" y="618"/>
                    </a:lnTo>
                    <a:lnTo>
                      <a:pt x="752" y="640"/>
                    </a:lnTo>
                    <a:lnTo>
                      <a:pt x="745" y="659"/>
                    </a:lnTo>
                    <a:lnTo>
                      <a:pt x="736" y="677"/>
                    </a:lnTo>
                    <a:lnTo>
                      <a:pt x="722" y="694"/>
                    </a:lnTo>
                    <a:lnTo>
                      <a:pt x="704" y="707"/>
                    </a:lnTo>
                    <a:lnTo>
                      <a:pt x="687" y="716"/>
                    </a:lnTo>
                    <a:lnTo>
                      <a:pt x="668" y="722"/>
                    </a:lnTo>
                    <a:lnTo>
                      <a:pt x="648" y="724"/>
                    </a:lnTo>
                    <a:lnTo>
                      <a:pt x="626" y="721"/>
                    </a:lnTo>
                    <a:lnTo>
                      <a:pt x="604" y="714"/>
                    </a:lnTo>
                    <a:lnTo>
                      <a:pt x="60" y="462"/>
                    </a:lnTo>
                    <a:lnTo>
                      <a:pt x="40" y="449"/>
                    </a:lnTo>
                    <a:lnTo>
                      <a:pt x="24" y="431"/>
                    </a:lnTo>
                    <a:lnTo>
                      <a:pt x="11" y="412"/>
                    </a:lnTo>
                    <a:lnTo>
                      <a:pt x="2" y="389"/>
                    </a:lnTo>
                    <a:lnTo>
                      <a:pt x="0" y="366"/>
                    </a:lnTo>
                    <a:lnTo>
                      <a:pt x="0" y="358"/>
                    </a:lnTo>
                    <a:lnTo>
                      <a:pt x="2" y="334"/>
                    </a:lnTo>
                    <a:lnTo>
                      <a:pt x="11" y="312"/>
                    </a:lnTo>
                    <a:lnTo>
                      <a:pt x="24" y="291"/>
                    </a:lnTo>
                    <a:lnTo>
                      <a:pt x="40" y="275"/>
                    </a:lnTo>
                    <a:lnTo>
                      <a:pt x="60" y="262"/>
                    </a:lnTo>
                    <a:lnTo>
                      <a:pt x="604" y="9"/>
                    </a:lnTo>
                    <a:lnTo>
                      <a:pt x="626" y="3"/>
                    </a:lnTo>
                    <a:lnTo>
                      <a:pt x="6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5" name="Freeform 8"/>
              <p:cNvSpPr>
                <a:spLocks/>
              </p:cNvSpPr>
              <p:nvPr/>
            </p:nvSpPr>
            <p:spPr bwMode="auto">
              <a:xfrm>
                <a:off x="1106489" y="3132138"/>
                <a:ext cx="114300" cy="260351"/>
              </a:xfrm>
              <a:custGeom>
                <a:avLst/>
                <a:gdLst>
                  <a:gd name="T0" fmla="*/ 462 w 570"/>
                  <a:gd name="T1" fmla="*/ 0 h 1319"/>
                  <a:gd name="T2" fmla="*/ 465 w 570"/>
                  <a:gd name="T3" fmla="*/ 0 h 1319"/>
                  <a:gd name="T4" fmla="*/ 490 w 570"/>
                  <a:gd name="T5" fmla="*/ 2 h 1319"/>
                  <a:gd name="T6" fmla="*/ 512 w 570"/>
                  <a:gd name="T7" fmla="*/ 10 h 1319"/>
                  <a:gd name="T8" fmla="*/ 533 w 570"/>
                  <a:gd name="T9" fmla="*/ 24 h 1319"/>
                  <a:gd name="T10" fmla="*/ 550 w 570"/>
                  <a:gd name="T11" fmla="*/ 43 h 1319"/>
                  <a:gd name="T12" fmla="*/ 562 w 570"/>
                  <a:gd name="T13" fmla="*/ 64 h 1319"/>
                  <a:gd name="T14" fmla="*/ 568 w 570"/>
                  <a:gd name="T15" fmla="*/ 88 h 1319"/>
                  <a:gd name="T16" fmla="*/ 570 w 570"/>
                  <a:gd name="T17" fmla="*/ 113 h 1319"/>
                  <a:gd name="T18" fmla="*/ 565 w 570"/>
                  <a:gd name="T19" fmla="*/ 137 h 1319"/>
                  <a:gd name="T20" fmla="*/ 208 w 570"/>
                  <a:gd name="T21" fmla="*/ 1245 h 1319"/>
                  <a:gd name="T22" fmla="*/ 198 w 570"/>
                  <a:gd name="T23" fmla="*/ 1266 h 1319"/>
                  <a:gd name="T24" fmla="*/ 186 w 570"/>
                  <a:gd name="T25" fmla="*/ 1284 h 1319"/>
                  <a:gd name="T26" fmla="*/ 169 w 570"/>
                  <a:gd name="T27" fmla="*/ 1299 h 1319"/>
                  <a:gd name="T28" fmla="*/ 151 w 570"/>
                  <a:gd name="T29" fmla="*/ 1310 h 1319"/>
                  <a:gd name="T30" fmla="*/ 129 w 570"/>
                  <a:gd name="T31" fmla="*/ 1316 h 1319"/>
                  <a:gd name="T32" fmla="*/ 108 w 570"/>
                  <a:gd name="T33" fmla="*/ 1319 h 1319"/>
                  <a:gd name="T34" fmla="*/ 105 w 570"/>
                  <a:gd name="T35" fmla="*/ 1319 h 1319"/>
                  <a:gd name="T36" fmla="*/ 80 w 570"/>
                  <a:gd name="T37" fmla="*/ 1316 h 1319"/>
                  <a:gd name="T38" fmla="*/ 57 w 570"/>
                  <a:gd name="T39" fmla="*/ 1308 h 1319"/>
                  <a:gd name="T40" fmla="*/ 37 w 570"/>
                  <a:gd name="T41" fmla="*/ 1294 h 1319"/>
                  <a:gd name="T42" fmla="*/ 19 w 570"/>
                  <a:gd name="T43" fmla="*/ 1275 h 1319"/>
                  <a:gd name="T44" fmla="*/ 8 w 570"/>
                  <a:gd name="T45" fmla="*/ 1254 h 1319"/>
                  <a:gd name="T46" fmla="*/ 1 w 570"/>
                  <a:gd name="T47" fmla="*/ 1230 h 1319"/>
                  <a:gd name="T48" fmla="*/ 0 w 570"/>
                  <a:gd name="T49" fmla="*/ 1205 h 1319"/>
                  <a:gd name="T50" fmla="*/ 4 w 570"/>
                  <a:gd name="T51" fmla="*/ 1181 h 1319"/>
                  <a:gd name="T52" fmla="*/ 361 w 570"/>
                  <a:gd name="T53" fmla="*/ 73 h 1319"/>
                  <a:gd name="T54" fmla="*/ 371 w 570"/>
                  <a:gd name="T55" fmla="*/ 51 h 1319"/>
                  <a:gd name="T56" fmla="*/ 384 w 570"/>
                  <a:gd name="T57" fmla="*/ 34 h 1319"/>
                  <a:gd name="T58" fmla="*/ 400 w 570"/>
                  <a:gd name="T59" fmla="*/ 19 h 1319"/>
                  <a:gd name="T60" fmla="*/ 419 w 570"/>
                  <a:gd name="T61" fmla="*/ 8 h 1319"/>
                  <a:gd name="T62" fmla="*/ 440 w 570"/>
                  <a:gd name="T63" fmla="*/ 2 h 1319"/>
                  <a:gd name="T64" fmla="*/ 462 w 570"/>
                  <a:gd name="T65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0" h="1319">
                    <a:moveTo>
                      <a:pt x="462" y="0"/>
                    </a:moveTo>
                    <a:lnTo>
                      <a:pt x="465" y="0"/>
                    </a:lnTo>
                    <a:lnTo>
                      <a:pt x="490" y="2"/>
                    </a:lnTo>
                    <a:lnTo>
                      <a:pt x="512" y="10"/>
                    </a:lnTo>
                    <a:lnTo>
                      <a:pt x="533" y="24"/>
                    </a:lnTo>
                    <a:lnTo>
                      <a:pt x="550" y="43"/>
                    </a:lnTo>
                    <a:lnTo>
                      <a:pt x="562" y="64"/>
                    </a:lnTo>
                    <a:lnTo>
                      <a:pt x="568" y="88"/>
                    </a:lnTo>
                    <a:lnTo>
                      <a:pt x="570" y="113"/>
                    </a:lnTo>
                    <a:lnTo>
                      <a:pt x="565" y="137"/>
                    </a:lnTo>
                    <a:lnTo>
                      <a:pt x="208" y="1245"/>
                    </a:lnTo>
                    <a:lnTo>
                      <a:pt x="198" y="1266"/>
                    </a:lnTo>
                    <a:lnTo>
                      <a:pt x="186" y="1284"/>
                    </a:lnTo>
                    <a:lnTo>
                      <a:pt x="169" y="1299"/>
                    </a:lnTo>
                    <a:lnTo>
                      <a:pt x="151" y="1310"/>
                    </a:lnTo>
                    <a:lnTo>
                      <a:pt x="129" y="1316"/>
                    </a:lnTo>
                    <a:lnTo>
                      <a:pt x="108" y="1319"/>
                    </a:lnTo>
                    <a:lnTo>
                      <a:pt x="105" y="1319"/>
                    </a:lnTo>
                    <a:lnTo>
                      <a:pt x="80" y="1316"/>
                    </a:lnTo>
                    <a:lnTo>
                      <a:pt x="57" y="1308"/>
                    </a:lnTo>
                    <a:lnTo>
                      <a:pt x="37" y="1294"/>
                    </a:lnTo>
                    <a:lnTo>
                      <a:pt x="19" y="1275"/>
                    </a:lnTo>
                    <a:lnTo>
                      <a:pt x="8" y="1254"/>
                    </a:lnTo>
                    <a:lnTo>
                      <a:pt x="1" y="1230"/>
                    </a:lnTo>
                    <a:lnTo>
                      <a:pt x="0" y="1205"/>
                    </a:lnTo>
                    <a:lnTo>
                      <a:pt x="4" y="1181"/>
                    </a:lnTo>
                    <a:lnTo>
                      <a:pt x="361" y="73"/>
                    </a:lnTo>
                    <a:lnTo>
                      <a:pt x="371" y="51"/>
                    </a:lnTo>
                    <a:lnTo>
                      <a:pt x="384" y="34"/>
                    </a:lnTo>
                    <a:lnTo>
                      <a:pt x="400" y="19"/>
                    </a:lnTo>
                    <a:lnTo>
                      <a:pt x="419" y="8"/>
                    </a:lnTo>
                    <a:lnTo>
                      <a:pt x="440" y="2"/>
                    </a:lnTo>
                    <a:lnTo>
                      <a:pt x="46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6" name="Freeform 9"/>
              <p:cNvSpPr>
                <a:spLocks/>
              </p:cNvSpPr>
              <p:nvPr/>
            </p:nvSpPr>
            <p:spPr bwMode="auto">
              <a:xfrm>
                <a:off x="1217614" y="3190878"/>
                <a:ext cx="149225" cy="144463"/>
              </a:xfrm>
              <a:custGeom>
                <a:avLst/>
                <a:gdLst>
                  <a:gd name="T0" fmla="*/ 106 w 755"/>
                  <a:gd name="T1" fmla="*/ 0 h 724"/>
                  <a:gd name="T2" fmla="*/ 129 w 755"/>
                  <a:gd name="T3" fmla="*/ 3 h 724"/>
                  <a:gd name="T4" fmla="*/ 150 w 755"/>
                  <a:gd name="T5" fmla="*/ 9 h 724"/>
                  <a:gd name="T6" fmla="*/ 694 w 755"/>
                  <a:gd name="T7" fmla="*/ 262 h 724"/>
                  <a:gd name="T8" fmla="*/ 715 w 755"/>
                  <a:gd name="T9" fmla="*/ 275 h 724"/>
                  <a:gd name="T10" fmla="*/ 731 w 755"/>
                  <a:gd name="T11" fmla="*/ 291 h 724"/>
                  <a:gd name="T12" fmla="*/ 744 w 755"/>
                  <a:gd name="T13" fmla="*/ 312 h 724"/>
                  <a:gd name="T14" fmla="*/ 752 w 755"/>
                  <a:gd name="T15" fmla="*/ 334 h 724"/>
                  <a:gd name="T16" fmla="*/ 755 w 755"/>
                  <a:gd name="T17" fmla="*/ 358 h 724"/>
                  <a:gd name="T18" fmla="*/ 755 w 755"/>
                  <a:gd name="T19" fmla="*/ 366 h 724"/>
                  <a:gd name="T20" fmla="*/ 752 w 755"/>
                  <a:gd name="T21" fmla="*/ 389 h 724"/>
                  <a:gd name="T22" fmla="*/ 744 w 755"/>
                  <a:gd name="T23" fmla="*/ 412 h 724"/>
                  <a:gd name="T24" fmla="*/ 731 w 755"/>
                  <a:gd name="T25" fmla="*/ 431 h 724"/>
                  <a:gd name="T26" fmla="*/ 715 w 755"/>
                  <a:gd name="T27" fmla="*/ 449 h 724"/>
                  <a:gd name="T28" fmla="*/ 694 w 755"/>
                  <a:gd name="T29" fmla="*/ 462 h 724"/>
                  <a:gd name="T30" fmla="*/ 150 w 755"/>
                  <a:gd name="T31" fmla="*/ 714 h 724"/>
                  <a:gd name="T32" fmla="*/ 129 w 755"/>
                  <a:gd name="T33" fmla="*/ 721 h 724"/>
                  <a:gd name="T34" fmla="*/ 106 w 755"/>
                  <a:gd name="T35" fmla="*/ 724 h 724"/>
                  <a:gd name="T36" fmla="*/ 87 w 755"/>
                  <a:gd name="T37" fmla="*/ 722 h 724"/>
                  <a:gd name="T38" fmla="*/ 67 w 755"/>
                  <a:gd name="T39" fmla="*/ 716 h 724"/>
                  <a:gd name="T40" fmla="*/ 50 w 755"/>
                  <a:gd name="T41" fmla="*/ 707 h 724"/>
                  <a:gd name="T42" fmla="*/ 33 w 755"/>
                  <a:gd name="T43" fmla="*/ 694 h 724"/>
                  <a:gd name="T44" fmla="*/ 19 w 755"/>
                  <a:gd name="T45" fmla="*/ 677 h 724"/>
                  <a:gd name="T46" fmla="*/ 9 w 755"/>
                  <a:gd name="T47" fmla="*/ 659 h 724"/>
                  <a:gd name="T48" fmla="*/ 3 w 755"/>
                  <a:gd name="T49" fmla="*/ 640 h 724"/>
                  <a:gd name="T50" fmla="*/ 0 w 755"/>
                  <a:gd name="T51" fmla="*/ 618 h 724"/>
                  <a:gd name="T52" fmla="*/ 0 w 755"/>
                  <a:gd name="T53" fmla="*/ 615 h 724"/>
                  <a:gd name="T54" fmla="*/ 4 w 755"/>
                  <a:gd name="T55" fmla="*/ 591 h 724"/>
                  <a:gd name="T56" fmla="*/ 11 w 755"/>
                  <a:gd name="T57" fmla="*/ 568 h 724"/>
                  <a:gd name="T58" fmla="*/ 24 w 755"/>
                  <a:gd name="T59" fmla="*/ 549 h 724"/>
                  <a:gd name="T60" fmla="*/ 41 w 755"/>
                  <a:gd name="T61" fmla="*/ 532 h 724"/>
                  <a:gd name="T62" fmla="*/ 62 w 755"/>
                  <a:gd name="T63" fmla="*/ 520 h 724"/>
                  <a:gd name="T64" fmla="*/ 402 w 755"/>
                  <a:gd name="T65" fmla="*/ 361 h 724"/>
                  <a:gd name="T66" fmla="*/ 62 w 755"/>
                  <a:gd name="T67" fmla="*/ 204 h 724"/>
                  <a:gd name="T68" fmla="*/ 41 w 755"/>
                  <a:gd name="T69" fmla="*/ 191 h 724"/>
                  <a:gd name="T70" fmla="*/ 24 w 755"/>
                  <a:gd name="T71" fmla="*/ 174 h 724"/>
                  <a:gd name="T72" fmla="*/ 11 w 755"/>
                  <a:gd name="T73" fmla="*/ 154 h 724"/>
                  <a:gd name="T74" fmla="*/ 4 w 755"/>
                  <a:gd name="T75" fmla="*/ 132 h 724"/>
                  <a:gd name="T76" fmla="*/ 0 w 755"/>
                  <a:gd name="T77" fmla="*/ 108 h 724"/>
                  <a:gd name="T78" fmla="*/ 0 w 755"/>
                  <a:gd name="T79" fmla="*/ 105 h 724"/>
                  <a:gd name="T80" fmla="*/ 3 w 755"/>
                  <a:gd name="T81" fmla="*/ 84 h 724"/>
                  <a:gd name="T82" fmla="*/ 9 w 755"/>
                  <a:gd name="T83" fmla="*/ 64 h 724"/>
                  <a:gd name="T84" fmla="*/ 19 w 755"/>
                  <a:gd name="T85" fmla="*/ 46 h 724"/>
                  <a:gd name="T86" fmla="*/ 33 w 755"/>
                  <a:gd name="T87" fmla="*/ 30 h 724"/>
                  <a:gd name="T88" fmla="*/ 50 w 755"/>
                  <a:gd name="T89" fmla="*/ 16 h 724"/>
                  <a:gd name="T90" fmla="*/ 67 w 755"/>
                  <a:gd name="T91" fmla="*/ 7 h 724"/>
                  <a:gd name="T92" fmla="*/ 87 w 755"/>
                  <a:gd name="T93" fmla="*/ 2 h 724"/>
                  <a:gd name="T94" fmla="*/ 106 w 755"/>
                  <a:gd name="T95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55" h="724">
                    <a:moveTo>
                      <a:pt x="106" y="0"/>
                    </a:moveTo>
                    <a:lnTo>
                      <a:pt x="129" y="3"/>
                    </a:lnTo>
                    <a:lnTo>
                      <a:pt x="150" y="9"/>
                    </a:lnTo>
                    <a:lnTo>
                      <a:pt x="694" y="262"/>
                    </a:lnTo>
                    <a:lnTo>
                      <a:pt x="715" y="275"/>
                    </a:lnTo>
                    <a:lnTo>
                      <a:pt x="731" y="291"/>
                    </a:lnTo>
                    <a:lnTo>
                      <a:pt x="744" y="312"/>
                    </a:lnTo>
                    <a:lnTo>
                      <a:pt x="752" y="334"/>
                    </a:lnTo>
                    <a:lnTo>
                      <a:pt x="755" y="358"/>
                    </a:lnTo>
                    <a:lnTo>
                      <a:pt x="755" y="366"/>
                    </a:lnTo>
                    <a:lnTo>
                      <a:pt x="752" y="389"/>
                    </a:lnTo>
                    <a:lnTo>
                      <a:pt x="744" y="412"/>
                    </a:lnTo>
                    <a:lnTo>
                      <a:pt x="731" y="431"/>
                    </a:lnTo>
                    <a:lnTo>
                      <a:pt x="715" y="449"/>
                    </a:lnTo>
                    <a:lnTo>
                      <a:pt x="694" y="462"/>
                    </a:lnTo>
                    <a:lnTo>
                      <a:pt x="150" y="714"/>
                    </a:lnTo>
                    <a:lnTo>
                      <a:pt x="129" y="721"/>
                    </a:lnTo>
                    <a:lnTo>
                      <a:pt x="106" y="724"/>
                    </a:lnTo>
                    <a:lnTo>
                      <a:pt x="87" y="722"/>
                    </a:lnTo>
                    <a:lnTo>
                      <a:pt x="67" y="716"/>
                    </a:lnTo>
                    <a:lnTo>
                      <a:pt x="50" y="707"/>
                    </a:lnTo>
                    <a:lnTo>
                      <a:pt x="33" y="694"/>
                    </a:lnTo>
                    <a:lnTo>
                      <a:pt x="19" y="677"/>
                    </a:lnTo>
                    <a:lnTo>
                      <a:pt x="9" y="659"/>
                    </a:lnTo>
                    <a:lnTo>
                      <a:pt x="3" y="640"/>
                    </a:lnTo>
                    <a:lnTo>
                      <a:pt x="0" y="618"/>
                    </a:lnTo>
                    <a:lnTo>
                      <a:pt x="0" y="615"/>
                    </a:lnTo>
                    <a:lnTo>
                      <a:pt x="4" y="591"/>
                    </a:lnTo>
                    <a:lnTo>
                      <a:pt x="11" y="568"/>
                    </a:lnTo>
                    <a:lnTo>
                      <a:pt x="24" y="549"/>
                    </a:lnTo>
                    <a:lnTo>
                      <a:pt x="41" y="532"/>
                    </a:lnTo>
                    <a:lnTo>
                      <a:pt x="62" y="520"/>
                    </a:lnTo>
                    <a:lnTo>
                      <a:pt x="402" y="361"/>
                    </a:lnTo>
                    <a:lnTo>
                      <a:pt x="62" y="204"/>
                    </a:lnTo>
                    <a:lnTo>
                      <a:pt x="41" y="191"/>
                    </a:lnTo>
                    <a:lnTo>
                      <a:pt x="24" y="174"/>
                    </a:lnTo>
                    <a:lnTo>
                      <a:pt x="11" y="154"/>
                    </a:lnTo>
                    <a:lnTo>
                      <a:pt x="4" y="132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3" y="84"/>
                    </a:lnTo>
                    <a:lnTo>
                      <a:pt x="9" y="64"/>
                    </a:lnTo>
                    <a:lnTo>
                      <a:pt x="19" y="46"/>
                    </a:lnTo>
                    <a:lnTo>
                      <a:pt x="33" y="30"/>
                    </a:lnTo>
                    <a:lnTo>
                      <a:pt x="50" y="16"/>
                    </a:lnTo>
                    <a:lnTo>
                      <a:pt x="67" y="7"/>
                    </a:lnTo>
                    <a:lnTo>
                      <a:pt x="87" y="2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35" name="Group 100"/>
          <p:cNvGrpSpPr/>
          <p:nvPr/>
        </p:nvGrpSpPr>
        <p:grpSpPr>
          <a:xfrm rot="10800000" flipH="1">
            <a:off x="1728465" y="3925748"/>
            <a:ext cx="491193" cy="72172"/>
            <a:chOff x="6467775" y="1953155"/>
            <a:chExt cx="491193" cy="72172"/>
          </a:xfrm>
          <a:solidFill>
            <a:schemeClr val="bg1">
              <a:lumMod val="50000"/>
            </a:schemeClr>
          </a:solidFill>
        </p:grpSpPr>
        <p:cxnSp>
          <p:nvCxnSpPr>
            <p:cNvPr id="136" name="Straight Connector 101"/>
            <p:cNvCxnSpPr/>
            <p:nvPr/>
          </p:nvCxnSpPr>
          <p:spPr>
            <a:xfrm>
              <a:off x="6467775" y="1989241"/>
              <a:ext cx="442613" cy="0"/>
            </a:xfrm>
            <a:prstGeom prst="line">
              <a:avLst/>
            </a:prstGeom>
            <a:grpFill/>
            <a:ln>
              <a:solidFill>
                <a:srgbClr val="3D3D4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02"/>
            <p:cNvGrpSpPr/>
            <p:nvPr/>
          </p:nvGrpSpPr>
          <p:grpSpPr>
            <a:xfrm>
              <a:off x="6886844" y="1953155"/>
              <a:ext cx="72124" cy="72172"/>
              <a:chOff x="5817920" y="1697744"/>
              <a:chExt cx="554021" cy="554389"/>
            </a:xfrm>
            <a:grpFill/>
          </p:grpSpPr>
          <p:sp>
            <p:nvSpPr>
              <p:cNvPr id="138" name="Oval 103"/>
              <p:cNvSpPr/>
              <p:nvPr/>
            </p:nvSpPr>
            <p:spPr>
              <a:xfrm>
                <a:off x="5846531" y="1727200"/>
                <a:ext cx="496800" cy="495478"/>
              </a:xfrm>
              <a:prstGeom prst="ellipse">
                <a:avLst/>
              </a:prstGeom>
              <a:grpFill/>
              <a:ln w="9525">
                <a:solidFill>
                  <a:srgbClr val="3D3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Oval 104"/>
              <p:cNvSpPr/>
              <p:nvPr/>
            </p:nvSpPr>
            <p:spPr>
              <a:xfrm>
                <a:off x="5817920" y="1697744"/>
                <a:ext cx="554021" cy="554389"/>
              </a:xfrm>
              <a:prstGeom prst="ellipse">
                <a:avLst/>
              </a:prstGeom>
              <a:grpFill/>
              <a:ln w="3175">
                <a:solidFill>
                  <a:srgbClr val="3D3D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0" name="Group 100"/>
          <p:cNvGrpSpPr/>
          <p:nvPr/>
        </p:nvGrpSpPr>
        <p:grpSpPr>
          <a:xfrm rot="10800000" flipH="1">
            <a:off x="1741328" y="5085184"/>
            <a:ext cx="491193" cy="72172"/>
            <a:chOff x="6467775" y="1953155"/>
            <a:chExt cx="491193" cy="72172"/>
          </a:xfrm>
          <a:solidFill>
            <a:srgbClr val="660033"/>
          </a:solidFill>
        </p:grpSpPr>
        <p:cxnSp>
          <p:nvCxnSpPr>
            <p:cNvPr id="141" name="Straight Connector 101"/>
            <p:cNvCxnSpPr/>
            <p:nvPr/>
          </p:nvCxnSpPr>
          <p:spPr>
            <a:xfrm>
              <a:off x="6467775" y="1989241"/>
              <a:ext cx="442613" cy="0"/>
            </a:xfrm>
            <a:prstGeom prst="line">
              <a:avLst/>
            </a:prstGeom>
            <a:grpFill/>
            <a:ln>
              <a:solidFill>
                <a:srgbClr val="3D3D4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Group 102"/>
            <p:cNvGrpSpPr/>
            <p:nvPr/>
          </p:nvGrpSpPr>
          <p:grpSpPr>
            <a:xfrm>
              <a:off x="6886844" y="1953155"/>
              <a:ext cx="72124" cy="72172"/>
              <a:chOff x="5817920" y="1697744"/>
              <a:chExt cx="554021" cy="554389"/>
            </a:xfrm>
            <a:grpFill/>
          </p:grpSpPr>
          <p:sp>
            <p:nvSpPr>
              <p:cNvPr id="143" name="Oval 103"/>
              <p:cNvSpPr/>
              <p:nvPr/>
            </p:nvSpPr>
            <p:spPr>
              <a:xfrm>
                <a:off x="5846531" y="1727200"/>
                <a:ext cx="496800" cy="495478"/>
              </a:xfrm>
              <a:prstGeom prst="ellipse">
                <a:avLst/>
              </a:prstGeom>
              <a:grpFill/>
              <a:ln w="9525">
                <a:solidFill>
                  <a:srgbClr val="3D3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Oval 104"/>
              <p:cNvSpPr/>
              <p:nvPr/>
            </p:nvSpPr>
            <p:spPr>
              <a:xfrm>
                <a:off x="5817920" y="1697744"/>
                <a:ext cx="554021" cy="554389"/>
              </a:xfrm>
              <a:prstGeom prst="ellipse">
                <a:avLst/>
              </a:prstGeom>
              <a:grpFill/>
              <a:ln w="3175">
                <a:solidFill>
                  <a:srgbClr val="3D3D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5" name="Group 100"/>
          <p:cNvGrpSpPr/>
          <p:nvPr/>
        </p:nvGrpSpPr>
        <p:grpSpPr>
          <a:xfrm rot="10800000" flipH="1">
            <a:off x="1728465" y="6237148"/>
            <a:ext cx="491193" cy="72172"/>
            <a:chOff x="6467775" y="1953155"/>
            <a:chExt cx="491193" cy="72172"/>
          </a:xfrm>
          <a:solidFill>
            <a:schemeClr val="bg1">
              <a:lumMod val="50000"/>
            </a:schemeClr>
          </a:solidFill>
        </p:grpSpPr>
        <p:cxnSp>
          <p:nvCxnSpPr>
            <p:cNvPr id="146" name="Straight Connector 101"/>
            <p:cNvCxnSpPr/>
            <p:nvPr/>
          </p:nvCxnSpPr>
          <p:spPr>
            <a:xfrm>
              <a:off x="6467775" y="1989241"/>
              <a:ext cx="442613" cy="0"/>
            </a:xfrm>
            <a:prstGeom prst="line">
              <a:avLst/>
            </a:prstGeom>
            <a:grpFill/>
            <a:ln>
              <a:solidFill>
                <a:srgbClr val="3D3D47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Group 102"/>
            <p:cNvGrpSpPr/>
            <p:nvPr/>
          </p:nvGrpSpPr>
          <p:grpSpPr>
            <a:xfrm>
              <a:off x="6886844" y="1953155"/>
              <a:ext cx="72124" cy="72172"/>
              <a:chOff x="5817920" y="1697744"/>
              <a:chExt cx="554021" cy="554389"/>
            </a:xfrm>
            <a:grpFill/>
          </p:grpSpPr>
          <p:sp>
            <p:nvSpPr>
              <p:cNvPr id="148" name="Oval 103"/>
              <p:cNvSpPr/>
              <p:nvPr/>
            </p:nvSpPr>
            <p:spPr>
              <a:xfrm>
                <a:off x="5846531" y="1727200"/>
                <a:ext cx="496800" cy="495478"/>
              </a:xfrm>
              <a:prstGeom prst="ellipse">
                <a:avLst/>
              </a:prstGeom>
              <a:grpFill/>
              <a:ln w="9525">
                <a:solidFill>
                  <a:srgbClr val="3D3D4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Oval 104"/>
              <p:cNvSpPr/>
              <p:nvPr/>
            </p:nvSpPr>
            <p:spPr>
              <a:xfrm>
                <a:off x="5817920" y="1697744"/>
                <a:ext cx="554021" cy="554389"/>
              </a:xfrm>
              <a:prstGeom prst="ellipse">
                <a:avLst/>
              </a:prstGeom>
              <a:grpFill/>
              <a:ln w="3175">
                <a:solidFill>
                  <a:srgbClr val="3D3D4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130565" cy="1417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9" descr="Résultat de recherche d'images pour &quot;safran logo&quot;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12" descr="Résultat de recherche d'images pour &quot;arrière plan simple gris marbre&quot;"/>
          <p:cNvSpPr>
            <a:spLocks noChangeAspect="1" noChangeArrowheads="1"/>
          </p:cNvSpPr>
          <p:nvPr/>
        </p:nvSpPr>
        <p:spPr bwMode="auto">
          <a:xfrm>
            <a:off x="72281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8" name="Picture 14" descr="C:\Users\a\Desktop\SAFRAN NACELLES  STAGE\Logo Safran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30415" y1="43662" x2="30415" y2="43662"/>
                        <a14:foregroundMark x1="30415" y1="43662" x2="53456" y2="43662"/>
                        <a14:foregroundMark x1="45161" y1="52113" x2="90323" y2="52113"/>
                        <a14:foregroundMark x1="30415" y1="52113" x2="82028" y2="57746"/>
                        <a14:foregroundMark x1="58065" y1="49296" x2="90323" y2="35211"/>
                        <a14:foregroundMark x1="92166" y1="60563" x2="92166" y2="60563"/>
                        <a14:foregroundMark x1="84793" y1="57746" x2="84793" y2="57746"/>
                        <a14:foregroundMark x1="77419" y1="60563" x2="77419" y2="60563"/>
                        <a14:foregroundMark x1="59908" y1="46479" x2="59908" y2="46479"/>
                        <a14:foregroundMark x1="42396" y1="60563" x2="42396" y2="60563"/>
                        <a14:foregroundMark x1="47005" y1="60563" x2="47005" y2="60563"/>
                        <a14:foregroundMark x1="35945" y1="63380" x2="35945" y2="63380"/>
                        <a14:foregroundMark x1="31336" y1="63380" x2="31336" y2="63380"/>
                        <a14:foregroundMark x1="28571" y1="54930" x2="28571" y2="54930"/>
                        <a14:foregroundMark x1="31336" y1="38028" x2="31336" y2="38028"/>
                        <a14:foregroundMark x1="36866" y1="35211" x2="36866" y2="35211"/>
                        <a14:foregroundMark x1="44240" y1="32394" x2="44240" y2="32394"/>
                        <a14:foregroundMark x1="49770" y1="32394" x2="49770" y2="32394"/>
                        <a14:foregroundMark x1="55300" y1="32394" x2="55300" y2="32394"/>
                        <a14:foregroundMark x1="63594" y1="32394" x2="63594" y2="32394"/>
                        <a14:foregroundMark x1="63594" y1="63380" x2="63594" y2="63380"/>
                        <a14:foregroundMark x1="67281" y1="63380" x2="67281" y2="63380"/>
                        <a14:foregroundMark x1="74654" y1="38028" x2="74654" y2="38028"/>
                        <a14:foregroundMark x1="80184" y1="35211" x2="80184" y2="35211"/>
                        <a14:foregroundMark x1="89401" y1="32394" x2="89401" y2="32394"/>
                        <a14:backgroundMark x1="37788" y1="45070" x2="37788" y2="45070"/>
                        <a14:backgroundMark x1="42396" y1="45070" x2="42396" y2="45070"/>
                        <a14:backgroundMark x1="63594" y1="38028" x2="63594" y2="38028"/>
                        <a14:backgroundMark x1="82949" y1="39437" x2="82949" y2="394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950" y="7937"/>
            <a:ext cx="2066925" cy="104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llipse 7"/>
          <p:cNvSpPr/>
          <p:nvPr/>
        </p:nvSpPr>
        <p:spPr>
          <a:xfrm>
            <a:off x="432321" y="102804"/>
            <a:ext cx="60160" cy="157844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27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27" grpId="0"/>
      <p:bldP spid="128" grpId="0"/>
      <p:bldP spid="90" grpId="0"/>
      <p:bldP spid="9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e 39"/>
          <p:cNvGrpSpPr/>
          <p:nvPr/>
        </p:nvGrpSpPr>
        <p:grpSpPr>
          <a:xfrm>
            <a:off x="10278291" y="39099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41" name="Ellipse 40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54013"/>
            <a:ext cx="671411" cy="782700"/>
            <a:chOff x="8743950" y="1857145"/>
            <a:chExt cx="648664" cy="648664"/>
          </a:xfrm>
          <a:solidFill>
            <a:srgbClr val="660033"/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10799778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sp>
        <p:nvSpPr>
          <p:cNvPr id="61" name="Rectangle 60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57150"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NVA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93" name="Arrondir un rectangle avec un coin diagonal 92"/>
          <p:cNvSpPr/>
          <p:nvPr/>
        </p:nvSpPr>
        <p:spPr>
          <a:xfrm>
            <a:off x="1144245" y="1916832"/>
            <a:ext cx="9353873" cy="3284973"/>
          </a:xfrm>
          <a:prstGeom prst="round2Diag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Action 1 </a:t>
            </a:r>
            <a:r>
              <a:rPr lang="fr-FR" b="1" u="sng" dirty="0">
                <a:solidFill>
                  <a:schemeClr val="tx1"/>
                </a:solidFill>
                <a:latin typeface="Candara" pitchFamily="34" charset="0"/>
              </a:rPr>
              <a:t> </a:t>
            </a:r>
            <a:r>
              <a:rPr lang="fr-FR" b="1" u="sng" dirty="0" smtClean="0">
                <a:solidFill>
                  <a:schemeClr val="tx1"/>
                </a:solidFill>
                <a:latin typeface="Candara" pitchFamily="34" charset="0"/>
              </a:rPr>
              <a:t>:</a:t>
            </a:r>
          </a:p>
          <a:p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Déterminer la quantité des produits d’interposition utilisée</a:t>
            </a:r>
          </a:p>
          <a:p>
            <a:pPr lvl="0"/>
            <a:r>
              <a:rPr lang="fr-FR" b="1" u="sng" dirty="0">
                <a:solidFill>
                  <a:prstClr val="black"/>
                </a:solidFill>
                <a:latin typeface="Candara" pitchFamily="34" charset="0"/>
              </a:rPr>
              <a:t>Action </a:t>
            </a:r>
            <a:r>
              <a:rPr lang="fr-FR" b="1" u="sng" dirty="0" smtClean="0">
                <a:solidFill>
                  <a:prstClr val="black"/>
                </a:solidFill>
                <a:latin typeface="Candara" pitchFamily="34" charset="0"/>
              </a:rPr>
              <a:t>2 </a:t>
            </a:r>
            <a:r>
              <a:rPr lang="fr-FR" b="1" u="sng" dirty="0">
                <a:solidFill>
                  <a:prstClr val="black"/>
                </a:solidFill>
                <a:latin typeface="Candara" pitchFamily="34" charset="0"/>
              </a:rPr>
              <a:t> </a:t>
            </a:r>
            <a:r>
              <a:rPr lang="fr-FR" b="1" u="sng" dirty="0" smtClean="0">
                <a:solidFill>
                  <a:prstClr val="black"/>
                </a:solidFill>
                <a:latin typeface="Candara" pitchFamily="34" charset="0"/>
              </a:rPr>
              <a:t>:</a:t>
            </a:r>
          </a:p>
          <a:p>
            <a:pPr lvl="0"/>
            <a:r>
              <a:rPr lang="fr-FR" sz="2400" dirty="0">
                <a:solidFill>
                  <a:schemeClr val="tx1"/>
                </a:solidFill>
                <a:latin typeface="Candara" pitchFamily="34" charset="0"/>
              </a:rPr>
              <a:t>Planification des </a:t>
            </a:r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formations des AMC</a:t>
            </a:r>
          </a:p>
          <a:p>
            <a:pPr lvl="0"/>
            <a:r>
              <a:rPr lang="fr-FR" b="1" u="sng" dirty="0">
                <a:solidFill>
                  <a:prstClr val="black"/>
                </a:solidFill>
                <a:latin typeface="Candara" pitchFamily="34" charset="0"/>
              </a:rPr>
              <a:t>Action 3:</a:t>
            </a:r>
          </a:p>
          <a:p>
            <a:pPr lvl="0"/>
            <a:r>
              <a:rPr lang="fr-FR" sz="2400" dirty="0" smtClean="0">
                <a:solidFill>
                  <a:schemeClr val="tx1"/>
                </a:solidFill>
                <a:latin typeface="Candara" pitchFamily="34" charset="0"/>
              </a:rPr>
              <a:t>Lancement d’un chantier 5S</a:t>
            </a:r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  <a:p>
            <a:endParaRPr lang="fr-FR" sz="2400" dirty="0">
              <a:solidFill>
                <a:schemeClr val="tx1"/>
              </a:solidFill>
              <a:latin typeface="Candara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56628" y="909238"/>
            <a:ext cx="4317371" cy="575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789" y="1884834"/>
            <a:ext cx="576574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Imag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110165" y="980728"/>
            <a:ext cx="4214203" cy="49609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402090" y="4308461"/>
            <a:ext cx="2520280" cy="1008112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Connecteur droit 3"/>
          <p:cNvCxnSpPr/>
          <p:nvPr/>
        </p:nvCxnSpPr>
        <p:spPr>
          <a:xfrm>
            <a:off x="2922370" y="4812517"/>
            <a:ext cx="289881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380981" y="2123627"/>
            <a:ext cx="2520280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5" name="Connecteur droit 104"/>
          <p:cNvCxnSpPr/>
          <p:nvPr/>
        </p:nvCxnSpPr>
        <p:spPr>
          <a:xfrm>
            <a:off x="2901261" y="2375655"/>
            <a:ext cx="289881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362049" y="2560560"/>
            <a:ext cx="2520280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1" name="Connecteur droit 110"/>
          <p:cNvCxnSpPr/>
          <p:nvPr/>
        </p:nvCxnSpPr>
        <p:spPr>
          <a:xfrm>
            <a:off x="2882329" y="2812588"/>
            <a:ext cx="289881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utoShape 5" descr="https://scontent-lhr3-1.xx.fbcdn.net/v/t34.0-12/18982928_10211659416417743_82721904_n.jpg?oh=15bc98876693eb4ff508c274051ae5d1&amp;oe=5941CDFD"/>
          <p:cNvSpPr>
            <a:spLocks noChangeAspect="1" noChangeArrowheads="1"/>
          </p:cNvSpPr>
          <p:nvPr/>
        </p:nvSpPr>
        <p:spPr bwMode="auto">
          <a:xfrm>
            <a:off x="673100" y="473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21833" y="874442"/>
            <a:ext cx="4317372" cy="582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13776" y="1009459"/>
            <a:ext cx="4203074" cy="5618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Rectangle 121"/>
          <p:cNvSpPr/>
          <p:nvPr/>
        </p:nvSpPr>
        <p:spPr>
          <a:xfrm>
            <a:off x="514449" y="3213652"/>
            <a:ext cx="2520280" cy="50405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3" name="Connecteur droit 122"/>
          <p:cNvCxnSpPr/>
          <p:nvPr/>
        </p:nvCxnSpPr>
        <p:spPr>
          <a:xfrm>
            <a:off x="3034729" y="3465680"/>
            <a:ext cx="289881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362049" y="3818771"/>
            <a:ext cx="2520280" cy="74171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5" name="Connecteur droit 124"/>
          <p:cNvCxnSpPr/>
          <p:nvPr/>
        </p:nvCxnSpPr>
        <p:spPr>
          <a:xfrm>
            <a:off x="2882329" y="4189630"/>
            <a:ext cx="2898811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617830" y="990733"/>
            <a:ext cx="4217747" cy="5641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Image 125"/>
          <p:cNvPicPr/>
          <p:nvPr/>
        </p:nvPicPr>
        <p:blipFill>
          <a:blip r:embed="rId9"/>
          <a:stretch>
            <a:fillRect/>
          </a:stretch>
        </p:blipFill>
        <p:spPr>
          <a:xfrm>
            <a:off x="1429770" y="1260949"/>
            <a:ext cx="7470947" cy="4328291"/>
          </a:xfrm>
          <a:prstGeom prst="rect">
            <a:avLst/>
          </a:prstGeom>
        </p:spPr>
      </p:pic>
      <p:sp>
        <p:nvSpPr>
          <p:cNvPr id="127" name="Arrondir un rectangle avec un coin du même côté 12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129" name="Rectangle 12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13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40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</p:spTree>
    <p:extLst>
      <p:ext uri="{BB962C8B-B14F-4D97-AF65-F5344CB8AC3E}">
        <p14:creationId xmlns:p14="http://schemas.microsoft.com/office/powerpoint/2010/main" val="260316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build="p" animBg="1"/>
      <p:bldP spid="93" grpId="1" build="p" animBg="1"/>
      <p:bldP spid="2" grpId="0" animBg="1"/>
      <p:bldP spid="2" grpId="1" animBg="1"/>
      <p:bldP spid="104" grpId="0" animBg="1"/>
      <p:bldP spid="104" grpId="1" animBg="1"/>
      <p:bldP spid="106" grpId="0" animBg="1"/>
      <p:bldP spid="106" grpId="1" animBg="1"/>
      <p:bldP spid="122" grpId="0" animBg="1"/>
      <p:bldP spid="122" grpId="1" animBg="1"/>
      <p:bldP spid="124" grpId="0" animBg="1"/>
      <p:bldP spid="12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2601" y="320675"/>
            <a:ext cx="3240360" cy="853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Déplacement inutile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390993"/>
            <a:ext cx="671411" cy="782700"/>
            <a:chOff x="8743950" y="185714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grpSp>
        <p:nvGrpSpPr>
          <p:cNvPr id="51" name="Groupe 50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52" name="Ellipse 51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6" name="Ellipse 65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3" name="Rectangle 72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Plan d’actions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41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  <p:graphicFrame>
        <p:nvGraphicFramePr>
          <p:cNvPr id="62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35743"/>
              </p:ext>
            </p:extLst>
          </p:nvPr>
        </p:nvGraphicFramePr>
        <p:xfrm>
          <a:off x="457200" y="1888232"/>
          <a:ext cx="10721652" cy="4069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095"/>
                <a:gridCol w="4702774"/>
                <a:gridCol w="2314063"/>
                <a:gridCol w="2013720"/>
              </a:tblGrid>
              <a:tr h="507631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N° 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Responsable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Délai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Commander des rangements (FACOM) 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Service Achats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3200" b="1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Calibri"/>
                          <a:cs typeface="Times New Roman"/>
                        </a:rPr>
                        <a:t> </a:t>
                      </a:r>
                      <a:endParaRPr lang="fr-FR" sz="3200" dirty="0">
                        <a:solidFill>
                          <a:schemeClr val="bg1"/>
                        </a:solidFill>
                        <a:effectLst/>
                        <a:latin typeface="Candara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Commander des outillages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Service Achats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Encours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Distribuer fiche de gestion d’outillage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Leader d’équipe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15/07/2017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4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Mettre à jour la liste des fixations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Equipe projet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 defTabSz="914400" rtl="0" eaLnBrk="1" latinLnBrk="0" hangingPunct="1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3200" b="1" kern="1200" dirty="0">
                          <a:solidFill>
                            <a:schemeClr val="bg1"/>
                          </a:solidFill>
                          <a:effectLst/>
                          <a:latin typeface="Candara" pitchFamily="34" charset="0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5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Standardiser la liste des mesures des cales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Bureau Méthodes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Encours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6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Commander un distributeur de produit MC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Service Achats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28/07/2017</a:t>
                      </a:r>
                      <a:endParaRPr lang="fr-FR" sz="20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7</a:t>
                      </a:r>
                      <a:endParaRPr lang="fr-FR" sz="1600" b="1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Dématérialiser le LIC</a:t>
                      </a:r>
                      <a:endParaRPr lang="fr-FR" sz="1600" b="1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Bureau Méthodes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Encours</a:t>
                      </a:r>
                      <a:endParaRPr lang="fr-FR" sz="16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925390" y="320675"/>
            <a:ext cx="3240360" cy="853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</a:rPr>
              <a:t>Temps d’attente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390993"/>
            <a:ext cx="671411" cy="782700"/>
            <a:chOff x="8743950" y="185714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grpSp>
        <p:nvGrpSpPr>
          <p:cNvPr id="51" name="Groupe 50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52" name="Ellipse 51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6" name="Ellipse 65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3" name="Rectangle 72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Plan d’actions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42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  <p:graphicFrame>
        <p:nvGraphicFramePr>
          <p:cNvPr id="61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3296055"/>
              </p:ext>
            </p:extLst>
          </p:nvPr>
        </p:nvGraphicFramePr>
        <p:xfrm>
          <a:off x="520700" y="2420888"/>
          <a:ext cx="10721205" cy="24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024"/>
                <a:gridCol w="4702578"/>
                <a:gridCol w="2599411"/>
                <a:gridCol w="1728192"/>
              </a:tblGrid>
              <a:tr h="61807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N° 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Responsable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Délai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S’approcher de l’entreprise et assurer une maintenance préventive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Service Maintenance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1600" b="1" dirty="0">
                          <a:solidFill>
                            <a:srgbClr val="474747"/>
                          </a:solidFill>
                          <a:effectLst/>
                          <a:latin typeface="Cambria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Instaurer un système de primes de productivité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Ressources humaines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800" b="1" dirty="0" smtClean="0">
                          <a:solidFill>
                            <a:srgbClr val="474747"/>
                          </a:solidFill>
                          <a:effectLst/>
                          <a:latin typeface="Times New Roman"/>
                          <a:ea typeface="Times New Roman"/>
                        </a:rPr>
                        <a:t>20/12/2017</a:t>
                      </a:r>
                      <a:endParaRPr lang="fr-FR" sz="1800" b="1" dirty="0">
                        <a:solidFill>
                          <a:srgbClr val="474747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Formation sur les conditions ergonomiques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</a:rPr>
                        <a:t>Ressources humaines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1600" b="1" dirty="0">
                          <a:solidFill>
                            <a:srgbClr val="474747"/>
                          </a:solidFill>
                          <a:effectLst/>
                          <a:latin typeface="Cambria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68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2601" y="320675"/>
            <a:ext cx="3240360" cy="853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Retouches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390993"/>
            <a:ext cx="671411" cy="782700"/>
            <a:chOff x="8743950" y="185714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grpSp>
        <p:nvGrpSpPr>
          <p:cNvPr id="51" name="Groupe 50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52" name="Ellipse 51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6" name="Ellipse 65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3" name="Rectangle 72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Plan d’actions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43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  <p:graphicFrame>
        <p:nvGraphicFramePr>
          <p:cNvPr id="62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063324"/>
              </p:ext>
            </p:extLst>
          </p:nvPr>
        </p:nvGraphicFramePr>
        <p:xfrm>
          <a:off x="457200" y="1888232"/>
          <a:ext cx="10721652" cy="1522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095"/>
                <a:gridCol w="4702774"/>
                <a:gridCol w="2314063"/>
                <a:gridCol w="2013720"/>
              </a:tblGrid>
              <a:tr h="507631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N° 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Responsable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Délai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Action </a:t>
                      </a: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1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Demander aux fournisseurs des changements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Service Achats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14/06/2017</a:t>
                      </a:r>
                      <a:endParaRPr lang="fr-FR" sz="20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07631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Action </a:t>
                      </a: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2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Former les AMC à détecter la non-qualité 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Service Qualité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20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23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2952601" y="320675"/>
            <a:ext cx="3240360" cy="8530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</a:rPr>
              <a:t>NVAU</a:t>
            </a:r>
            <a:endParaRPr lang="fr-FR" sz="2800" dirty="0">
              <a:solidFill>
                <a:schemeClr val="tx1"/>
              </a:solidFill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" name="Group 7"/>
          <p:cNvGrpSpPr/>
          <p:nvPr/>
        </p:nvGrpSpPr>
        <p:grpSpPr>
          <a:xfrm>
            <a:off x="7476810" y="54012"/>
            <a:ext cx="632205" cy="782700"/>
            <a:chOff x="7194798" y="1843500"/>
            <a:chExt cx="892928" cy="892800"/>
          </a:xfrm>
          <a:solidFill>
            <a:srgbClr val="660033"/>
          </a:solidFill>
        </p:grpSpPr>
        <p:sp>
          <p:nvSpPr>
            <p:cNvPr id="45" name="Oval 43"/>
            <p:cNvSpPr/>
            <p:nvPr/>
          </p:nvSpPr>
          <p:spPr>
            <a:xfrm>
              <a:off x="7194798" y="1843500"/>
              <a:ext cx="892928" cy="892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46" name="Group 44"/>
            <p:cNvGrpSpPr/>
            <p:nvPr/>
          </p:nvGrpSpPr>
          <p:grpSpPr>
            <a:xfrm>
              <a:off x="7414689" y="2085572"/>
              <a:ext cx="443436" cy="397910"/>
              <a:chOff x="3270126" y="2762664"/>
              <a:chExt cx="684000" cy="613776"/>
            </a:xfrm>
            <a:grpFill/>
          </p:grpSpPr>
          <p:sp>
            <p:nvSpPr>
              <p:cNvPr id="47" name="Freeform 51"/>
              <p:cNvSpPr>
                <a:spLocks/>
              </p:cNvSpPr>
              <p:nvPr/>
            </p:nvSpPr>
            <p:spPr bwMode="auto">
              <a:xfrm>
                <a:off x="3387901" y="2872777"/>
                <a:ext cx="294437" cy="55057"/>
              </a:xfrm>
              <a:custGeom>
                <a:avLst/>
                <a:gdLst>
                  <a:gd name="T0" fmla="*/ 151 w 1438"/>
                  <a:gd name="T1" fmla="*/ 0 h 302"/>
                  <a:gd name="T2" fmla="*/ 1287 w 1438"/>
                  <a:gd name="T3" fmla="*/ 0 h 302"/>
                  <a:gd name="T4" fmla="*/ 1318 w 1438"/>
                  <a:gd name="T5" fmla="*/ 3 h 302"/>
                  <a:gd name="T6" fmla="*/ 1346 w 1438"/>
                  <a:gd name="T7" fmla="*/ 12 h 302"/>
                  <a:gd name="T8" fmla="*/ 1372 w 1438"/>
                  <a:gd name="T9" fmla="*/ 26 h 302"/>
                  <a:gd name="T10" fmla="*/ 1394 w 1438"/>
                  <a:gd name="T11" fmla="*/ 45 h 302"/>
                  <a:gd name="T12" fmla="*/ 1413 w 1438"/>
                  <a:gd name="T13" fmla="*/ 67 h 302"/>
                  <a:gd name="T14" fmla="*/ 1426 w 1438"/>
                  <a:gd name="T15" fmla="*/ 93 h 302"/>
                  <a:gd name="T16" fmla="*/ 1435 w 1438"/>
                  <a:gd name="T17" fmla="*/ 121 h 302"/>
                  <a:gd name="T18" fmla="*/ 1438 w 1438"/>
                  <a:gd name="T19" fmla="*/ 151 h 302"/>
                  <a:gd name="T20" fmla="*/ 1435 w 1438"/>
                  <a:gd name="T21" fmla="*/ 181 h 302"/>
                  <a:gd name="T22" fmla="*/ 1426 w 1438"/>
                  <a:gd name="T23" fmla="*/ 209 h 302"/>
                  <a:gd name="T24" fmla="*/ 1413 w 1438"/>
                  <a:gd name="T25" fmla="*/ 235 h 302"/>
                  <a:gd name="T26" fmla="*/ 1394 w 1438"/>
                  <a:gd name="T27" fmla="*/ 257 h 302"/>
                  <a:gd name="T28" fmla="*/ 1372 w 1438"/>
                  <a:gd name="T29" fmla="*/ 276 h 302"/>
                  <a:gd name="T30" fmla="*/ 1346 w 1438"/>
                  <a:gd name="T31" fmla="*/ 289 h 302"/>
                  <a:gd name="T32" fmla="*/ 1318 w 1438"/>
                  <a:gd name="T33" fmla="*/ 298 h 302"/>
                  <a:gd name="T34" fmla="*/ 1287 w 1438"/>
                  <a:gd name="T35" fmla="*/ 302 h 302"/>
                  <a:gd name="T36" fmla="*/ 151 w 1438"/>
                  <a:gd name="T37" fmla="*/ 302 h 302"/>
                  <a:gd name="T38" fmla="*/ 121 w 1438"/>
                  <a:gd name="T39" fmla="*/ 298 h 302"/>
                  <a:gd name="T40" fmla="*/ 93 w 1438"/>
                  <a:gd name="T41" fmla="*/ 289 h 302"/>
                  <a:gd name="T42" fmla="*/ 66 w 1438"/>
                  <a:gd name="T43" fmla="*/ 276 h 302"/>
                  <a:gd name="T44" fmla="*/ 44 w 1438"/>
                  <a:gd name="T45" fmla="*/ 257 h 302"/>
                  <a:gd name="T46" fmla="*/ 26 w 1438"/>
                  <a:gd name="T47" fmla="*/ 235 h 302"/>
                  <a:gd name="T48" fmla="*/ 12 w 1438"/>
                  <a:gd name="T49" fmla="*/ 209 h 302"/>
                  <a:gd name="T50" fmla="*/ 4 w 1438"/>
                  <a:gd name="T51" fmla="*/ 181 h 302"/>
                  <a:gd name="T52" fmla="*/ 0 w 1438"/>
                  <a:gd name="T53" fmla="*/ 151 h 302"/>
                  <a:gd name="T54" fmla="*/ 4 w 1438"/>
                  <a:gd name="T55" fmla="*/ 121 h 302"/>
                  <a:gd name="T56" fmla="*/ 12 w 1438"/>
                  <a:gd name="T57" fmla="*/ 93 h 302"/>
                  <a:gd name="T58" fmla="*/ 26 w 1438"/>
                  <a:gd name="T59" fmla="*/ 67 h 302"/>
                  <a:gd name="T60" fmla="*/ 44 w 1438"/>
                  <a:gd name="T61" fmla="*/ 45 h 302"/>
                  <a:gd name="T62" fmla="*/ 66 w 1438"/>
                  <a:gd name="T63" fmla="*/ 26 h 302"/>
                  <a:gd name="T64" fmla="*/ 93 w 1438"/>
                  <a:gd name="T65" fmla="*/ 12 h 302"/>
                  <a:gd name="T66" fmla="*/ 121 w 1438"/>
                  <a:gd name="T67" fmla="*/ 3 h 302"/>
                  <a:gd name="T68" fmla="*/ 151 w 1438"/>
                  <a:gd name="T6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2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5"/>
                    </a:lnTo>
                    <a:lnTo>
                      <a:pt x="1413" y="67"/>
                    </a:lnTo>
                    <a:lnTo>
                      <a:pt x="1426" y="93"/>
                    </a:lnTo>
                    <a:lnTo>
                      <a:pt x="1435" y="121"/>
                    </a:lnTo>
                    <a:lnTo>
                      <a:pt x="1438" y="151"/>
                    </a:lnTo>
                    <a:lnTo>
                      <a:pt x="1435" y="181"/>
                    </a:lnTo>
                    <a:lnTo>
                      <a:pt x="1426" y="209"/>
                    </a:lnTo>
                    <a:lnTo>
                      <a:pt x="1413" y="235"/>
                    </a:lnTo>
                    <a:lnTo>
                      <a:pt x="1394" y="257"/>
                    </a:lnTo>
                    <a:lnTo>
                      <a:pt x="1372" y="276"/>
                    </a:lnTo>
                    <a:lnTo>
                      <a:pt x="1346" y="289"/>
                    </a:lnTo>
                    <a:lnTo>
                      <a:pt x="1318" y="298"/>
                    </a:lnTo>
                    <a:lnTo>
                      <a:pt x="1287" y="302"/>
                    </a:lnTo>
                    <a:lnTo>
                      <a:pt x="151" y="302"/>
                    </a:lnTo>
                    <a:lnTo>
                      <a:pt x="121" y="298"/>
                    </a:lnTo>
                    <a:lnTo>
                      <a:pt x="93" y="289"/>
                    </a:lnTo>
                    <a:lnTo>
                      <a:pt x="66" y="276"/>
                    </a:lnTo>
                    <a:lnTo>
                      <a:pt x="44" y="257"/>
                    </a:lnTo>
                    <a:lnTo>
                      <a:pt x="26" y="235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1"/>
                    </a:lnTo>
                    <a:lnTo>
                      <a:pt x="12" y="93"/>
                    </a:lnTo>
                    <a:lnTo>
                      <a:pt x="26" y="67"/>
                    </a:lnTo>
                    <a:lnTo>
                      <a:pt x="44" y="45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8" name="Freeform 52"/>
              <p:cNvSpPr>
                <a:spLocks/>
              </p:cNvSpPr>
              <p:nvPr/>
            </p:nvSpPr>
            <p:spPr bwMode="auto">
              <a:xfrm>
                <a:off x="3387901" y="2976771"/>
                <a:ext cx="294437" cy="55057"/>
              </a:xfrm>
              <a:custGeom>
                <a:avLst/>
                <a:gdLst>
                  <a:gd name="T0" fmla="*/ 151 w 1438"/>
                  <a:gd name="T1" fmla="*/ 0 h 301"/>
                  <a:gd name="T2" fmla="*/ 1287 w 1438"/>
                  <a:gd name="T3" fmla="*/ 0 h 301"/>
                  <a:gd name="T4" fmla="*/ 1318 w 1438"/>
                  <a:gd name="T5" fmla="*/ 3 h 301"/>
                  <a:gd name="T6" fmla="*/ 1346 w 1438"/>
                  <a:gd name="T7" fmla="*/ 12 h 301"/>
                  <a:gd name="T8" fmla="*/ 1372 w 1438"/>
                  <a:gd name="T9" fmla="*/ 26 h 301"/>
                  <a:gd name="T10" fmla="*/ 1394 w 1438"/>
                  <a:gd name="T11" fmla="*/ 44 h 301"/>
                  <a:gd name="T12" fmla="*/ 1413 w 1438"/>
                  <a:gd name="T13" fmla="*/ 66 h 301"/>
                  <a:gd name="T14" fmla="*/ 1426 w 1438"/>
                  <a:gd name="T15" fmla="*/ 92 h 301"/>
                  <a:gd name="T16" fmla="*/ 1435 w 1438"/>
                  <a:gd name="T17" fmla="*/ 120 h 301"/>
                  <a:gd name="T18" fmla="*/ 1438 w 1438"/>
                  <a:gd name="T19" fmla="*/ 150 h 301"/>
                  <a:gd name="T20" fmla="*/ 1435 w 1438"/>
                  <a:gd name="T21" fmla="*/ 181 h 301"/>
                  <a:gd name="T22" fmla="*/ 1426 w 1438"/>
                  <a:gd name="T23" fmla="*/ 210 h 301"/>
                  <a:gd name="T24" fmla="*/ 1413 w 1438"/>
                  <a:gd name="T25" fmla="*/ 235 h 301"/>
                  <a:gd name="T26" fmla="*/ 1394 w 1438"/>
                  <a:gd name="T27" fmla="*/ 258 h 301"/>
                  <a:gd name="T28" fmla="*/ 1372 w 1438"/>
                  <a:gd name="T29" fmla="*/ 275 h 301"/>
                  <a:gd name="T30" fmla="*/ 1346 w 1438"/>
                  <a:gd name="T31" fmla="*/ 290 h 301"/>
                  <a:gd name="T32" fmla="*/ 1318 w 1438"/>
                  <a:gd name="T33" fmla="*/ 298 h 301"/>
                  <a:gd name="T34" fmla="*/ 1287 w 1438"/>
                  <a:gd name="T35" fmla="*/ 301 h 301"/>
                  <a:gd name="T36" fmla="*/ 151 w 1438"/>
                  <a:gd name="T37" fmla="*/ 301 h 301"/>
                  <a:gd name="T38" fmla="*/ 121 w 1438"/>
                  <a:gd name="T39" fmla="*/ 298 h 301"/>
                  <a:gd name="T40" fmla="*/ 93 w 1438"/>
                  <a:gd name="T41" fmla="*/ 290 h 301"/>
                  <a:gd name="T42" fmla="*/ 66 w 1438"/>
                  <a:gd name="T43" fmla="*/ 275 h 301"/>
                  <a:gd name="T44" fmla="*/ 44 w 1438"/>
                  <a:gd name="T45" fmla="*/ 258 h 301"/>
                  <a:gd name="T46" fmla="*/ 26 w 1438"/>
                  <a:gd name="T47" fmla="*/ 235 h 301"/>
                  <a:gd name="T48" fmla="*/ 12 w 1438"/>
                  <a:gd name="T49" fmla="*/ 210 h 301"/>
                  <a:gd name="T50" fmla="*/ 4 w 1438"/>
                  <a:gd name="T51" fmla="*/ 181 h 301"/>
                  <a:gd name="T52" fmla="*/ 0 w 1438"/>
                  <a:gd name="T53" fmla="*/ 150 h 301"/>
                  <a:gd name="T54" fmla="*/ 4 w 1438"/>
                  <a:gd name="T55" fmla="*/ 120 h 301"/>
                  <a:gd name="T56" fmla="*/ 12 w 1438"/>
                  <a:gd name="T57" fmla="*/ 92 h 301"/>
                  <a:gd name="T58" fmla="*/ 26 w 1438"/>
                  <a:gd name="T59" fmla="*/ 66 h 301"/>
                  <a:gd name="T60" fmla="*/ 44 w 1438"/>
                  <a:gd name="T61" fmla="*/ 44 h 301"/>
                  <a:gd name="T62" fmla="*/ 66 w 1438"/>
                  <a:gd name="T63" fmla="*/ 26 h 301"/>
                  <a:gd name="T64" fmla="*/ 93 w 1438"/>
                  <a:gd name="T65" fmla="*/ 12 h 301"/>
                  <a:gd name="T66" fmla="*/ 121 w 1438"/>
                  <a:gd name="T67" fmla="*/ 3 h 301"/>
                  <a:gd name="T68" fmla="*/ 151 w 1438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38" h="301">
                    <a:moveTo>
                      <a:pt x="151" y="0"/>
                    </a:moveTo>
                    <a:lnTo>
                      <a:pt x="1287" y="0"/>
                    </a:lnTo>
                    <a:lnTo>
                      <a:pt x="1318" y="3"/>
                    </a:lnTo>
                    <a:lnTo>
                      <a:pt x="1346" y="12"/>
                    </a:lnTo>
                    <a:lnTo>
                      <a:pt x="1372" y="26"/>
                    </a:lnTo>
                    <a:lnTo>
                      <a:pt x="1394" y="44"/>
                    </a:lnTo>
                    <a:lnTo>
                      <a:pt x="1413" y="66"/>
                    </a:lnTo>
                    <a:lnTo>
                      <a:pt x="1426" y="92"/>
                    </a:lnTo>
                    <a:lnTo>
                      <a:pt x="1435" y="120"/>
                    </a:lnTo>
                    <a:lnTo>
                      <a:pt x="1438" y="150"/>
                    </a:lnTo>
                    <a:lnTo>
                      <a:pt x="1435" y="181"/>
                    </a:lnTo>
                    <a:lnTo>
                      <a:pt x="1426" y="210"/>
                    </a:lnTo>
                    <a:lnTo>
                      <a:pt x="1413" y="235"/>
                    </a:lnTo>
                    <a:lnTo>
                      <a:pt x="1394" y="258"/>
                    </a:lnTo>
                    <a:lnTo>
                      <a:pt x="1372" y="275"/>
                    </a:lnTo>
                    <a:lnTo>
                      <a:pt x="1346" y="290"/>
                    </a:lnTo>
                    <a:lnTo>
                      <a:pt x="1318" y="298"/>
                    </a:lnTo>
                    <a:lnTo>
                      <a:pt x="1287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8"/>
                    </a:lnTo>
                    <a:lnTo>
                      <a:pt x="26" y="235"/>
                    </a:lnTo>
                    <a:lnTo>
                      <a:pt x="12" y="210"/>
                    </a:lnTo>
                    <a:lnTo>
                      <a:pt x="4" y="181"/>
                    </a:lnTo>
                    <a:lnTo>
                      <a:pt x="0" y="150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6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49" name="Freeform 53"/>
              <p:cNvSpPr>
                <a:spLocks/>
              </p:cNvSpPr>
              <p:nvPr/>
            </p:nvSpPr>
            <p:spPr bwMode="auto">
              <a:xfrm>
                <a:off x="3387901" y="3080767"/>
                <a:ext cx="178928" cy="57095"/>
              </a:xfrm>
              <a:custGeom>
                <a:avLst/>
                <a:gdLst>
                  <a:gd name="T0" fmla="*/ 151 w 870"/>
                  <a:gd name="T1" fmla="*/ 0 h 301"/>
                  <a:gd name="T2" fmla="*/ 720 w 870"/>
                  <a:gd name="T3" fmla="*/ 0 h 301"/>
                  <a:gd name="T4" fmla="*/ 750 w 870"/>
                  <a:gd name="T5" fmla="*/ 4 h 301"/>
                  <a:gd name="T6" fmla="*/ 778 w 870"/>
                  <a:gd name="T7" fmla="*/ 12 h 301"/>
                  <a:gd name="T8" fmla="*/ 805 w 870"/>
                  <a:gd name="T9" fmla="*/ 26 h 301"/>
                  <a:gd name="T10" fmla="*/ 827 w 870"/>
                  <a:gd name="T11" fmla="*/ 44 h 301"/>
                  <a:gd name="T12" fmla="*/ 845 w 870"/>
                  <a:gd name="T13" fmla="*/ 67 h 301"/>
                  <a:gd name="T14" fmla="*/ 859 w 870"/>
                  <a:gd name="T15" fmla="*/ 92 h 301"/>
                  <a:gd name="T16" fmla="*/ 867 w 870"/>
                  <a:gd name="T17" fmla="*/ 120 h 301"/>
                  <a:gd name="T18" fmla="*/ 870 w 870"/>
                  <a:gd name="T19" fmla="*/ 151 h 301"/>
                  <a:gd name="T20" fmla="*/ 867 w 870"/>
                  <a:gd name="T21" fmla="*/ 181 h 301"/>
                  <a:gd name="T22" fmla="*/ 859 w 870"/>
                  <a:gd name="T23" fmla="*/ 209 h 301"/>
                  <a:gd name="T24" fmla="*/ 845 w 870"/>
                  <a:gd name="T25" fmla="*/ 234 h 301"/>
                  <a:gd name="T26" fmla="*/ 827 w 870"/>
                  <a:gd name="T27" fmla="*/ 257 h 301"/>
                  <a:gd name="T28" fmla="*/ 805 w 870"/>
                  <a:gd name="T29" fmla="*/ 275 h 301"/>
                  <a:gd name="T30" fmla="*/ 778 w 870"/>
                  <a:gd name="T31" fmla="*/ 290 h 301"/>
                  <a:gd name="T32" fmla="*/ 750 w 870"/>
                  <a:gd name="T33" fmla="*/ 298 h 301"/>
                  <a:gd name="T34" fmla="*/ 720 w 870"/>
                  <a:gd name="T35" fmla="*/ 301 h 301"/>
                  <a:gd name="T36" fmla="*/ 151 w 870"/>
                  <a:gd name="T37" fmla="*/ 301 h 301"/>
                  <a:gd name="T38" fmla="*/ 121 w 870"/>
                  <a:gd name="T39" fmla="*/ 298 h 301"/>
                  <a:gd name="T40" fmla="*/ 93 w 870"/>
                  <a:gd name="T41" fmla="*/ 290 h 301"/>
                  <a:gd name="T42" fmla="*/ 66 w 870"/>
                  <a:gd name="T43" fmla="*/ 275 h 301"/>
                  <a:gd name="T44" fmla="*/ 44 w 870"/>
                  <a:gd name="T45" fmla="*/ 257 h 301"/>
                  <a:gd name="T46" fmla="*/ 26 w 870"/>
                  <a:gd name="T47" fmla="*/ 234 h 301"/>
                  <a:gd name="T48" fmla="*/ 12 w 870"/>
                  <a:gd name="T49" fmla="*/ 209 h 301"/>
                  <a:gd name="T50" fmla="*/ 4 w 870"/>
                  <a:gd name="T51" fmla="*/ 181 h 301"/>
                  <a:gd name="T52" fmla="*/ 0 w 870"/>
                  <a:gd name="T53" fmla="*/ 151 h 301"/>
                  <a:gd name="T54" fmla="*/ 4 w 870"/>
                  <a:gd name="T55" fmla="*/ 120 h 301"/>
                  <a:gd name="T56" fmla="*/ 12 w 870"/>
                  <a:gd name="T57" fmla="*/ 92 h 301"/>
                  <a:gd name="T58" fmla="*/ 26 w 870"/>
                  <a:gd name="T59" fmla="*/ 67 h 301"/>
                  <a:gd name="T60" fmla="*/ 44 w 870"/>
                  <a:gd name="T61" fmla="*/ 44 h 301"/>
                  <a:gd name="T62" fmla="*/ 66 w 870"/>
                  <a:gd name="T63" fmla="*/ 26 h 301"/>
                  <a:gd name="T64" fmla="*/ 93 w 870"/>
                  <a:gd name="T65" fmla="*/ 12 h 301"/>
                  <a:gd name="T66" fmla="*/ 121 w 870"/>
                  <a:gd name="T67" fmla="*/ 4 h 301"/>
                  <a:gd name="T68" fmla="*/ 151 w 870"/>
                  <a:gd name="T69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70" h="301">
                    <a:moveTo>
                      <a:pt x="151" y="0"/>
                    </a:moveTo>
                    <a:lnTo>
                      <a:pt x="720" y="0"/>
                    </a:lnTo>
                    <a:lnTo>
                      <a:pt x="750" y="4"/>
                    </a:lnTo>
                    <a:lnTo>
                      <a:pt x="778" y="12"/>
                    </a:lnTo>
                    <a:lnTo>
                      <a:pt x="805" y="26"/>
                    </a:lnTo>
                    <a:lnTo>
                      <a:pt x="827" y="44"/>
                    </a:lnTo>
                    <a:lnTo>
                      <a:pt x="845" y="67"/>
                    </a:lnTo>
                    <a:lnTo>
                      <a:pt x="859" y="92"/>
                    </a:lnTo>
                    <a:lnTo>
                      <a:pt x="867" y="120"/>
                    </a:lnTo>
                    <a:lnTo>
                      <a:pt x="870" y="151"/>
                    </a:lnTo>
                    <a:lnTo>
                      <a:pt x="867" y="181"/>
                    </a:lnTo>
                    <a:lnTo>
                      <a:pt x="859" y="209"/>
                    </a:lnTo>
                    <a:lnTo>
                      <a:pt x="845" y="234"/>
                    </a:lnTo>
                    <a:lnTo>
                      <a:pt x="827" y="257"/>
                    </a:lnTo>
                    <a:lnTo>
                      <a:pt x="805" y="275"/>
                    </a:lnTo>
                    <a:lnTo>
                      <a:pt x="778" y="290"/>
                    </a:lnTo>
                    <a:lnTo>
                      <a:pt x="750" y="298"/>
                    </a:lnTo>
                    <a:lnTo>
                      <a:pt x="720" y="301"/>
                    </a:lnTo>
                    <a:lnTo>
                      <a:pt x="151" y="301"/>
                    </a:lnTo>
                    <a:lnTo>
                      <a:pt x="121" y="298"/>
                    </a:lnTo>
                    <a:lnTo>
                      <a:pt x="93" y="290"/>
                    </a:lnTo>
                    <a:lnTo>
                      <a:pt x="66" y="275"/>
                    </a:lnTo>
                    <a:lnTo>
                      <a:pt x="44" y="257"/>
                    </a:lnTo>
                    <a:lnTo>
                      <a:pt x="26" y="234"/>
                    </a:lnTo>
                    <a:lnTo>
                      <a:pt x="12" y="209"/>
                    </a:lnTo>
                    <a:lnTo>
                      <a:pt x="4" y="181"/>
                    </a:lnTo>
                    <a:lnTo>
                      <a:pt x="0" y="151"/>
                    </a:lnTo>
                    <a:lnTo>
                      <a:pt x="4" y="120"/>
                    </a:lnTo>
                    <a:lnTo>
                      <a:pt x="12" y="92"/>
                    </a:lnTo>
                    <a:lnTo>
                      <a:pt x="26" y="67"/>
                    </a:lnTo>
                    <a:lnTo>
                      <a:pt x="44" y="44"/>
                    </a:lnTo>
                    <a:lnTo>
                      <a:pt x="66" y="26"/>
                    </a:lnTo>
                    <a:lnTo>
                      <a:pt x="93" y="12"/>
                    </a:lnTo>
                    <a:lnTo>
                      <a:pt x="121" y="4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0" name="Freeform 54"/>
              <p:cNvSpPr>
                <a:spLocks/>
              </p:cNvSpPr>
              <p:nvPr/>
            </p:nvSpPr>
            <p:spPr bwMode="auto">
              <a:xfrm>
                <a:off x="3270126" y="2762664"/>
                <a:ext cx="529987" cy="613776"/>
              </a:xfrm>
              <a:custGeom>
                <a:avLst/>
                <a:gdLst>
                  <a:gd name="T0" fmla="*/ 152 w 2574"/>
                  <a:gd name="T1" fmla="*/ 0 h 3310"/>
                  <a:gd name="T2" fmla="*/ 2423 w 2574"/>
                  <a:gd name="T3" fmla="*/ 0 h 3310"/>
                  <a:gd name="T4" fmla="*/ 2453 w 2574"/>
                  <a:gd name="T5" fmla="*/ 3 h 3310"/>
                  <a:gd name="T6" fmla="*/ 2481 w 2574"/>
                  <a:gd name="T7" fmla="*/ 12 h 3310"/>
                  <a:gd name="T8" fmla="*/ 2507 w 2574"/>
                  <a:gd name="T9" fmla="*/ 26 h 3310"/>
                  <a:gd name="T10" fmla="*/ 2529 w 2574"/>
                  <a:gd name="T11" fmla="*/ 44 h 3310"/>
                  <a:gd name="T12" fmla="*/ 2548 w 2574"/>
                  <a:gd name="T13" fmla="*/ 67 h 3310"/>
                  <a:gd name="T14" fmla="*/ 2562 w 2574"/>
                  <a:gd name="T15" fmla="*/ 92 h 3310"/>
                  <a:gd name="T16" fmla="*/ 2571 w 2574"/>
                  <a:gd name="T17" fmla="*/ 120 h 3310"/>
                  <a:gd name="T18" fmla="*/ 2574 w 2574"/>
                  <a:gd name="T19" fmla="*/ 150 h 3310"/>
                  <a:gd name="T20" fmla="*/ 2574 w 2574"/>
                  <a:gd name="T21" fmla="*/ 374 h 3310"/>
                  <a:gd name="T22" fmla="*/ 2272 w 2574"/>
                  <a:gd name="T23" fmla="*/ 896 h 3310"/>
                  <a:gd name="T24" fmla="*/ 2272 w 2574"/>
                  <a:gd name="T25" fmla="*/ 301 h 3310"/>
                  <a:gd name="T26" fmla="*/ 304 w 2574"/>
                  <a:gd name="T27" fmla="*/ 301 h 3310"/>
                  <a:gd name="T28" fmla="*/ 304 w 2574"/>
                  <a:gd name="T29" fmla="*/ 3008 h 3310"/>
                  <a:gd name="T30" fmla="*/ 2272 w 2574"/>
                  <a:gd name="T31" fmla="*/ 3008 h 3310"/>
                  <a:gd name="T32" fmla="*/ 2272 w 2574"/>
                  <a:gd name="T33" fmla="*/ 2634 h 3310"/>
                  <a:gd name="T34" fmla="*/ 2430 w 2574"/>
                  <a:gd name="T35" fmla="*/ 2530 h 3310"/>
                  <a:gd name="T36" fmla="*/ 2458 w 2574"/>
                  <a:gd name="T37" fmla="*/ 2508 h 3310"/>
                  <a:gd name="T38" fmla="*/ 2482 w 2574"/>
                  <a:gd name="T39" fmla="*/ 2483 h 3310"/>
                  <a:gd name="T40" fmla="*/ 2502 w 2574"/>
                  <a:gd name="T41" fmla="*/ 2454 h 3310"/>
                  <a:gd name="T42" fmla="*/ 2574 w 2574"/>
                  <a:gd name="T43" fmla="*/ 2330 h 3310"/>
                  <a:gd name="T44" fmla="*/ 2574 w 2574"/>
                  <a:gd name="T45" fmla="*/ 3159 h 3310"/>
                  <a:gd name="T46" fmla="*/ 2571 w 2574"/>
                  <a:gd name="T47" fmla="*/ 3189 h 3310"/>
                  <a:gd name="T48" fmla="*/ 2562 w 2574"/>
                  <a:gd name="T49" fmla="*/ 3217 h 3310"/>
                  <a:gd name="T50" fmla="*/ 2548 w 2574"/>
                  <a:gd name="T51" fmla="*/ 3243 h 3310"/>
                  <a:gd name="T52" fmla="*/ 2529 w 2574"/>
                  <a:gd name="T53" fmla="*/ 3265 h 3310"/>
                  <a:gd name="T54" fmla="*/ 2507 w 2574"/>
                  <a:gd name="T55" fmla="*/ 3284 h 3310"/>
                  <a:gd name="T56" fmla="*/ 2481 w 2574"/>
                  <a:gd name="T57" fmla="*/ 3297 h 3310"/>
                  <a:gd name="T58" fmla="*/ 2453 w 2574"/>
                  <a:gd name="T59" fmla="*/ 3307 h 3310"/>
                  <a:gd name="T60" fmla="*/ 2423 w 2574"/>
                  <a:gd name="T61" fmla="*/ 3310 h 3310"/>
                  <a:gd name="T62" fmla="*/ 152 w 2574"/>
                  <a:gd name="T63" fmla="*/ 3310 h 3310"/>
                  <a:gd name="T64" fmla="*/ 121 w 2574"/>
                  <a:gd name="T65" fmla="*/ 3307 h 3310"/>
                  <a:gd name="T66" fmla="*/ 93 w 2574"/>
                  <a:gd name="T67" fmla="*/ 3297 h 3310"/>
                  <a:gd name="T68" fmla="*/ 67 w 2574"/>
                  <a:gd name="T69" fmla="*/ 3284 h 3310"/>
                  <a:gd name="T70" fmla="*/ 45 w 2574"/>
                  <a:gd name="T71" fmla="*/ 3265 h 3310"/>
                  <a:gd name="T72" fmla="*/ 26 w 2574"/>
                  <a:gd name="T73" fmla="*/ 3243 h 3310"/>
                  <a:gd name="T74" fmla="*/ 13 w 2574"/>
                  <a:gd name="T75" fmla="*/ 3217 h 3310"/>
                  <a:gd name="T76" fmla="*/ 3 w 2574"/>
                  <a:gd name="T77" fmla="*/ 3189 h 3310"/>
                  <a:gd name="T78" fmla="*/ 0 w 2574"/>
                  <a:gd name="T79" fmla="*/ 3159 h 3310"/>
                  <a:gd name="T80" fmla="*/ 0 w 2574"/>
                  <a:gd name="T81" fmla="*/ 150 h 3310"/>
                  <a:gd name="T82" fmla="*/ 3 w 2574"/>
                  <a:gd name="T83" fmla="*/ 120 h 3310"/>
                  <a:gd name="T84" fmla="*/ 13 w 2574"/>
                  <a:gd name="T85" fmla="*/ 92 h 3310"/>
                  <a:gd name="T86" fmla="*/ 26 w 2574"/>
                  <a:gd name="T87" fmla="*/ 67 h 3310"/>
                  <a:gd name="T88" fmla="*/ 45 w 2574"/>
                  <a:gd name="T89" fmla="*/ 44 h 3310"/>
                  <a:gd name="T90" fmla="*/ 67 w 2574"/>
                  <a:gd name="T91" fmla="*/ 26 h 3310"/>
                  <a:gd name="T92" fmla="*/ 93 w 2574"/>
                  <a:gd name="T93" fmla="*/ 12 h 3310"/>
                  <a:gd name="T94" fmla="*/ 121 w 2574"/>
                  <a:gd name="T95" fmla="*/ 3 h 3310"/>
                  <a:gd name="T96" fmla="*/ 152 w 2574"/>
                  <a:gd name="T97" fmla="*/ 0 h 3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74" h="3310">
                    <a:moveTo>
                      <a:pt x="152" y="0"/>
                    </a:moveTo>
                    <a:lnTo>
                      <a:pt x="2423" y="0"/>
                    </a:lnTo>
                    <a:lnTo>
                      <a:pt x="2453" y="3"/>
                    </a:lnTo>
                    <a:lnTo>
                      <a:pt x="2481" y="12"/>
                    </a:lnTo>
                    <a:lnTo>
                      <a:pt x="2507" y="26"/>
                    </a:lnTo>
                    <a:lnTo>
                      <a:pt x="2529" y="44"/>
                    </a:lnTo>
                    <a:lnTo>
                      <a:pt x="2548" y="67"/>
                    </a:lnTo>
                    <a:lnTo>
                      <a:pt x="2562" y="92"/>
                    </a:lnTo>
                    <a:lnTo>
                      <a:pt x="2571" y="120"/>
                    </a:lnTo>
                    <a:lnTo>
                      <a:pt x="2574" y="150"/>
                    </a:lnTo>
                    <a:lnTo>
                      <a:pt x="2574" y="374"/>
                    </a:lnTo>
                    <a:lnTo>
                      <a:pt x="2272" y="896"/>
                    </a:lnTo>
                    <a:lnTo>
                      <a:pt x="2272" y="301"/>
                    </a:lnTo>
                    <a:lnTo>
                      <a:pt x="304" y="301"/>
                    </a:lnTo>
                    <a:lnTo>
                      <a:pt x="304" y="3008"/>
                    </a:lnTo>
                    <a:lnTo>
                      <a:pt x="2272" y="3008"/>
                    </a:lnTo>
                    <a:lnTo>
                      <a:pt x="2272" y="2634"/>
                    </a:lnTo>
                    <a:lnTo>
                      <a:pt x="2430" y="2530"/>
                    </a:lnTo>
                    <a:lnTo>
                      <a:pt x="2458" y="2508"/>
                    </a:lnTo>
                    <a:lnTo>
                      <a:pt x="2482" y="2483"/>
                    </a:lnTo>
                    <a:lnTo>
                      <a:pt x="2502" y="2454"/>
                    </a:lnTo>
                    <a:lnTo>
                      <a:pt x="2574" y="2330"/>
                    </a:lnTo>
                    <a:lnTo>
                      <a:pt x="2574" y="3159"/>
                    </a:lnTo>
                    <a:lnTo>
                      <a:pt x="2571" y="3189"/>
                    </a:lnTo>
                    <a:lnTo>
                      <a:pt x="2562" y="3217"/>
                    </a:lnTo>
                    <a:lnTo>
                      <a:pt x="2548" y="3243"/>
                    </a:lnTo>
                    <a:lnTo>
                      <a:pt x="2529" y="3265"/>
                    </a:lnTo>
                    <a:lnTo>
                      <a:pt x="2507" y="3284"/>
                    </a:lnTo>
                    <a:lnTo>
                      <a:pt x="2481" y="3297"/>
                    </a:lnTo>
                    <a:lnTo>
                      <a:pt x="2453" y="3307"/>
                    </a:lnTo>
                    <a:lnTo>
                      <a:pt x="2423" y="3310"/>
                    </a:lnTo>
                    <a:lnTo>
                      <a:pt x="152" y="3310"/>
                    </a:lnTo>
                    <a:lnTo>
                      <a:pt x="121" y="3307"/>
                    </a:lnTo>
                    <a:lnTo>
                      <a:pt x="93" y="3297"/>
                    </a:lnTo>
                    <a:lnTo>
                      <a:pt x="67" y="3284"/>
                    </a:lnTo>
                    <a:lnTo>
                      <a:pt x="45" y="3265"/>
                    </a:lnTo>
                    <a:lnTo>
                      <a:pt x="26" y="3243"/>
                    </a:lnTo>
                    <a:lnTo>
                      <a:pt x="13" y="3217"/>
                    </a:lnTo>
                    <a:lnTo>
                      <a:pt x="3" y="3189"/>
                    </a:lnTo>
                    <a:lnTo>
                      <a:pt x="0" y="3159"/>
                    </a:lnTo>
                    <a:lnTo>
                      <a:pt x="0" y="150"/>
                    </a:lnTo>
                    <a:lnTo>
                      <a:pt x="3" y="120"/>
                    </a:lnTo>
                    <a:lnTo>
                      <a:pt x="13" y="92"/>
                    </a:lnTo>
                    <a:lnTo>
                      <a:pt x="26" y="67"/>
                    </a:lnTo>
                    <a:lnTo>
                      <a:pt x="45" y="44"/>
                    </a:lnTo>
                    <a:lnTo>
                      <a:pt x="67" y="26"/>
                    </a:lnTo>
                    <a:lnTo>
                      <a:pt x="93" y="12"/>
                    </a:lnTo>
                    <a:lnTo>
                      <a:pt x="121" y="3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3" name="Freeform 55"/>
              <p:cNvSpPr>
                <a:spLocks noEditPoints="1"/>
              </p:cNvSpPr>
              <p:nvPr/>
            </p:nvSpPr>
            <p:spPr bwMode="auto">
              <a:xfrm>
                <a:off x="3627980" y="2831994"/>
                <a:ext cx="326146" cy="438412"/>
              </a:xfrm>
              <a:custGeom>
                <a:avLst/>
                <a:gdLst>
                  <a:gd name="T0" fmla="*/ 131 w 1591"/>
                  <a:gd name="T1" fmla="*/ 1996 h 2370"/>
                  <a:gd name="T2" fmla="*/ 223 w 1591"/>
                  <a:gd name="T3" fmla="*/ 2040 h 2370"/>
                  <a:gd name="T4" fmla="*/ 308 w 1591"/>
                  <a:gd name="T5" fmla="*/ 2097 h 2370"/>
                  <a:gd name="T6" fmla="*/ 439 w 1591"/>
                  <a:gd name="T7" fmla="*/ 1980 h 2370"/>
                  <a:gd name="T8" fmla="*/ 389 w 1591"/>
                  <a:gd name="T9" fmla="*/ 1934 h 2370"/>
                  <a:gd name="T10" fmla="*/ 314 w 1591"/>
                  <a:gd name="T11" fmla="*/ 1883 h 2370"/>
                  <a:gd name="T12" fmla="*/ 245 w 1591"/>
                  <a:gd name="T13" fmla="*/ 1849 h 2370"/>
                  <a:gd name="T14" fmla="*/ 187 w 1591"/>
                  <a:gd name="T15" fmla="*/ 1829 h 2370"/>
                  <a:gd name="T16" fmla="*/ 141 w 1591"/>
                  <a:gd name="T17" fmla="*/ 1820 h 2370"/>
                  <a:gd name="T18" fmla="*/ 1118 w 1591"/>
                  <a:gd name="T19" fmla="*/ 0 h 2370"/>
                  <a:gd name="T20" fmla="*/ 1173 w 1591"/>
                  <a:gd name="T21" fmla="*/ 7 h 2370"/>
                  <a:gd name="T22" fmla="*/ 1240 w 1591"/>
                  <a:gd name="T23" fmla="*/ 25 h 2370"/>
                  <a:gd name="T24" fmla="*/ 1319 w 1591"/>
                  <a:gd name="T25" fmla="*/ 57 h 2370"/>
                  <a:gd name="T26" fmla="*/ 1407 w 1591"/>
                  <a:gd name="T27" fmla="*/ 108 h 2370"/>
                  <a:gd name="T28" fmla="*/ 1478 w 1591"/>
                  <a:gd name="T29" fmla="*/ 163 h 2370"/>
                  <a:gd name="T30" fmla="*/ 1528 w 1591"/>
                  <a:gd name="T31" fmla="*/ 215 h 2370"/>
                  <a:gd name="T32" fmla="*/ 1561 w 1591"/>
                  <a:gd name="T33" fmla="*/ 261 h 2370"/>
                  <a:gd name="T34" fmla="*/ 1580 w 1591"/>
                  <a:gd name="T35" fmla="*/ 297 h 2370"/>
                  <a:gd name="T36" fmla="*/ 1588 w 1591"/>
                  <a:gd name="T37" fmla="*/ 320 h 2370"/>
                  <a:gd name="T38" fmla="*/ 1591 w 1591"/>
                  <a:gd name="T39" fmla="*/ 344 h 2370"/>
                  <a:gd name="T40" fmla="*/ 1581 w 1591"/>
                  <a:gd name="T41" fmla="*/ 379 h 2370"/>
                  <a:gd name="T42" fmla="*/ 625 w 1591"/>
                  <a:gd name="T43" fmla="*/ 2021 h 2370"/>
                  <a:gd name="T44" fmla="*/ 116 w 1591"/>
                  <a:gd name="T45" fmla="*/ 2357 h 2370"/>
                  <a:gd name="T46" fmla="*/ 77 w 1591"/>
                  <a:gd name="T47" fmla="*/ 2370 h 2370"/>
                  <a:gd name="T48" fmla="*/ 36 w 1591"/>
                  <a:gd name="T49" fmla="*/ 2359 h 2370"/>
                  <a:gd name="T50" fmla="*/ 12 w 1591"/>
                  <a:gd name="T51" fmla="*/ 2338 h 2370"/>
                  <a:gd name="T52" fmla="*/ 0 w 1591"/>
                  <a:gd name="T53" fmla="*/ 2306 h 2370"/>
                  <a:gd name="T54" fmla="*/ 34 w 1591"/>
                  <a:gd name="T55" fmla="*/ 1702 h 2370"/>
                  <a:gd name="T56" fmla="*/ 45 w 1591"/>
                  <a:gd name="T57" fmla="*/ 1670 h 2370"/>
                  <a:gd name="T58" fmla="*/ 1002 w 1591"/>
                  <a:gd name="T59" fmla="*/ 27 h 2370"/>
                  <a:gd name="T60" fmla="*/ 1034 w 1591"/>
                  <a:gd name="T61" fmla="*/ 7 h 2370"/>
                  <a:gd name="T62" fmla="*/ 1048 w 1591"/>
                  <a:gd name="T63" fmla="*/ 4 h 2370"/>
                  <a:gd name="T64" fmla="*/ 1076 w 1591"/>
                  <a:gd name="T65" fmla="*/ 0 h 2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91" h="2370">
                    <a:moveTo>
                      <a:pt x="141" y="1820"/>
                    </a:moveTo>
                    <a:lnTo>
                      <a:pt x="131" y="1996"/>
                    </a:lnTo>
                    <a:lnTo>
                      <a:pt x="177" y="2016"/>
                    </a:lnTo>
                    <a:lnTo>
                      <a:pt x="223" y="2040"/>
                    </a:lnTo>
                    <a:lnTo>
                      <a:pt x="267" y="2067"/>
                    </a:lnTo>
                    <a:lnTo>
                      <a:pt x="308" y="2097"/>
                    </a:lnTo>
                    <a:lnTo>
                      <a:pt x="455" y="2000"/>
                    </a:lnTo>
                    <a:lnTo>
                      <a:pt x="439" y="1980"/>
                    </a:lnTo>
                    <a:lnTo>
                      <a:pt x="417" y="1958"/>
                    </a:lnTo>
                    <a:lnTo>
                      <a:pt x="389" y="1934"/>
                    </a:lnTo>
                    <a:lnTo>
                      <a:pt x="355" y="1909"/>
                    </a:lnTo>
                    <a:lnTo>
                      <a:pt x="314" y="1883"/>
                    </a:lnTo>
                    <a:lnTo>
                      <a:pt x="278" y="1864"/>
                    </a:lnTo>
                    <a:lnTo>
                      <a:pt x="245" y="1849"/>
                    </a:lnTo>
                    <a:lnTo>
                      <a:pt x="214" y="1837"/>
                    </a:lnTo>
                    <a:lnTo>
                      <a:pt x="187" y="1829"/>
                    </a:lnTo>
                    <a:lnTo>
                      <a:pt x="163" y="1824"/>
                    </a:lnTo>
                    <a:lnTo>
                      <a:pt x="141" y="1820"/>
                    </a:lnTo>
                    <a:close/>
                    <a:moveTo>
                      <a:pt x="1095" y="0"/>
                    </a:moveTo>
                    <a:lnTo>
                      <a:pt x="1118" y="0"/>
                    </a:lnTo>
                    <a:lnTo>
                      <a:pt x="1144" y="2"/>
                    </a:lnTo>
                    <a:lnTo>
                      <a:pt x="1173" y="7"/>
                    </a:lnTo>
                    <a:lnTo>
                      <a:pt x="1205" y="14"/>
                    </a:lnTo>
                    <a:lnTo>
                      <a:pt x="1240" y="25"/>
                    </a:lnTo>
                    <a:lnTo>
                      <a:pt x="1278" y="39"/>
                    </a:lnTo>
                    <a:lnTo>
                      <a:pt x="1319" y="57"/>
                    </a:lnTo>
                    <a:lnTo>
                      <a:pt x="1362" y="81"/>
                    </a:lnTo>
                    <a:lnTo>
                      <a:pt x="1407" y="108"/>
                    </a:lnTo>
                    <a:lnTo>
                      <a:pt x="1446" y="136"/>
                    </a:lnTo>
                    <a:lnTo>
                      <a:pt x="1478" y="163"/>
                    </a:lnTo>
                    <a:lnTo>
                      <a:pt x="1505" y="190"/>
                    </a:lnTo>
                    <a:lnTo>
                      <a:pt x="1528" y="215"/>
                    </a:lnTo>
                    <a:lnTo>
                      <a:pt x="1546" y="239"/>
                    </a:lnTo>
                    <a:lnTo>
                      <a:pt x="1561" y="261"/>
                    </a:lnTo>
                    <a:lnTo>
                      <a:pt x="1571" y="280"/>
                    </a:lnTo>
                    <a:lnTo>
                      <a:pt x="1580" y="297"/>
                    </a:lnTo>
                    <a:lnTo>
                      <a:pt x="1585" y="311"/>
                    </a:lnTo>
                    <a:lnTo>
                      <a:pt x="1588" y="320"/>
                    </a:lnTo>
                    <a:lnTo>
                      <a:pt x="1589" y="325"/>
                    </a:lnTo>
                    <a:lnTo>
                      <a:pt x="1591" y="344"/>
                    </a:lnTo>
                    <a:lnTo>
                      <a:pt x="1588" y="363"/>
                    </a:lnTo>
                    <a:lnTo>
                      <a:pt x="1581" y="379"/>
                    </a:lnTo>
                    <a:lnTo>
                      <a:pt x="634" y="2008"/>
                    </a:lnTo>
                    <a:lnTo>
                      <a:pt x="625" y="2021"/>
                    </a:lnTo>
                    <a:lnTo>
                      <a:pt x="611" y="2033"/>
                    </a:lnTo>
                    <a:lnTo>
                      <a:pt x="116" y="2357"/>
                    </a:lnTo>
                    <a:lnTo>
                      <a:pt x="97" y="2367"/>
                    </a:lnTo>
                    <a:lnTo>
                      <a:pt x="77" y="2370"/>
                    </a:lnTo>
                    <a:lnTo>
                      <a:pt x="56" y="2368"/>
                    </a:lnTo>
                    <a:lnTo>
                      <a:pt x="36" y="2359"/>
                    </a:lnTo>
                    <a:lnTo>
                      <a:pt x="23" y="2350"/>
                    </a:lnTo>
                    <a:lnTo>
                      <a:pt x="12" y="2338"/>
                    </a:lnTo>
                    <a:lnTo>
                      <a:pt x="5" y="2323"/>
                    </a:lnTo>
                    <a:lnTo>
                      <a:pt x="0" y="2306"/>
                    </a:lnTo>
                    <a:lnTo>
                      <a:pt x="0" y="2290"/>
                    </a:lnTo>
                    <a:lnTo>
                      <a:pt x="34" y="1702"/>
                    </a:lnTo>
                    <a:lnTo>
                      <a:pt x="38" y="1685"/>
                    </a:lnTo>
                    <a:lnTo>
                      <a:pt x="45" y="1670"/>
                    </a:lnTo>
                    <a:lnTo>
                      <a:pt x="991" y="41"/>
                    </a:lnTo>
                    <a:lnTo>
                      <a:pt x="1002" y="27"/>
                    </a:lnTo>
                    <a:lnTo>
                      <a:pt x="1016" y="15"/>
                    </a:lnTo>
                    <a:lnTo>
                      <a:pt x="1034" y="7"/>
                    </a:lnTo>
                    <a:lnTo>
                      <a:pt x="1038" y="6"/>
                    </a:lnTo>
                    <a:lnTo>
                      <a:pt x="1048" y="4"/>
                    </a:lnTo>
                    <a:lnTo>
                      <a:pt x="1060" y="2"/>
                    </a:lnTo>
                    <a:lnTo>
                      <a:pt x="1076" y="0"/>
                    </a:lnTo>
                    <a:lnTo>
                      <a:pt x="1095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54" name="Freeform 56"/>
              <p:cNvSpPr>
                <a:spLocks/>
              </p:cNvSpPr>
              <p:nvPr/>
            </p:nvSpPr>
            <p:spPr bwMode="auto">
              <a:xfrm>
                <a:off x="3369782" y="3184761"/>
                <a:ext cx="237815" cy="108074"/>
              </a:xfrm>
              <a:custGeom>
                <a:avLst/>
                <a:gdLst>
                  <a:gd name="T0" fmla="*/ 557 w 1155"/>
                  <a:gd name="T1" fmla="*/ 5 h 591"/>
                  <a:gd name="T2" fmla="*/ 583 w 1155"/>
                  <a:gd name="T3" fmla="*/ 28 h 591"/>
                  <a:gd name="T4" fmla="*/ 591 w 1155"/>
                  <a:gd name="T5" fmla="*/ 111 h 591"/>
                  <a:gd name="T6" fmla="*/ 560 w 1155"/>
                  <a:gd name="T7" fmla="*/ 199 h 591"/>
                  <a:gd name="T8" fmla="*/ 569 w 1155"/>
                  <a:gd name="T9" fmla="*/ 242 h 591"/>
                  <a:gd name="T10" fmla="*/ 587 w 1155"/>
                  <a:gd name="T11" fmla="*/ 270 h 591"/>
                  <a:gd name="T12" fmla="*/ 637 w 1155"/>
                  <a:gd name="T13" fmla="*/ 278 h 591"/>
                  <a:gd name="T14" fmla="*/ 681 w 1155"/>
                  <a:gd name="T15" fmla="*/ 323 h 591"/>
                  <a:gd name="T16" fmla="*/ 693 w 1155"/>
                  <a:gd name="T17" fmla="*/ 357 h 591"/>
                  <a:gd name="T18" fmla="*/ 847 w 1155"/>
                  <a:gd name="T19" fmla="*/ 351 h 591"/>
                  <a:gd name="T20" fmla="*/ 996 w 1155"/>
                  <a:gd name="T21" fmla="*/ 366 h 591"/>
                  <a:gd name="T22" fmla="*/ 1118 w 1155"/>
                  <a:gd name="T23" fmla="*/ 373 h 591"/>
                  <a:gd name="T24" fmla="*/ 1149 w 1155"/>
                  <a:gd name="T25" fmla="*/ 400 h 591"/>
                  <a:gd name="T26" fmla="*/ 1154 w 1155"/>
                  <a:gd name="T27" fmla="*/ 441 h 591"/>
                  <a:gd name="T28" fmla="*/ 1131 w 1155"/>
                  <a:gd name="T29" fmla="*/ 475 h 591"/>
                  <a:gd name="T30" fmla="*/ 1066 w 1155"/>
                  <a:gd name="T31" fmla="*/ 482 h 591"/>
                  <a:gd name="T32" fmla="*/ 957 w 1155"/>
                  <a:gd name="T33" fmla="*/ 467 h 591"/>
                  <a:gd name="T34" fmla="*/ 843 w 1155"/>
                  <a:gd name="T35" fmla="*/ 452 h 591"/>
                  <a:gd name="T36" fmla="*/ 738 w 1155"/>
                  <a:gd name="T37" fmla="*/ 461 h 591"/>
                  <a:gd name="T38" fmla="*/ 679 w 1155"/>
                  <a:gd name="T39" fmla="*/ 486 h 591"/>
                  <a:gd name="T40" fmla="*/ 636 w 1155"/>
                  <a:gd name="T41" fmla="*/ 492 h 591"/>
                  <a:gd name="T42" fmla="*/ 603 w 1155"/>
                  <a:gd name="T43" fmla="*/ 477 h 591"/>
                  <a:gd name="T44" fmla="*/ 576 w 1155"/>
                  <a:gd name="T45" fmla="*/ 454 h 591"/>
                  <a:gd name="T46" fmla="*/ 571 w 1155"/>
                  <a:gd name="T47" fmla="*/ 407 h 591"/>
                  <a:gd name="T48" fmla="*/ 537 w 1155"/>
                  <a:gd name="T49" fmla="*/ 457 h 591"/>
                  <a:gd name="T50" fmla="*/ 495 w 1155"/>
                  <a:gd name="T51" fmla="*/ 471 h 591"/>
                  <a:gd name="T52" fmla="*/ 455 w 1155"/>
                  <a:gd name="T53" fmla="*/ 456 h 591"/>
                  <a:gd name="T54" fmla="*/ 439 w 1155"/>
                  <a:gd name="T55" fmla="*/ 419 h 591"/>
                  <a:gd name="T56" fmla="*/ 450 w 1155"/>
                  <a:gd name="T57" fmla="*/ 390 h 591"/>
                  <a:gd name="T58" fmla="*/ 458 w 1155"/>
                  <a:gd name="T59" fmla="*/ 369 h 591"/>
                  <a:gd name="T60" fmla="*/ 422 w 1155"/>
                  <a:gd name="T61" fmla="*/ 404 h 591"/>
                  <a:gd name="T62" fmla="*/ 379 w 1155"/>
                  <a:gd name="T63" fmla="*/ 428 h 591"/>
                  <a:gd name="T64" fmla="*/ 335 w 1155"/>
                  <a:gd name="T65" fmla="*/ 417 h 591"/>
                  <a:gd name="T66" fmla="*/ 314 w 1155"/>
                  <a:gd name="T67" fmla="*/ 379 h 591"/>
                  <a:gd name="T68" fmla="*/ 364 w 1155"/>
                  <a:gd name="T69" fmla="*/ 288 h 591"/>
                  <a:gd name="T70" fmla="*/ 252 w 1155"/>
                  <a:gd name="T71" fmla="*/ 393 h 591"/>
                  <a:gd name="T72" fmla="*/ 96 w 1155"/>
                  <a:gd name="T73" fmla="*/ 581 h 591"/>
                  <a:gd name="T74" fmla="*/ 49 w 1155"/>
                  <a:gd name="T75" fmla="*/ 590 h 591"/>
                  <a:gd name="T76" fmla="*/ 9 w 1155"/>
                  <a:gd name="T77" fmla="*/ 569 h 591"/>
                  <a:gd name="T78" fmla="*/ 2 w 1155"/>
                  <a:gd name="T79" fmla="*/ 527 h 591"/>
                  <a:gd name="T80" fmla="*/ 138 w 1155"/>
                  <a:gd name="T81" fmla="*/ 351 h 591"/>
                  <a:gd name="T82" fmla="*/ 344 w 1155"/>
                  <a:gd name="T83" fmla="*/ 123 h 591"/>
                  <a:gd name="T84" fmla="*/ 398 w 1155"/>
                  <a:gd name="T85" fmla="*/ 70 h 591"/>
                  <a:gd name="T86" fmla="*/ 462 w 1155"/>
                  <a:gd name="T87" fmla="*/ 20 h 591"/>
                  <a:gd name="T88" fmla="*/ 534 w 1155"/>
                  <a:gd name="T89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155" h="591">
                    <a:moveTo>
                      <a:pt x="534" y="0"/>
                    </a:moveTo>
                    <a:lnTo>
                      <a:pt x="545" y="2"/>
                    </a:lnTo>
                    <a:lnTo>
                      <a:pt x="557" y="5"/>
                    </a:lnTo>
                    <a:lnTo>
                      <a:pt x="567" y="10"/>
                    </a:lnTo>
                    <a:lnTo>
                      <a:pt x="576" y="18"/>
                    </a:lnTo>
                    <a:lnTo>
                      <a:pt x="583" y="28"/>
                    </a:lnTo>
                    <a:lnTo>
                      <a:pt x="591" y="54"/>
                    </a:lnTo>
                    <a:lnTo>
                      <a:pt x="593" y="82"/>
                    </a:lnTo>
                    <a:lnTo>
                      <a:pt x="591" y="111"/>
                    </a:lnTo>
                    <a:lnTo>
                      <a:pt x="584" y="140"/>
                    </a:lnTo>
                    <a:lnTo>
                      <a:pt x="573" y="170"/>
                    </a:lnTo>
                    <a:lnTo>
                      <a:pt x="560" y="199"/>
                    </a:lnTo>
                    <a:lnTo>
                      <a:pt x="543" y="230"/>
                    </a:lnTo>
                    <a:lnTo>
                      <a:pt x="557" y="235"/>
                    </a:lnTo>
                    <a:lnTo>
                      <a:pt x="569" y="242"/>
                    </a:lnTo>
                    <a:lnTo>
                      <a:pt x="579" y="254"/>
                    </a:lnTo>
                    <a:lnTo>
                      <a:pt x="583" y="263"/>
                    </a:lnTo>
                    <a:lnTo>
                      <a:pt x="587" y="270"/>
                    </a:lnTo>
                    <a:lnTo>
                      <a:pt x="604" y="269"/>
                    </a:lnTo>
                    <a:lnTo>
                      <a:pt x="620" y="272"/>
                    </a:lnTo>
                    <a:lnTo>
                      <a:pt x="637" y="278"/>
                    </a:lnTo>
                    <a:lnTo>
                      <a:pt x="653" y="289"/>
                    </a:lnTo>
                    <a:lnTo>
                      <a:pt x="668" y="303"/>
                    </a:lnTo>
                    <a:lnTo>
                      <a:pt x="681" y="323"/>
                    </a:lnTo>
                    <a:lnTo>
                      <a:pt x="689" y="338"/>
                    </a:lnTo>
                    <a:lnTo>
                      <a:pt x="692" y="349"/>
                    </a:lnTo>
                    <a:lnTo>
                      <a:pt x="693" y="357"/>
                    </a:lnTo>
                    <a:lnTo>
                      <a:pt x="746" y="351"/>
                    </a:lnTo>
                    <a:lnTo>
                      <a:pt x="797" y="350"/>
                    </a:lnTo>
                    <a:lnTo>
                      <a:pt x="847" y="351"/>
                    </a:lnTo>
                    <a:lnTo>
                      <a:pt x="897" y="355"/>
                    </a:lnTo>
                    <a:lnTo>
                      <a:pt x="946" y="361"/>
                    </a:lnTo>
                    <a:lnTo>
                      <a:pt x="996" y="366"/>
                    </a:lnTo>
                    <a:lnTo>
                      <a:pt x="1048" y="369"/>
                    </a:lnTo>
                    <a:lnTo>
                      <a:pt x="1101" y="371"/>
                    </a:lnTo>
                    <a:lnTo>
                      <a:pt x="1118" y="373"/>
                    </a:lnTo>
                    <a:lnTo>
                      <a:pt x="1131" y="379"/>
                    </a:lnTo>
                    <a:lnTo>
                      <a:pt x="1142" y="389"/>
                    </a:lnTo>
                    <a:lnTo>
                      <a:pt x="1149" y="400"/>
                    </a:lnTo>
                    <a:lnTo>
                      <a:pt x="1154" y="413"/>
                    </a:lnTo>
                    <a:lnTo>
                      <a:pt x="1155" y="427"/>
                    </a:lnTo>
                    <a:lnTo>
                      <a:pt x="1154" y="441"/>
                    </a:lnTo>
                    <a:lnTo>
                      <a:pt x="1149" y="454"/>
                    </a:lnTo>
                    <a:lnTo>
                      <a:pt x="1142" y="466"/>
                    </a:lnTo>
                    <a:lnTo>
                      <a:pt x="1131" y="475"/>
                    </a:lnTo>
                    <a:lnTo>
                      <a:pt x="1118" y="481"/>
                    </a:lnTo>
                    <a:lnTo>
                      <a:pt x="1101" y="483"/>
                    </a:lnTo>
                    <a:lnTo>
                      <a:pt x="1066" y="482"/>
                    </a:lnTo>
                    <a:lnTo>
                      <a:pt x="1031" y="478"/>
                    </a:lnTo>
                    <a:lnTo>
                      <a:pt x="993" y="473"/>
                    </a:lnTo>
                    <a:lnTo>
                      <a:pt x="957" y="467"/>
                    </a:lnTo>
                    <a:lnTo>
                      <a:pt x="919" y="460"/>
                    </a:lnTo>
                    <a:lnTo>
                      <a:pt x="881" y="455"/>
                    </a:lnTo>
                    <a:lnTo>
                      <a:pt x="843" y="452"/>
                    </a:lnTo>
                    <a:lnTo>
                      <a:pt x="807" y="451"/>
                    </a:lnTo>
                    <a:lnTo>
                      <a:pt x="771" y="454"/>
                    </a:lnTo>
                    <a:lnTo>
                      <a:pt x="738" y="461"/>
                    </a:lnTo>
                    <a:lnTo>
                      <a:pt x="705" y="474"/>
                    </a:lnTo>
                    <a:lnTo>
                      <a:pt x="693" y="480"/>
                    </a:lnTo>
                    <a:lnTo>
                      <a:pt x="679" y="486"/>
                    </a:lnTo>
                    <a:lnTo>
                      <a:pt x="664" y="492"/>
                    </a:lnTo>
                    <a:lnTo>
                      <a:pt x="651" y="494"/>
                    </a:lnTo>
                    <a:lnTo>
                      <a:pt x="636" y="492"/>
                    </a:lnTo>
                    <a:lnTo>
                      <a:pt x="626" y="487"/>
                    </a:lnTo>
                    <a:lnTo>
                      <a:pt x="614" y="482"/>
                    </a:lnTo>
                    <a:lnTo>
                      <a:pt x="603" y="477"/>
                    </a:lnTo>
                    <a:lnTo>
                      <a:pt x="592" y="471"/>
                    </a:lnTo>
                    <a:lnTo>
                      <a:pt x="584" y="464"/>
                    </a:lnTo>
                    <a:lnTo>
                      <a:pt x="576" y="454"/>
                    </a:lnTo>
                    <a:lnTo>
                      <a:pt x="572" y="442"/>
                    </a:lnTo>
                    <a:lnTo>
                      <a:pt x="571" y="423"/>
                    </a:lnTo>
                    <a:lnTo>
                      <a:pt x="571" y="407"/>
                    </a:lnTo>
                    <a:lnTo>
                      <a:pt x="560" y="427"/>
                    </a:lnTo>
                    <a:lnTo>
                      <a:pt x="547" y="446"/>
                    </a:lnTo>
                    <a:lnTo>
                      <a:pt x="537" y="457"/>
                    </a:lnTo>
                    <a:lnTo>
                      <a:pt x="524" y="466"/>
                    </a:lnTo>
                    <a:lnTo>
                      <a:pt x="509" y="470"/>
                    </a:lnTo>
                    <a:lnTo>
                      <a:pt x="495" y="471"/>
                    </a:lnTo>
                    <a:lnTo>
                      <a:pt x="480" y="469"/>
                    </a:lnTo>
                    <a:lnTo>
                      <a:pt x="467" y="464"/>
                    </a:lnTo>
                    <a:lnTo>
                      <a:pt x="455" y="456"/>
                    </a:lnTo>
                    <a:lnTo>
                      <a:pt x="446" y="446"/>
                    </a:lnTo>
                    <a:lnTo>
                      <a:pt x="440" y="433"/>
                    </a:lnTo>
                    <a:lnTo>
                      <a:pt x="439" y="419"/>
                    </a:lnTo>
                    <a:lnTo>
                      <a:pt x="444" y="402"/>
                    </a:lnTo>
                    <a:lnTo>
                      <a:pt x="447" y="396"/>
                    </a:lnTo>
                    <a:lnTo>
                      <a:pt x="450" y="390"/>
                    </a:lnTo>
                    <a:lnTo>
                      <a:pt x="450" y="390"/>
                    </a:lnTo>
                    <a:lnTo>
                      <a:pt x="449" y="390"/>
                    </a:lnTo>
                    <a:lnTo>
                      <a:pt x="458" y="369"/>
                    </a:lnTo>
                    <a:lnTo>
                      <a:pt x="445" y="378"/>
                    </a:lnTo>
                    <a:lnTo>
                      <a:pt x="432" y="390"/>
                    </a:lnTo>
                    <a:lnTo>
                      <a:pt x="422" y="404"/>
                    </a:lnTo>
                    <a:lnTo>
                      <a:pt x="409" y="417"/>
                    </a:lnTo>
                    <a:lnTo>
                      <a:pt x="394" y="425"/>
                    </a:lnTo>
                    <a:lnTo>
                      <a:pt x="379" y="428"/>
                    </a:lnTo>
                    <a:lnTo>
                      <a:pt x="363" y="428"/>
                    </a:lnTo>
                    <a:lnTo>
                      <a:pt x="348" y="424"/>
                    </a:lnTo>
                    <a:lnTo>
                      <a:pt x="335" y="417"/>
                    </a:lnTo>
                    <a:lnTo>
                      <a:pt x="324" y="406"/>
                    </a:lnTo>
                    <a:lnTo>
                      <a:pt x="317" y="394"/>
                    </a:lnTo>
                    <a:lnTo>
                      <a:pt x="314" y="379"/>
                    </a:lnTo>
                    <a:lnTo>
                      <a:pt x="316" y="364"/>
                    </a:lnTo>
                    <a:lnTo>
                      <a:pt x="323" y="347"/>
                    </a:lnTo>
                    <a:lnTo>
                      <a:pt x="364" y="288"/>
                    </a:lnTo>
                    <a:lnTo>
                      <a:pt x="404" y="226"/>
                    </a:lnTo>
                    <a:lnTo>
                      <a:pt x="326" y="309"/>
                    </a:lnTo>
                    <a:lnTo>
                      <a:pt x="252" y="393"/>
                    </a:lnTo>
                    <a:lnTo>
                      <a:pt x="179" y="480"/>
                    </a:lnTo>
                    <a:lnTo>
                      <a:pt x="108" y="569"/>
                    </a:lnTo>
                    <a:lnTo>
                      <a:pt x="96" y="581"/>
                    </a:lnTo>
                    <a:lnTo>
                      <a:pt x="80" y="588"/>
                    </a:lnTo>
                    <a:lnTo>
                      <a:pt x="65" y="591"/>
                    </a:lnTo>
                    <a:lnTo>
                      <a:pt x="49" y="590"/>
                    </a:lnTo>
                    <a:lnTo>
                      <a:pt x="33" y="586"/>
                    </a:lnTo>
                    <a:lnTo>
                      <a:pt x="21" y="579"/>
                    </a:lnTo>
                    <a:lnTo>
                      <a:pt x="9" y="569"/>
                    </a:lnTo>
                    <a:lnTo>
                      <a:pt x="2" y="556"/>
                    </a:lnTo>
                    <a:lnTo>
                      <a:pt x="0" y="542"/>
                    </a:lnTo>
                    <a:lnTo>
                      <a:pt x="2" y="527"/>
                    </a:lnTo>
                    <a:lnTo>
                      <a:pt x="11" y="511"/>
                    </a:lnTo>
                    <a:lnTo>
                      <a:pt x="74" y="431"/>
                    </a:lnTo>
                    <a:lnTo>
                      <a:pt x="138" y="351"/>
                    </a:lnTo>
                    <a:lnTo>
                      <a:pt x="204" y="273"/>
                    </a:lnTo>
                    <a:lnTo>
                      <a:pt x="273" y="196"/>
                    </a:lnTo>
                    <a:lnTo>
                      <a:pt x="344" y="123"/>
                    </a:lnTo>
                    <a:lnTo>
                      <a:pt x="361" y="107"/>
                    </a:lnTo>
                    <a:lnTo>
                      <a:pt x="380" y="89"/>
                    </a:lnTo>
                    <a:lnTo>
                      <a:pt x="398" y="70"/>
                    </a:lnTo>
                    <a:lnTo>
                      <a:pt x="418" y="52"/>
                    </a:lnTo>
                    <a:lnTo>
                      <a:pt x="439" y="35"/>
                    </a:lnTo>
                    <a:lnTo>
                      <a:pt x="462" y="20"/>
                    </a:lnTo>
                    <a:lnTo>
                      <a:pt x="485" y="9"/>
                    </a:lnTo>
                    <a:lnTo>
                      <a:pt x="509" y="2"/>
                    </a:lnTo>
                    <a:lnTo>
                      <a:pt x="534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grpSp>
        <p:nvGrpSpPr>
          <p:cNvPr id="67" name="Group 157"/>
          <p:cNvGrpSpPr/>
          <p:nvPr/>
        </p:nvGrpSpPr>
        <p:grpSpPr>
          <a:xfrm>
            <a:off x="11210180" y="390993"/>
            <a:ext cx="671411" cy="782700"/>
            <a:chOff x="8743950" y="1857145"/>
            <a:chExt cx="648664" cy="6486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68" name="Oval 1"/>
            <p:cNvSpPr/>
            <p:nvPr/>
          </p:nvSpPr>
          <p:spPr>
            <a:xfrm>
              <a:off x="8743950" y="1857145"/>
              <a:ext cx="648664" cy="648664"/>
            </a:xfrm>
            <a:prstGeom prst="ellipse">
              <a:avLst/>
            </a:prstGeom>
            <a:grp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69" name="Group 14"/>
            <p:cNvGrpSpPr/>
            <p:nvPr/>
          </p:nvGrpSpPr>
          <p:grpSpPr>
            <a:xfrm>
              <a:off x="8913912" y="2027107"/>
              <a:ext cx="308741" cy="308741"/>
              <a:chOff x="3595688" y="4638675"/>
              <a:chExt cx="571500" cy="571500"/>
            </a:xfrm>
            <a:grpFill/>
          </p:grpSpPr>
          <p:sp>
            <p:nvSpPr>
              <p:cNvPr id="70" name="Freeform 54"/>
              <p:cNvSpPr>
                <a:spLocks noEditPoints="1"/>
              </p:cNvSpPr>
              <p:nvPr/>
            </p:nvSpPr>
            <p:spPr bwMode="auto">
              <a:xfrm>
                <a:off x="3746500" y="4787900"/>
                <a:ext cx="269875" cy="271463"/>
              </a:xfrm>
              <a:custGeom>
                <a:avLst/>
                <a:gdLst>
                  <a:gd name="T0" fmla="*/ 36 w 72"/>
                  <a:gd name="T1" fmla="*/ 72 h 72"/>
                  <a:gd name="T2" fmla="*/ 0 w 72"/>
                  <a:gd name="T3" fmla="*/ 36 h 72"/>
                  <a:gd name="T4" fmla="*/ 36 w 72"/>
                  <a:gd name="T5" fmla="*/ 0 h 72"/>
                  <a:gd name="T6" fmla="*/ 72 w 72"/>
                  <a:gd name="T7" fmla="*/ 36 h 72"/>
                  <a:gd name="T8" fmla="*/ 36 w 72"/>
                  <a:gd name="T9" fmla="*/ 72 h 72"/>
                  <a:gd name="T10" fmla="*/ 36 w 72"/>
                  <a:gd name="T11" fmla="*/ 8 h 72"/>
                  <a:gd name="T12" fmla="*/ 8 w 72"/>
                  <a:gd name="T13" fmla="*/ 36 h 72"/>
                  <a:gd name="T14" fmla="*/ 36 w 72"/>
                  <a:gd name="T15" fmla="*/ 64 h 72"/>
                  <a:gd name="T16" fmla="*/ 64 w 72"/>
                  <a:gd name="T17" fmla="*/ 36 h 72"/>
                  <a:gd name="T18" fmla="*/ 36 w 72"/>
                  <a:gd name="T19" fmla="*/ 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" h="72">
                    <a:moveTo>
                      <a:pt x="36" y="72"/>
                    </a:moveTo>
                    <a:cubicBezTo>
                      <a:pt x="16" y="72"/>
                      <a:pt x="0" y="56"/>
                      <a:pt x="0" y="36"/>
                    </a:cubicBezTo>
                    <a:cubicBezTo>
                      <a:pt x="0" y="16"/>
                      <a:pt x="16" y="0"/>
                      <a:pt x="36" y="0"/>
                    </a:cubicBezTo>
                    <a:cubicBezTo>
                      <a:pt x="56" y="0"/>
                      <a:pt x="72" y="16"/>
                      <a:pt x="72" y="36"/>
                    </a:cubicBezTo>
                    <a:cubicBezTo>
                      <a:pt x="72" y="56"/>
                      <a:pt x="56" y="72"/>
                      <a:pt x="36" y="72"/>
                    </a:cubicBezTo>
                    <a:close/>
                    <a:moveTo>
                      <a:pt x="36" y="8"/>
                    </a:moveTo>
                    <a:cubicBezTo>
                      <a:pt x="20" y="8"/>
                      <a:pt x="8" y="20"/>
                      <a:pt x="8" y="36"/>
                    </a:cubicBezTo>
                    <a:cubicBezTo>
                      <a:pt x="8" y="52"/>
                      <a:pt x="20" y="64"/>
                      <a:pt x="36" y="64"/>
                    </a:cubicBezTo>
                    <a:cubicBezTo>
                      <a:pt x="52" y="64"/>
                      <a:pt x="64" y="52"/>
                      <a:pt x="64" y="36"/>
                    </a:cubicBezTo>
                    <a:cubicBezTo>
                      <a:pt x="64" y="20"/>
                      <a:pt x="52" y="8"/>
                      <a:pt x="36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71" name="Freeform 55"/>
              <p:cNvSpPr>
                <a:spLocks noEditPoints="1"/>
              </p:cNvSpPr>
              <p:nvPr/>
            </p:nvSpPr>
            <p:spPr bwMode="auto">
              <a:xfrm>
                <a:off x="3595688" y="4638675"/>
                <a:ext cx="571500" cy="571500"/>
              </a:xfrm>
              <a:custGeom>
                <a:avLst/>
                <a:gdLst>
                  <a:gd name="T0" fmla="*/ 65 w 152"/>
                  <a:gd name="T1" fmla="*/ 152 h 152"/>
                  <a:gd name="T2" fmla="*/ 47 w 152"/>
                  <a:gd name="T3" fmla="*/ 128 h 152"/>
                  <a:gd name="T4" fmla="*/ 15 w 152"/>
                  <a:gd name="T5" fmla="*/ 122 h 152"/>
                  <a:gd name="T6" fmla="*/ 19 w 152"/>
                  <a:gd name="T7" fmla="*/ 93 h 152"/>
                  <a:gd name="T8" fmla="*/ 0 w 152"/>
                  <a:gd name="T9" fmla="*/ 65 h 152"/>
                  <a:gd name="T10" fmla="*/ 24 w 152"/>
                  <a:gd name="T11" fmla="*/ 47 h 152"/>
                  <a:gd name="T12" fmla="*/ 30 w 152"/>
                  <a:gd name="T13" fmla="*/ 15 h 152"/>
                  <a:gd name="T14" fmla="*/ 59 w 152"/>
                  <a:gd name="T15" fmla="*/ 19 h 152"/>
                  <a:gd name="T16" fmla="*/ 87 w 152"/>
                  <a:gd name="T17" fmla="*/ 0 h 152"/>
                  <a:gd name="T18" fmla="*/ 105 w 152"/>
                  <a:gd name="T19" fmla="*/ 24 h 152"/>
                  <a:gd name="T20" fmla="*/ 137 w 152"/>
                  <a:gd name="T21" fmla="*/ 30 h 152"/>
                  <a:gd name="T22" fmla="*/ 133 w 152"/>
                  <a:gd name="T23" fmla="*/ 59 h 152"/>
                  <a:gd name="T24" fmla="*/ 152 w 152"/>
                  <a:gd name="T25" fmla="*/ 87 h 152"/>
                  <a:gd name="T26" fmla="*/ 128 w 152"/>
                  <a:gd name="T27" fmla="*/ 105 h 152"/>
                  <a:gd name="T28" fmla="*/ 122 w 152"/>
                  <a:gd name="T29" fmla="*/ 137 h 152"/>
                  <a:gd name="T30" fmla="*/ 93 w 152"/>
                  <a:gd name="T31" fmla="*/ 133 h 152"/>
                  <a:gd name="T32" fmla="*/ 71 w 152"/>
                  <a:gd name="T33" fmla="*/ 144 h 152"/>
                  <a:gd name="T34" fmla="*/ 87 w 152"/>
                  <a:gd name="T35" fmla="*/ 127 h 152"/>
                  <a:gd name="T36" fmla="*/ 103 w 152"/>
                  <a:gd name="T37" fmla="*/ 121 h 152"/>
                  <a:gd name="T38" fmla="*/ 121 w 152"/>
                  <a:gd name="T39" fmla="*/ 128 h 152"/>
                  <a:gd name="T40" fmla="*/ 120 w 152"/>
                  <a:gd name="T41" fmla="*/ 104 h 152"/>
                  <a:gd name="T42" fmla="*/ 127 w 152"/>
                  <a:gd name="T43" fmla="*/ 89 h 152"/>
                  <a:gd name="T44" fmla="*/ 144 w 152"/>
                  <a:gd name="T45" fmla="*/ 81 h 152"/>
                  <a:gd name="T46" fmla="*/ 127 w 152"/>
                  <a:gd name="T47" fmla="*/ 65 h 152"/>
                  <a:gd name="T48" fmla="*/ 121 w 152"/>
                  <a:gd name="T49" fmla="*/ 49 h 152"/>
                  <a:gd name="T50" fmla="*/ 128 w 152"/>
                  <a:gd name="T51" fmla="*/ 31 h 152"/>
                  <a:gd name="T52" fmla="*/ 104 w 152"/>
                  <a:gd name="T53" fmla="*/ 32 h 152"/>
                  <a:gd name="T54" fmla="*/ 89 w 152"/>
                  <a:gd name="T55" fmla="*/ 25 h 152"/>
                  <a:gd name="T56" fmla="*/ 81 w 152"/>
                  <a:gd name="T57" fmla="*/ 8 h 152"/>
                  <a:gd name="T58" fmla="*/ 65 w 152"/>
                  <a:gd name="T59" fmla="*/ 25 h 152"/>
                  <a:gd name="T60" fmla="*/ 49 w 152"/>
                  <a:gd name="T61" fmla="*/ 31 h 152"/>
                  <a:gd name="T62" fmla="*/ 31 w 152"/>
                  <a:gd name="T63" fmla="*/ 24 h 152"/>
                  <a:gd name="T64" fmla="*/ 32 w 152"/>
                  <a:gd name="T65" fmla="*/ 48 h 152"/>
                  <a:gd name="T66" fmla="*/ 25 w 152"/>
                  <a:gd name="T67" fmla="*/ 63 h 152"/>
                  <a:gd name="T68" fmla="*/ 8 w 152"/>
                  <a:gd name="T69" fmla="*/ 71 h 152"/>
                  <a:gd name="T70" fmla="*/ 25 w 152"/>
                  <a:gd name="T71" fmla="*/ 87 h 152"/>
                  <a:gd name="T72" fmla="*/ 31 w 152"/>
                  <a:gd name="T73" fmla="*/ 103 h 152"/>
                  <a:gd name="T74" fmla="*/ 24 w 152"/>
                  <a:gd name="T75" fmla="*/ 121 h 152"/>
                  <a:gd name="T76" fmla="*/ 48 w 152"/>
                  <a:gd name="T77" fmla="*/ 120 h 152"/>
                  <a:gd name="T78" fmla="*/ 63 w 152"/>
                  <a:gd name="T79" fmla="*/ 127 h 152"/>
                  <a:gd name="T80" fmla="*/ 71 w 152"/>
                  <a:gd name="T81" fmla="*/ 14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52" h="152">
                    <a:moveTo>
                      <a:pt x="87" y="152"/>
                    </a:moveTo>
                    <a:cubicBezTo>
                      <a:pt x="65" y="152"/>
                      <a:pt x="65" y="152"/>
                      <a:pt x="65" y="152"/>
                    </a:cubicBezTo>
                    <a:cubicBezTo>
                      <a:pt x="59" y="133"/>
                      <a:pt x="59" y="133"/>
                      <a:pt x="59" y="133"/>
                    </a:cubicBezTo>
                    <a:cubicBezTo>
                      <a:pt x="55" y="132"/>
                      <a:pt x="51" y="130"/>
                      <a:pt x="47" y="128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15" y="122"/>
                      <a:pt x="15" y="122"/>
                      <a:pt x="15" y="122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2" y="101"/>
                      <a:pt x="20" y="97"/>
                      <a:pt x="19" y="93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0" y="55"/>
                      <a:pt x="22" y="51"/>
                      <a:pt x="24" y="47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47" y="24"/>
                      <a:pt x="47" y="24"/>
                      <a:pt x="47" y="24"/>
                    </a:cubicBezTo>
                    <a:cubicBezTo>
                      <a:pt x="51" y="22"/>
                      <a:pt x="55" y="20"/>
                      <a:pt x="59" y="19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93" y="19"/>
                      <a:pt x="93" y="19"/>
                      <a:pt x="93" y="19"/>
                    </a:cubicBezTo>
                    <a:cubicBezTo>
                      <a:pt x="97" y="20"/>
                      <a:pt x="101" y="22"/>
                      <a:pt x="105" y="24"/>
                    </a:cubicBezTo>
                    <a:cubicBezTo>
                      <a:pt x="122" y="15"/>
                      <a:pt x="122" y="15"/>
                      <a:pt x="122" y="15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28" y="47"/>
                      <a:pt x="128" y="47"/>
                      <a:pt x="128" y="47"/>
                    </a:cubicBezTo>
                    <a:cubicBezTo>
                      <a:pt x="130" y="51"/>
                      <a:pt x="132" y="55"/>
                      <a:pt x="133" y="59"/>
                    </a:cubicBezTo>
                    <a:cubicBezTo>
                      <a:pt x="152" y="65"/>
                      <a:pt x="152" y="65"/>
                      <a:pt x="152" y="65"/>
                    </a:cubicBezTo>
                    <a:cubicBezTo>
                      <a:pt x="152" y="87"/>
                      <a:pt x="152" y="87"/>
                      <a:pt x="152" y="87"/>
                    </a:cubicBezTo>
                    <a:cubicBezTo>
                      <a:pt x="133" y="93"/>
                      <a:pt x="133" y="93"/>
                      <a:pt x="133" y="93"/>
                    </a:cubicBezTo>
                    <a:cubicBezTo>
                      <a:pt x="132" y="97"/>
                      <a:pt x="130" y="101"/>
                      <a:pt x="128" y="105"/>
                    </a:cubicBezTo>
                    <a:cubicBezTo>
                      <a:pt x="137" y="122"/>
                      <a:pt x="137" y="122"/>
                      <a:pt x="137" y="122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1" y="130"/>
                      <a:pt x="97" y="132"/>
                      <a:pt x="93" y="133"/>
                    </a:cubicBezTo>
                    <a:lnTo>
                      <a:pt x="87" y="152"/>
                    </a:lnTo>
                    <a:close/>
                    <a:moveTo>
                      <a:pt x="71" y="144"/>
                    </a:moveTo>
                    <a:cubicBezTo>
                      <a:pt x="81" y="144"/>
                      <a:pt x="81" y="144"/>
                      <a:pt x="81" y="144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9" y="127"/>
                      <a:pt x="89" y="127"/>
                      <a:pt x="89" y="127"/>
                    </a:cubicBezTo>
                    <a:cubicBezTo>
                      <a:pt x="94" y="125"/>
                      <a:pt x="98" y="123"/>
                      <a:pt x="103" y="121"/>
                    </a:cubicBezTo>
                    <a:cubicBezTo>
                      <a:pt x="104" y="120"/>
                      <a:pt x="104" y="120"/>
                      <a:pt x="104" y="120"/>
                    </a:cubicBezTo>
                    <a:cubicBezTo>
                      <a:pt x="121" y="128"/>
                      <a:pt x="121" y="128"/>
                      <a:pt x="121" y="128"/>
                    </a:cubicBezTo>
                    <a:cubicBezTo>
                      <a:pt x="128" y="121"/>
                      <a:pt x="128" y="121"/>
                      <a:pt x="128" y="121"/>
                    </a:cubicBezTo>
                    <a:cubicBezTo>
                      <a:pt x="120" y="104"/>
                      <a:pt x="120" y="104"/>
                      <a:pt x="120" y="104"/>
                    </a:cubicBezTo>
                    <a:cubicBezTo>
                      <a:pt x="121" y="103"/>
                      <a:pt x="121" y="103"/>
                      <a:pt x="121" y="103"/>
                    </a:cubicBezTo>
                    <a:cubicBezTo>
                      <a:pt x="123" y="98"/>
                      <a:pt x="125" y="94"/>
                      <a:pt x="127" y="89"/>
                    </a:cubicBezTo>
                    <a:cubicBezTo>
                      <a:pt x="127" y="87"/>
                      <a:pt x="127" y="87"/>
                      <a:pt x="127" y="87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71"/>
                      <a:pt x="144" y="71"/>
                      <a:pt x="144" y="71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7" y="63"/>
                      <a:pt x="127" y="63"/>
                      <a:pt x="127" y="63"/>
                    </a:cubicBezTo>
                    <a:cubicBezTo>
                      <a:pt x="125" y="58"/>
                      <a:pt x="123" y="54"/>
                      <a:pt x="121" y="49"/>
                    </a:cubicBezTo>
                    <a:cubicBezTo>
                      <a:pt x="120" y="48"/>
                      <a:pt x="120" y="48"/>
                      <a:pt x="120" y="48"/>
                    </a:cubicBezTo>
                    <a:cubicBezTo>
                      <a:pt x="128" y="31"/>
                      <a:pt x="128" y="31"/>
                      <a:pt x="128" y="31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3" y="31"/>
                      <a:pt x="103" y="31"/>
                      <a:pt x="103" y="31"/>
                    </a:cubicBezTo>
                    <a:cubicBezTo>
                      <a:pt x="98" y="29"/>
                      <a:pt x="94" y="27"/>
                      <a:pt x="89" y="25"/>
                    </a:cubicBezTo>
                    <a:cubicBezTo>
                      <a:pt x="87" y="25"/>
                      <a:pt x="87" y="25"/>
                      <a:pt x="87" y="25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71" y="8"/>
                      <a:pt x="71" y="8"/>
                      <a:pt x="71" y="8"/>
                    </a:cubicBezTo>
                    <a:cubicBezTo>
                      <a:pt x="65" y="25"/>
                      <a:pt x="65" y="25"/>
                      <a:pt x="65" y="25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8" y="27"/>
                      <a:pt x="54" y="29"/>
                      <a:pt x="49" y="31"/>
                    </a:cubicBezTo>
                    <a:cubicBezTo>
                      <a:pt x="48" y="32"/>
                      <a:pt x="48" y="32"/>
                      <a:pt x="48" y="32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29" y="54"/>
                      <a:pt x="27" y="58"/>
                      <a:pt x="25" y="63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8" y="81"/>
                      <a:pt x="8" y="81"/>
                      <a:pt x="8" y="81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27" y="94"/>
                      <a:pt x="29" y="98"/>
                      <a:pt x="31" y="103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31" y="128"/>
                      <a:pt x="31" y="128"/>
                      <a:pt x="31" y="128"/>
                    </a:cubicBezTo>
                    <a:cubicBezTo>
                      <a:pt x="48" y="120"/>
                      <a:pt x="48" y="120"/>
                      <a:pt x="48" y="120"/>
                    </a:cubicBezTo>
                    <a:cubicBezTo>
                      <a:pt x="49" y="121"/>
                      <a:pt x="49" y="121"/>
                      <a:pt x="49" y="121"/>
                    </a:cubicBezTo>
                    <a:cubicBezTo>
                      <a:pt x="54" y="123"/>
                      <a:pt x="58" y="125"/>
                      <a:pt x="63" y="127"/>
                    </a:cubicBezTo>
                    <a:cubicBezTo>
                      <a:pt x="65" y="127"/>
                      <a:pt x="65" y="127"/>
                      <a:pt x="65" y="127"/>
                    </a:cubicBezTo>
                    <a:lnTo>
                      <a:pt x="71" y="1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7" name="Ellipse 6"/>
          <p:cNvSpPr/>
          <p:nvPr/>
        </p:nvSpPr>
        <p:spPr>
          <a:xfrm>
            <a:off x="7849145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</a:t>
            </a:r>
            <a:endParaRPr lang="fr-FR" dirty="0"/>
          </a:p>
        </p:txBody>
      </p:sp>
      <p:sp>
        <p:nvSpPr>
          <p:cNvPr id="75" name="Ellipse 74"/>
          <p:cNvSpPr/>
          <p:nvPr/>
        </p:nvSpPr>
        <p:spPr>
          <a:xfrm>
            <a:off x="11665569" y="885660"/>
            <a:ext cx="289727" cy="31109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83" name="Group 5"/>
          <p:cNvGrpSpPr/>
          <p:nvPr/>
        </p:nvGrpSpPr>
        <p:grpSpPr>
          <a:xfrm>
            <a:off x="8402291" y="38942"/>
            <a:ext cx="670990" cy="797769"/>
            <a:chOff x="6854382" y="4035164"/>
            <a:chExt cx="734336" cy="734230"/>
          </a:xfrm>
          <a:solidFill>
            <a:srgbClr val="660033"/>
          </a:solidFill>
        </p:grpSpPr>
        <p:sp>
          <p:nvSpPr>
            <p:cNvPr id="85" name="Oval 103"/>
            <p:cNvSpPr/>
            <p:nvPr/>
          </p:nvSpPr>
          <p:spPr>
            <a:xfrm>
              <a:off x="6854382" y="4035164"/>
              <a:ext cx="734336" cy="734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grpSp>
          <p:nvGrpSpPr>
            <p:cNvPr id="86" name="Group 81"/>
            <p:cNvGrpSpPr/>
            <p:nvPr/>
          </p:nvGrpSpPr>
          <p:grpSpPr>
            <a:xfrm>
              <a:off x="7069866" y="4274821"/>
              <a:ext cx="329996" cy="296404"/>
              <a:chOff x="8855075" y="2562225"/>
              <a:chExt cx="530225" cy="476250"/>
            </a:xfrm>
            <a:grpFill/>
          </p:grpSpPr>
          <p:sp>
            <p:nvSpPr>
              <p:cNvPr id="87" name="Rectangle 121"/>
              <p:cNvSpPr>
                <a:spLocks noChangeArrowheads="1"/>
              </p:cNvSpPr>
              <p:nvPr/>
            </p:nvSpPr>
            <p:spPr bwMode="auto">
              <a:xfrm>
                <a:off x="8931275" y="2801938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8" name="Rectangle 122"/>
              <p:cNvSpPr>
                <a:spLocks noChangeArrowheads="1"/>
              </p:cNvSpPr>
              <p:nvPr/>
            </p:nvSpPr>
            <p:spPr bwMode="auto">
              <a:xfrm>
                <a:off x="8931275" y="2876550"/>
                <a:ext cx="47625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89" name="Rectangle 123"/>
              <p:cNvSpPr>
                <a:spLocks noChangeArrowheads="1"/>
              </p:cNvSpPr>
              <p:nvPr/>
            </p:nvSpPr>
            <p:spPr bwMode="auto">
              <a:xfrm>
                <a:off x="9010650" y="2727325"/>
                <a:ext cx="46038" cy="4603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0" name="Rectangle 124"/>
              <p:cNvSpPr>
                <a:spLocks noChangeArrowheads="1"/>
              </p:cNvSpPr>
              <p:nvPr/>
            </p:nvSpPr>
            <p:spPr bwMode="auto">
              <a:xfrm>
                <a:off x="9010650" y="2801938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1" name="Rectangle 125"/>
              <p:cNvSpPr>
                <a:spLocks noChangeArrowheads="1"/>
              </p:cNvSpPr>
              <p:nvPr/>
            </p:nvSpPr>
            <p:spPr bwMode="auto">
              <a:xfrm>
                <a:off x="9010650" y="2876550"/>
                <a:ext cx="46038" cy="476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  <p:sp>
            <p:nvSpPr>
              <p:cNvPr id="92" name="Freeform 126"/>
              <p:cNvSpPr>
                <a:spLocks noEditPoints="1"/>
              </p:cNvSpPr>
              <p:nvPr/>
            </p:nvSpPr>
            <p:spPr bwMode="auto">
              <a:xfrm>
                <a:off x="8855075" y="2562225"/>
                <a:ext cx="530225" cy="476250"/>
              </a:xfrm>
              <a:custGeom>
                <a:avLst/>
                <a:gdLst>
                  <a:gd name="T0" fmla="*/ 2281 w 3343"/>
                  <a:gd name="T1" fmla="*/ 2761 h 3005"/>
                  <a:gd name="T2" fmla="*/ 2269 w 3343"/>
                  <a:gd name="T3" fmla="*/ 2860 h 3005"/>
                  <a:gd name="T4" fmla="*/ 2350 w 3343"/>
                  <a:gd name="T5" fmla="*/ 2912 h 3005"/>
                  <a:gd name="T6" fmla="*/ 2433 w 3343"/>
                  <a:gd name="T7" fmla="*/ 2860 h 3005"/>
                  <a:gd name="T8" fmla="*/ 2422 w 3343"/>
                  <a:gd name="T9" fmla="*/ 2761 h 3005"/>
                  <a:gd name="T10" fmla="*/ 1543 w 3343"/>
                  <a:gd name="T11" fmla="*/ 1909 h 3005"/>
                  <a:gd name="T12" fmla="*/ 1461 w 3343"/>
                  <a:gd name="T13" fmla="*/ 1960 h 3005"/>
                  <a:gd name="T14" fmla="*/ 1472 w 3343"/>
                  <a:gd name="T15" fmla="*/ 2059 h 3005"/>
                  <a:gd name="T16" fmla="*/ 1564 w 3343"/>
                  <a:gd name="T17" fmla="*/ 2091 h 3005"/>
                  <a:gd name="T18" fmla="*/ 1632 w 3343"/>
                  <a:gd name="T19" fmla="*/ 2023 h 3005"/>
                  <a:gd name="T20" fmla="*/ 1599 w 3343"/>
                  <a:gd name="T21" fmla="*/ 1929 h 3005"/>
                  <a:gd name="T22" fmla="*/ 3137 w 3343"/>
                  <a:gd name="T23" fmla="*/ 1911 h 3005"/>
                  <a:gd name="T24" fmla="*/ 3071 w 3343"/>
                  <a:gd name="T25" fmla="*/ 1980 h 3005"/>
                  <a:gd name="T26" fmla="*/ 3102 w 3343"/>
                  <a:gd name="T27" fmla="*/ 2074 h 3005"/>
                  <a:gd name="T28" fmla="*/ 3199 w 3343"/>
                  <a:gd name="T29" fmla="*/ 2084 h 3005"/>
                  <a:gd name="T30" fmla="*/ 3250 w 3343"/>
                  <a:gd name="T31" fmla="*/ 2001 h 3005"/>
                  <a:gd name="T32" fmla="*/ 3199 w 3343"/>
                  <a:gd name="T33" fmla="*/ 1918 h 3005"/>
                  <a:gd name="T34" fmla="*/ 2828 w 3343"/>
                  <a:gd name="T35" fmla="*/ 1458 h 3005"/>
                  <a:gd name="T36" fmla="*/ 2396 w 3343"/>
                  <a:gd name="T37" fmla="*/ 1827 h 3005"/>
                  <a:gd name="T38" fmla="*/ 2272 w 3343"/>
                  <a:gd name="T39" fmla="*/ 1840 h 3005"/>
                  <a:gd name="T40" fmla="*/ 1828 w 3343"/>
                  <a:gd name="T41" fmla="*/ 1563 h 3005"/>
                  <a:gd name="T42" fmla="*/ 1750 w 3343"/>
                  <a:gd name="T43" fmla="*/ 1588 h 3005"/>
                  <a:gd name="T44" fmla="*/ 1745 w 3343"/>
                  <a:gd name="T45" fmla="*/ 1669 h 3005"/>
                  <a:gd name="T46" fmla="*/ 2186 w 3343"/>
                  <a:gd name="T47" fmla="*/ 2076 h 3005"/>
                  <a:gd name="T48" fmla="*/ 2289 w 3343"/>
                  <a:gd name="T49" fmla="*/ 2177 h 3005"/>
                  <a:gd name="T50" fmla="*/ 2440 w 3343"/>
                  <a:gd name="T51" fmla="*/ 2162 h 3005"/>
                  <a:gd name="T52" fmla="*/ 2525 w 3343"/>
                  <a:gd name="T53" fmla="*/ 2038 h 3005"/>
                  <a:gd name="T54" fmla="*/ 2901 w 3343"/>
                  <a:gd name="T55" fmla="*/ 1586 h 3005"/>
                  <a:gd name="T56" fmla="*/ 2926 w 3343"/>
                  <a:gd name="T57" fmla="*/ 1501 h 3005"/>
                  <a:gd name="T58" fmla="*/ 2863 w 3343"/>
                  <a:gd name="T59" fmla="*/ 1452 h 3005"/>
                  <a:gd name="T60" fmla="*/ 2281 w 3343"/>
                  <a:gd name="T61" fmla="*/ 1125 h 3005"/>
                  <a:gd name="T62" fmla="*/ 2269 w 3343"/>
                  <a:gd name="T63" fmla="*/ 1224 h 3005"/>
                  <a:gd name="T64" fmla="*/ 2350 w 3343"/>
                  <a:gd name="T65" fmla="*/ 1275 h 3005"/>
                  <a:gd name="T66" fmla="*/ 2433 w 3343"/>
                  <a:gd name="T67" fmla="*/ 1224 h 3005"/>
                  <a:gd name="T68" fmla="*/ 2422 w 3343"/>
                  <a:gd name="T69" fmla="*/ 1125 h 3005"/>
                  <a:gd name="T70" fmla="*/ 256 w 3343"/>
                  <a:gd name="T71" fmla="*/ 692 h 3005"/>
                  <a:gd name="T72" fmla="*/ 1404 w 3343"/>
                  <a:gd name="T73" fmla="*/ 2298 h 3005"/>
                  <a:gd name="T74" fmla="*/ 1362 w 3343"/>
                  <a:gd name="T75" fmla="*/ 1926 h 3005"/>
                  <a:gd name="T76" fmla="*/ 1454 w 3343"/>
                  <a:gd name="T77" fmla="*/ 1576 h 3005"/>
                  <a:gd name="T78" fmla="*/ 1472 w 3343"/>
                  <a:gd name="T79" fmla="*/ 1340 h 3005"/>
                  <a:gd name="T80" fmla="*/ 1882 w 3343"/>
                  <a:gd name="T81" fmla="*/ 1117 h 3005"/>
                  <a:gd name="T82" fmla="*/ 2208 w 3343"/>
                  <a:gd name="T83" fmla="*/ 1008 h 3005"/>
                  <a:gd name="T84" fmla="*/ 2495 w 3343"/>
                  <a:gd name="T85" fmla="*/ 1009 h 3005"/>
                  <a:gd name="T86" fmla="*/ 1850 w 3343"/>
                  <a:gd name="T87" fmla="*/ 455 h 3005"/>
                  <a:gd name="T88" fmla="*/ 2577 w 3343"/>
                  <a:gd name="T89" fmla="*/ 3 h 3005"/>
                  <a:gd name="T90" fmla="*/ 2711 w 3343"/>
                  <a:gd name="T91" fmla="*/ 86 h 3005"/>
                  <a:gd name="T92" fmla="*/ 2752 w 3343"/>
                  <a:gd name="T93" fmla="*/ 1084 h 3005"/>
                  <a:gd name="T94" fmla="*/ 3059 w 3343"/>
                  <a:gd name="T95" fmla="*/ 1299 h 3005"/>
                  <a:gd name="T96" fmla="*/ 3267 w 3343"/>
                  <a:gd name="T97" fmla="*/ 1616 h 3005"/>
                  <a:gd name="T98" fmla="*/ 3343 w 3343"/>
                  <a:gd name="T99" fmla="*/ 2001 h 3005"/>
                  <a:gd name="T100" fmla="*/ 3272 w 3343"/>
                  <a:gd name="T101" fmla="*/ 2375 h 3005"/>
                  <a:gd name="T102" fmla="*/ 3078 w 3343"/>
                  <a:gd name="T103" fmla="*/ 2685 h 3005"/>
                  <a:gd name="T104" fmla="*/ 2787 w 3343"/>
                  <a:gd name="T105" fmla="*/ 2903 h 3005"/>
                  <a:gd name="T106" fmla="*/ 2428 w 3343"/>
                  <a:gd name="T107" fmla="*/ 3002 h 3005"/>
                  <a:gd name="T108" fmla="*/ 2052 w 3343"/>
                  <a:gd name="T109" fmla="*/ 2958 h 3005"/>
                  <a:gd name="T110" fmla="*/ 1733 w 3343"/>
                  <a:gd name="T111" fmla="*/ 2785 h 3005"/>
                  <a:gd name="T112" fmla="*/ 85 w 3343"/>
                  <a:gd name="T113" fmla="*/ 2744 h 3005"/>
                  <a:gd name="T114" fmla="*/ 3 w 3343"/>
                  <a:gd name="T115" fmla="*/ 2609 h 3005"/>
                  <a:gd name="T116" fmla="*/ 24 w 3343"/>
                  <a:gd name="T117" fmla="*/ 114 h 3005"/>
                  <a:gd name="T118" fmla="*/ 142 w 3343"/>
                  <a:gd name="T119" fmla="*/ 11 h 30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43" h="3005">
                    <a:moveTo>
                      <a:pt x="2350" y="2727"/>
                    </a:moveTo>
                    <a:lnTo>
                      <a:pt x="2330" y="2730"/>
                    </a:lnTo>
                    <a:lnTo>
                      <a:pt x="2311" y="2736"/>
                    </a:lnTo>
                    <a:lnTo>
                      <a:pt x="2294" y="2747"/>
                    </a:lnTo>
                    <a:lnTo>
                      <a:pt x="2281" y="2761"/>
                    </a:lnTo>
                    <a:lnTo>
                      <a:pt x="2269" y="2778"/>
                    </a:lnTo>
                    <a:lnTo>
                      <a:pt x="2263" y="2798"/>
                    </a:lnTo>
                    <a:lnTo>
                      <a:pt x="2260" y="2819"/>
                    </a:lnTo>
                    <a:lnTo>
                      <a:pt x="2263" y="2841"/>
                    </a:lnTo>
                    <a:lnTo>
                      <a:pt x="2269" y="2860"/>
                    </a:lnTo>
                    <a:lnTo>
                      <a:pt x="2281" y="2876"/>
                    </a:lnTo>
                    <a:lnTo>
                      <a:pt x="2294" y="2891"/>
                    </a:lnTo>
                    <a:lnTo>
                      <a:pt x="2311" y="2902"/>
                    </a:lnTo>
                    <a:lnTo>
                      <a:pt x="2330" y="2908"/>
                    </a:lnTo>
                    <a:lnTo>
                      <a:pt x="2350" y="2912"/>
                    </a:lnTo>
                    <a:lnTo>
                      <a:pt x="2372" y="2908"/>
                    </a:lnTo>
                    <a:lnTo>
                      <a:pt x="2391" y="2902"/>
                    </a:lnTo>
                    <a:lnTo>
                      <a:pt x="2408" y="2891"/>
                    </a:lnTo>
                    <a:lnTo>
                      <a:pt x="2422" y="2876"/>
                    </a:lnTo>
                    <a:lnTo>
                      <a:pt x="2433" y="2860"/>
                    </a:lnTo>
                    <a:lnTo>
                      <a:pt x="2440" y="2841"/>
                    </a:lnTo>
                    <a:lnTo>
                      <a:pt x="2442" y="2819"/>
                    </a:lnTo>
                    <a:lnTo>
                      <a:pt x="2440" y="2798"/>
                    </a:lnTo>
                    <a:lnTo>
                      <a:pt x="2433" y="2778"/>
                    </a:lnTo>
                    <a:lnTo>
                      <a:pt x="2422" y="2761"/>
                    </a:lnTo>
                    <a:lnTo>
                      <a:pt x="2408" y="2747"/>
                    </a:lnTo>
                    <a:lnTo>
                      <a:pt x="2391" y="2736"/>
                    </a:lnTo>
                    <a:lnTo>
                      <a:pt x="2372" y="2730"/>
                    </a:lnTo>
                    <a:lnTo>
                      <a:pt x="2350" y="2727"/>
                    </a:lnTo>
                    <a:close/>
                    <a:moveTo>
                      <a:pt x="1543" y="1909"/>
                    </a:moveTo>
                    <a:lnTo>
                      <a:pt x="1522" y="1911"/>
                    </a:lnTo>
                    <a:lnTo>
                      <a:pt x="1503" y="1919"/>
                    </a:lnTo>
                    <a:lnTo>
                      <a:pt x="1486" y="1929"/>
                    </a:lnTo>
                    <a:lnTo>
                      <a:pt x="1472" y="1944"/>
                    </a:lnTo>
                    <a:lnTo>
                      <a:pt x="1461" y="1960"/>
                    </a:lnTo>
                    <a:lnTo>
                      <a:pt x="1455" y="1980"/>
                    </a:lnTo>
                    <a:lnTo>
                      <a:pt x="1452" y="2001"/>
                    </a:lnTo>
                    <a:lnTo>
                      <a:pt x="1455" y="2023"/>
                    </a:lnTo>
                    <a:lnTo>
                      <a:pt x="1461" y="2041"/>
                    </a:lnTo>
                    <a:lnTo>
                      <a:pt x="1472" y="2059"/>
                    </a:lnTo>
                    <a:lnTo>
                      <a:pt x="1486" y="2074"/>
                    </a:lnTo>
                    <a:lnTo>
                      <a:pt x="1503" y="2084"/>
                    </a:lnTo>
                    <a:lnTo>
                      <a:pt x="1522" y="2091"/>
                    </a:lnTo>
                    <a:lnTo>
                      <a:pt x="1543" y="2093"/>
                    </a:lnTo>
                    <a:lnTo>
                      <a:pt x="1564" y="2091"/>
                    </a:lnTo>
                    <a:lnTo>
                      <a:pt x="1583" y="2084"/>
                    </a:lnTo>
                    <a:lnTo>
                      <a:pt x="1600" y="2074"/>
                    </a:lnTo>
                    <a:lnTo>
                      <a:pt x="1614" y="2059"/>
                    </a:lnTo>
                    <a:lnTo>
                      <a:pt x="1625" y="2041"/>
                    </a:lnTo>
                    <a:lnTo>
                      <a:pt x="1632" y="2023"/>
                    </a:lnTo>
                    <a:lnTo>
                      <a:pt x="1634" y="2001"/>
                    </a:lnTo>
                    <a:lnTo>
                      <a:pt x="1631" y="1980"/>
                    </a:lnTo>
                    <a:lnTo>
                      <a:pt x="1625" y="1960"/>
                    </a:lnTo>
                    <a:lnTo>
                      <a:pt x="1614" y="1944"/>
                    </a:lnTo>
                    <a:lnTo>
                      <a:pt x="1599" y="1929"/>
                    </a:lnTo>
                    <a:lnTo>
                      <a:pt x="1583" y="1919"/>
                    </a:lnTo>
                    <a:lnTo>
                      <a:pt x="1564" y="1911"/>
                    </a:lnTo>
                    <a:lnTo>
                      <a:pt x="1543" y="1909"/>
                    </a:lnTo>
                    <a:close/>
                    <a:moveTo>
                      <a:pt x="3159" y="1908"/>
                    </a:moveTo>
                    <a:lnTo>
                      <a:pt x="3137" y="1911"/>
                    </a:lnTo>
                    <a:lnTo>
                      <a:pt x="3119" y="1918"/>
                    </a:lnTo>
                    <a:lnTo>
                      <a:pt x="3102" y="1929"/>
                    </a:lnTo>
                    <a:lnTo>
                      <a:pt x="3088" y="1944"/>
                    </a:lnTo>
                    <a:lnTo>
                      <a:pt x="3077" y="1960"/>
                    </a:lnTo>
                    <a:lnTo>
                      <a:pt x="3071" y="1980"/>
                    </a:lnTo>
                    <a:lnTo>
                      <a:pt x="3067" y="2001"/>
                    </a:lnTo>
                    <a:lnTo>
                      <a:pt x="3071" y="2023"/>
                    </a:lnTo>
                    <a:lnTo>
                      <a:pt x="3077" y="2041"/>
                    </a:lnTo>
                    <a:lnTo>
                      <a:pt x="3088" y="2059"/>
                    </a:lnTo>
                    <a:lnTo>
                      <a:pt x="3102" y="2074"/>
                    </a:lnTo>
                    <a:lnTo>
                      <a:pt x="3119" y="2084"/>
                    </a:lnTo>
                    <a:lnTo>
                      <a:pt x="3137" y="2091"/>
                    </a:lnTo>
                    <a:lnTo>
                      <a:pt x="3159" y="2093"/>
                    </a:lnTo>
                    <a:lnTo>
                      <a:pt x="3179" y="2091"/>
                    </a:lnTo>
                    <a:lnTo>
                      <a:pt x="3199" y="2084"/>
                    </a:lnTo>
                    <a:lnTo>
                      <a:pt x="3216" y="2074"/>
                    </a:lnTo>
                    <a:lnTo>
                      <a:pt x="3230" y="2059"/>
                    </a:lnTo>
                    <a:lnTo>
                      <a:pt x="3241" y="2041"/>
                    </a:lnTo>
                    <a:lnTo>
                      <a:pt x="3247" y="2023"/>
                    </a:lnTo>
                    <a:lnTo>
                      <a:pt x="3250" y="2001"/>
                    </a:lnTo>
                    <a:lnTo>
                      <a:pt x="3247" y="1980"/>
                    </a:lnTo>
                    <a:lnTo>
                      <a:pt x="3241" y="1960"/>
                    </a:lnTo>
                    <a:lnTo>
                      <a:pt x="3230" y="1944"/>
                    </a:lnTo>
                    <a:lnTo>
                      <a:pt x="3216" y="1929"/>
                    </a:lnTo>
                    <a:lnTo>
                      <a:pt x="3199" y="1918"/>
                    </a:lnTo>
                    <a:lnTo>
                      <a:pt x="3179" y="1911"/>
                    </a:lnTo>
                    <a:lnTo>
                      <a:pt x="3159" y="1908"/>
                    </a:lnTo>
                    <a:close/>
                    <a:moveTo>
                      <a:pt x="2863" y="1452"/>
                    </a:moveTo>
                    <a:lnTo>
                      <a:pt x="2846" y="1453"/>
                    </a:lnTo>
                    <a:lnTo>
                      <a:pt x="2828" y="1458"/>
                    </a:lnTo>
                    <a:lnTo>
                      <a:pt x="2812" y="1467"/>
                    </a:lnTo>
                    <a:lnTo>
                      <a:pt x="2796" y="1480"/>
                    </a:lnTo>
                    <a:lnTo>
                      <a:pt x="2435" y="1845"/>
                    </a:lnTo>
                    <a:lnTo>
                      <a:pt x="2416" y="1836"/>
                    </a:lnTo>
                    <a:lnTo>
                      <a:pt x="2396" y="1827"/>
                    </a:lnTo>
                    <a:lnTo>
                      <a:pt x="2374" y="1822"/>
                    </a:lnTo>
                    <a:lnTo>
                      <a:pt x="2350" y="1821"/>
                    </a:lnTo>
                    <a:lnTo>
                      <a:pt x="2324" y="1823"/>
                    </a:lnTo>
                    <a:lnTo>
                      <a:pt x="2297" y="1829"/>
                    </a:lnTo>
                    <a:lnTo>
                      <a:pt x="2272" y="1840"/>
                    </a:lnTo>
                    <a:lnTo>
                      <a:pt x="2251" y="1854"/>
                    </a:lnTo>
                    <a:lnTo>
                      <a:pt x="2230" y="1871"/>
                    </a:lnTo>
                    <a:lnTo>
                      <a:pt x="1860" y="1579"/>
                    </a:lnTo>
                    <a:lnTo>
                      <a:pt x="1844" y="1568"/>
                    </a:lnTo>
                    <a:lnTo>
                      <a:pt x="1828" y="1563"/>
                    </a:lnTo>
                    <a:lnTo>
                      <a:pt x="1810" y="1561"/>
                    </a:lnTo>
                    <a:lnTo>
                      <a:pt x="1794" y="1562"/>
                    </a:lnTo>
                    <a:lnTo>
                      <a:pt x="1777" y="1567"/>
                    </a:lnTo>
                    <a:lnTo>
                      <a:pt x="1763" y="1576"/>
                    </a:lnTo>
                    <a:lnTo>
                      <a:pt x="1750" y="1588"/>
                    </a:lnTo>
                    <a:lnTo>
                      <a:pt x="1741" y="1604"/>
                    </a:lnTo>
                    <a:lnTo>
                      <a:pt x="1737" y="1619"/>
                    </a:lnTo>
                    <a:lnTo>
                      <a:pt x="1736" y="1636"/>
                    </a:lnTo>
                    <a:lnTo>
                      <a:pt x="1738" y="1654"/>
                    </a:lnTo>
                    <a:lnTo>
                      <a:pt x="1745" y="1669"/>
                    </a:lnTo>
                    <a:lnTo>
                      <a:pt x="1755" y="1685"/>
                    </a:lnTo>
                    <a:lnTo>
                      <a:pt x="1768" y="1698"/>
                    </a:lnTo>
                    <a:lnTo>
                      <a:pt x="2173" y="2015"/>
                    </a:lnTo>
                    <a:lnTo>
                      <a:pt x="2177" y="2047"/>
                    </a:lnTo>
                    <a:lnTo>
                      <a:pt x="2186" y="2076"/>
                    </a:lnTo>
                    <a:lnTo>
                      <a:pt x="2199" y="2103"/>
                    </a:lnTo>
                    <a:lnTo>
                      <a:pt x="2217" y="2127"/>
                    </a:lnTo>
                    <a:lnTo>
                      <a:pt x="2238" y="2146"/>
                    </a:lnTo>
                    <a:lnTo>
                      <a:pt x="2262" y="2163"/>
                    </a:lnTo>
                    <a:lnTo>
                      <a:pt x="2289" y="2177"/>
                    </a:lnTo>
                    <a:lnTo>
                      <a:pt x="2319" y="2184"/>
                    </a:lnTo>
                    <a:lnTo>
                      <a:pt x="2349" y="2187"/>
                    </a:lnTo>
                    <a:lnTo>
                      <a:pt x="2381" y="2184"/>
                    </a:lnTo>
                    <a:lnTo>
                      <a:pt x="2412" y="2175"/>
                    </a:lnTo>
                    <a:lnTo>
                      <a:pt x="2440" y="2162"/>
                    </a:lnTo>
                    <a:lnTo>
                      <a:pt x="2464" y="2144"/>
                    </a:lnTo>
                    <a:lnTo>
                      <a:pt x="2486" y="2122"/>
                    </a:lnTo>
                    <a:lnTo>
                      <a:pt x="2503" y="2098"/>
                    </a:lnTo>
                    <a:lnTo>
                      <a:pt x="2517" y="2069"/>
                    </a:lnTo>
                    <a:lnTo>
                      <a:pt x="2525" y="2038"/>
                    </a:lnTo>
                    <a:lnTo>
                      <a:pt x="2528" y="2006"/>
                    </a:lnTo>
                    <a:lnTo>
                      <a:pt x="2527" y="1994"/>
                    </a:lnTo>
                    <a:lnTo>
                      <a:pt x="2524" y="1982"/>
                    </a:lnTo>
                    <a:lnTo>
                      <a:pt x="2521" y="1971"/>
                    </a:lnTo>
                    <a:lnTo>
                      <a:pt x="2901" y="1586"/>
                    </a:lnTo>
                    <a:lnTo>
                      <a:pt x="2914" y="1570"/>
                    </a:lnTo>
                    <a:lnTo>
                      <a:pt x="2923" y="1554"/>
                    </a:lnTo>
                    <a:lnTo>
                      <a:pt x="2928" y="1536"/>
                    </a:lnTo>
                    <a:lnTo>
                      <a:pt x="2929" y="1518"/>
                    </a:lnTo>
                    <a:lnTo>
                      <a:pt x="2926" y="1501"/>
                    </a:lnTo>
                    <a:lnTo>
                      <a:pt x="2920" y="1485"/>
                    </a:lnTo>
                    <a:lnTo>
                      <a:pt x="2909" y="1472"/>
                    </a:lnTo>
                    <a:lnTo>
                      <a:pt x="2896" y="1461"/>
                    </a:lnTo>
                    <a:lnTo>
                      <a:pt x="2880" y="1454"/>
                    </a:lnTo>
                    <a:lnTo>
                      <a:pt x="2863" y="1452"/>
                    </a:lnTo>
                    <a:close/>
                    <a:moveTo>
                      <a:pt x="2350" y="1091"/>
                    </a:moveTo>
                    <a:lnTo>
                      <a:pt x="2330" y="1093"/>
                    </a:lnTo>
                    <a:lnTo>
                      <a:pt x="2311" y="1100"/>
                    </a:lnTo>
                    <a:lnTo>
                      <a:pt x="2294" y="1111"/>
                    </a:lnTo>
                    <a:lnTo>
                      <a:pt x="2281" y="1125"/>
                    </a:lnTo>
                    <a:lnTo>
                      <a:pt x="2269" y="1143"/>
                    </a:lnTo>
                    <a:lnTo>
                      <a:pt x="2263" y="1162"/>
                    </a:lnTo>
                    <a:lnTo>
                      <a:pt x="2260" y="1184"/>
                    </a:lnTo>
                    <a:lnTo>
                      <a:pt x="2263" y="1204"/>
                    </a:lnTo>
                    <a:lnTo>
                      <a:pt x="2269" y="1224"/>
                    </a:lnTo>
                    <a:lnTo>
                      <a:pt x="2281" y="1241"/>
                    </a:lnTo>
                    <a:lnTo>
                      <a:pt x="2294" y="1255"/>
                    </a:lnTo>
                    <a:lnTo>
                      <a:pt x="2311" y="1266"/>
                    </a:lnTo>
                    <a:lnTo>
                      <a:pt x="2330" y="1273"/>
                    </a:lnTo>
                    <a:lnTo>
                      <a:pt x="2350" y="1275"/>
                    </a:lnTo>
                    <a:lnTo>
                      <a:pt x="2372" y="1273"/>
                    </a:lnTo>
                    <a:lnTo>
                      <a:pt x="2391" y="1266"/>
                    </a:lnTo>
                    <a:lnTo>
                      <a:pt x="2408" y="1255"/>
                    </a:lnTo>
                    <a:lnTo>
                      <a:pt x="2422" y="1241"/>
                    </a:lnTo>
                    <a:lnTo>
                      <a:pt x="2433" y="1224"/>
                    </a:lnTo>
                    <a:lnTo>
                      <a:pt x="2440" y="1204"/>
                    </a:lnTo>
                    <a:lnTo>
                      <a:pt x="2442" y="1184"/>
                    </a:lnTo>
                    <a:lnTo>
                      <a:pt x="2440" y="1162"/>
                    </a:lnTo>
                    <a:lnTo>
                      <a:pt x="2433" y="1143"/>
                    </a:lnTo>
                    <a:lnTo>
                      <a:pt x="2422" y="1125"/>
                    </a:lnTo>
                    <a:lnTo>
                      <a:pt x="2408" y="1111"/>
                    </a:lnTo>
                    <a:lnTo>
                      <a:pt x="2391" y="1100"/>
                    </a:lnTo>
                    <a:lnTo>
                      <a:pt x="2372" y="1093"/>
                    </a:lnTo>
                    <a:lnTo>
                      <a:pt x="2350" y="1091"/>
                    </a:lnTo>
                    <a:close/>
                    <a:moveTo>
                      <a:pt x="256" y="692"/>
                    </a:moveTo>
                    <a:lnTo>
                      <a:pt x="256" y="2499"/>
                    </a:lnTo>
                    <a:lnTo>
                      <a:pt x="1491" y="2499"/>
                    </a:lnTo>
                    <a:lnTo>
                      <a:pt x="1457" y="2434"/>
                    </a:lnTo>
                    <a:lnTo>
                      <a:pt x="1428" y="2368"/>
                    </a:lnTo>
                    <a:lnTo>
                      <a:pt x="1404" y="2298"/>
                    </a:lnTo>
                    <a:lnTo>
                      <a:pt x="1385" y="2226"/>
                    </a:lnTo>
                    <a:lnTo>
                      <a:pt x="1371" y="2154"/>
                    </a:lnTo>
                    <a:lnTo>
                      <a:pt x="1362" y="2078"/>
                    </a:lnTo>
                    <a:lnTo>
                      <a:pt x="1360" y="2001"/>
                    </a:lnTo>
                    <a:lnTo>
                      <a:pt x="1362" y="1926"/>
                    </a:lnTo>
                    <a:lnTo>
                      <a:pt x="1370" y="1852"/>
                    </a:lnTo>
                    <a:lnTo>
                      <a:pt x="1384" y="1779"/>
                    </a:lnTo>
                    <a:lnTo>
                      <a:pt x="1402" y="1710"/>
                    </a:lnTo>
                    <a:lnTo>
                      <a:pt x="1426" y="1641"/>
                    </a:lnTo>
                    <a:lnTo>
                      <a:pt x="1454" y="1576"/>
                    </a:lnTo>
                    <a:lnTo>
                      <a:pt x="1485" y="1512"/>
                    </a:lnTo>
                    <a:lnTo>
                      <a:pt x="1522" y="1452"/>
                    </a:lnTo>
                    <a:lnTo>
                      <a:pt x="1562" y="1394"/>
                    </a:lnTo>
                    <a:lnTo>
                      <a:pt x="1607" y="1340"/>
                    </a:lnTo>
                    <a:lnTo>
                      <a:pt x="1472" y="1340"/>
                    </a:lnTo>
                    <a:lnTo>
                      <a:pt x="1472" y="1040"/>
                    </a:lnTo>
                    <a:lnTo>
                      <a:pt x="1768" y="1040"/>
                    </a:lnTo>
                    <a:lnTo>
                      <a:pt x="1768" y="1191"/>
                    </a:lnTo>
                    <a:lnTo>
                      <a:pt x="1823" y="1152"/>
                    </a:lnTo>
                    <a:lnTo>
                      <a:pt x="1882" y="1117"/>
                    </a:lnTo>
                    <a:lnTo>
                      <a:pt x="1943" y="1087"/>
                    </a:lnTo>
                    <a:lnTo>
                      <a:pt x="2006" y="1060"/>
                    </a:lnTo>
                    <a:lnTo>
                      <a:pt x="2072" y="1038"/>
                    </a:lnTo>
                    <a:lnTo>
                      <a:pt x="2139" y="1020"/>
                    </a:lnTo>
                    <a:lnTo>
                      <a:pt x="2208" y="1008"/>
                    </a:lnTo>
                    <a:lnTo>
                      <a:pt x="2278" y="1000"/>
                    </a:lnTo>
                    <a:lnTo>
                      <a:pt x="2350" y="998"/>
                    </a:lnTo>
                    <a:lnTo>
                      <a:pt x="2400" y="999"/>
                    </a:lnTo>
                    <a:lnTo>
                      <a:pt x="2448" y="1003"/>
                    </a:lnTo>
                    <a:lnTo>
                      <a:pt x="2495" y="1009"/>
                    </a:lnTo>
                    <a:lnTo>
                      <a:pt x="2495" y="692"/>
                    </a:lnTo>
                    <a:lnTo>
                      <a:pt x="256" y="692"/>
                    </a:lnTo>
                    <a:close/>
                    <a:moveTo>
                      <a:pt x="901" y="206"/>
                    </a:moveTo>
                    <a:lnTo>
                      <a:pt x="901" y="455"/>
                    </a:lnTo>
                    <a:lnTo>
                      <a:pt x="1850" y="455"/>
                    </a:lnTo>
                    <a:lnTo>
                      <a:pt x="1850" y="206"/>
                    </a:lnTo>
                    <a:lnTo>
                      <a:pt x="901" y="206"/>
                    </a:lnTo>
                    <a:close/>
                    <a:moveTo>
                      <a:pt x="208" y="0"/>
                    </a:moveTo>
                    <a:lnTo>
                      <a:pt x="2544" y="0"/>
                    </a:lnTo>
                    <a:lnTo>
                      <a:pt x="2577" y="3"/>
                    </a:lnTo>
                    <a:lnTo>
                      <a:pt x="2609" y="11"/>
                    </a:lnTo>
                    <a:lnTo>
                      <a:pt x="2639" y="23"/>
                    </a:lnTo>
                    <a:lnTo>
                      <a:pt x="2667" y="41"/>
                    </a:lnTo>
                    <a:lnTo>
                      <a:pt x="2690" y="62"/>
                    </a:lnTo>
                    <a:lnTo>
                      <a:pt x="2711" y="86"/>
                    </a:lnTo>
                    <a:lnTo>
                      <a:pt x="2728" y="114"/>
                    </a:lnTo>
                    <a:lnTo>
                      <a:pt x="2741" y="144"/>
                    </a:lnTo>
                    <a:lnTo>
                      <a:pt x="2749" y="176"/>
                    </a:lnTo>
                    <a:lnTo>
                      <a:pt x="2752" y="211"/>
                    </a:lnTo>
                    <a:lnTo>
                      <a:pt x="2752" y="1084"/>
                    </a:lnTo>
                    <a:lnTo>
                      <a:pt x="2820" y="1117"/>
                    </a:lnTo>
                    <a:lnTo>
                      <a:pt x="2885" y="1156"/>
                    </a:lnTo>
                    <a:lnTo>
                      <a:pt x="2946" y="1199"/>
                    </a:lnTo>
                    <a:lnTo>
                      <a:pt x="3005" y="1247"/>
                    </a:lnTo>
                    <a:lnTo>
                      <a:pt x="3059" y="1299"/>
                    </a:lnTo>
                    <a:lnTo>
                      <a:pt x="3111" y="1356"/>
                    </a:lnTo>
                    <a:lnTo>
                      <a:pt x="3157" y="1415"/>
                    </a:lnTo>
                    <a:lnTo>
                      <a:pt x="3198" y="1479"/>
                    </a:lnTo>
                    <a:lnTo>
                      <a:pt x="3235" y="1545"/>
                    </a:lnTo>
                    <a:lnTo>
                      <a:pt x="3267" y="1616"/>
                    </a:lnTo>
                    <a:lnTo>
                      <a:pt x="3293" y="1688"/>
                    </a:lnTo>
                    <a:lnTo>
                      <a:pt x="3315" y="1764"/>
                    </a:lnTo>
                    <a:lnTo>
                      <a:pt x="3330" y="1841"/>
                    </a:lnTo>
                    <a:lnTo>
                      <a:pt x="3340" y="1920"/>
                    </a:lnTo>
                    <a:lnTo>
                      <a:pt x="3343" y="2001"/>
                    </a:lnTo>
                    <a:lnTo>
                      <a:pt x="3341" y="2080"/>
                    </a:lnTo>
                    <a:lnTo>
                      <a:pt x="3331" y="2157"/>
                    </a:lnTo>
                    <a:lnTo>
                      <a:pt x="3317" y="2232"/>
                    </a:lnTo>
                    <a:lnTo>
                      <a:pt x="3298" y="2304"/>
                    </a:lnTo>
                    <a:lnTo>
                      <a:pt x="3272" y="2375"/>
                    </a:lnTo>
                    <a:lnTo>
                      <a:pt x="3242" y="2443"/>
                    </a:lnTo>
                    <a:lnTo>
                      <a:pt x="3208" y="2508"/>
                    </a:lnTo>
                    <a:lnTo>
                      <a:pt x="3168" y="2570"/>
                    </a:lnTo>
                    <a:lnTo>
                      <a:pt x="3125" y="2629"/>
                    </a:lnTo>
                    <a:lnTo>
                      <a:pt x="3078" y="2685"/>
                    </a:lnTo>
                    <a:lnTo>
                      <a:pt x="3026" y="2736"/>
                    </a:lnTo>
                    <a:lnTo>
                      <a:pt x="2972" y="2785"/>
                    </a:lnTo>
                    <a:lnTo>
                      <a:pt x="2913" y="2828"/>
                    </a:lnTo>
                    <a:lnTo>
                      <a:pt x="2852" y="2868"/>
                    </a:lnTo>
                    <a:lnTo>
                      <a:pt x="2787" y="2903"/>
                    </a:lnTo>
                    <a:lnTo>
                      <a:pt x="2720" y="2933"/>
                    </a:lnTo>
                    <a:lnTo>
                      <a:pt x="2650" y="2958"/>
                    </a:lnTo>
                    <a:lnTo>
                      <a:pt x="2578" y="2978"/>
                    </a:lnTo>
                    <a:lnTo>
                      <a:pt x="2504" y="2993"/>
                    </a:lnTo>
                    <a:lnTo>
                      <a:pt x="2428" y="3002"/>
                    </a:lnTo>
                    <a:lnTo>
                      <a:pt x="2350" y="3005"/>
                    </a:lnTo>
                    <a:lnTo>
                      <a:pt x="2273" y="3002"/>
                    </a:lnTo>
                    <a:lnTo>
                      <a:pt x="2198" y="2993"/>
                    </a:lnTo>
                    <a:lnTo>
                      <a:pt x="2124" y="2978"/>
                    </a:lnTo>
                    <a:lnTo>
                      <a:pt x="2052" y="2958"/>
                    </a:lnTo>
                    <a:lnTo>
                      <a:pt x="1983" y="2933"/>
                    </a:lnTo>
                    <a:lnTo>
                      <a:pt x="1916" y="2903"/>
                    </a:lnTo>
                    <a:lnTo>
                      <a:pt x="1852" y="2868"/>
                    </a:lnTo>
                    <a:lnTo>
                      <a:pt x="1791" y="2828"/>
                    </a:lnTo>
                    <a:lnTo>
                      <a:pt x="1733" y="2785"/>
                    </a:lnTo>
                    <a:lnTo>
                      <a:pt x="208" y="2785"/>
                    </a:lnTo>
                    <a:lnTo>
                      <a:pt x="174" y="2782"/>
                    </a:lnTo>
                    <a:lnTo>
                      <a:pt x="142" y="2774"/>
                    </a:lnTo>
                    <a:lnTo>
                      <a:pt x="112" y="2761"/>
                    </a:lnTo>
                    <a:lnTo>
                      <a:pt x="85" y="2744"/>
                    </a:lnTo>
                    <a:lnTo>
                      <a:pt x="61" y="2723"/>
                    </a:lnTo>
                    <a:lnTo>
                      <a:pt x="40" y="2698"/>
                    </a:lnTo>
                    <a:lnTo>
                      <a:pt x="24" y="2671"/>
                    </a:lnTo>
                    <a:lnTo>
                      <a:pt x="10" y="2641"/>
                    </a:lnTo>
                    <a:lnTo>
                      <a:pt x="3" y="2609"/>
                    </a:lnTo>
                    <a:lnTo>
                      <a:pt x="0" y="2575"/>
                    </a:lnTo>
                    <a:lnTo>
                      <a:pt x="0" y="211"/>
                    </a:lnTo>
                    <a:lnTo>
                      <a:pt x="3" y="176"/>
                    </a:lnTo>
                    <a:lnTo>
                      <a:pt x="10" y="144"/>
                    </a:lnTo>
                    <a:lnTo>
                      <a:pt x="24" y="114"/>
                    </a:lnTo>
                    <a:lnTo>
                      <a:pt x="40" y="86"/>
                    </a:lnTo>
                    <a:lnTo>
                      <a:pt x="61" y="62"/>
                    </a:lnTo>
                    <a:lnTo>
                      <a:pt x="85" y="41"/>
                    </a:lnTo>
                    <a:lnTo>
                      <a:pt x="112" y="23"/>
                    </a:lnTo>
                    <a:lnTo>
                      <a:pt x="142" y="11"/>
                    </a:lnTo>
                    <a:lnTo>
                      <a:pt x="174" y="3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/>
              </a:p>
            </p:txBody>
          </p:sp>
        </p:grpSp>
      </p:grpSp>
      <p:sp>
        <p:nvSpPr>
          <p:cNvPr id="117" name="Ellipse 116"/>
          <p:cNvSpPr/>
          <p:nvPr/>
        </p:nvSpPr>
        <p:spPr>
          <a:xfrm>
            <a:off x="8857257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</a:t>
            </a:r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55" name="Group 156"/>
          <p:cNvGrpSpPr/>
          <p:nvPr/>
        </p:nvGrpSpPr>
        <p:grpSpPr>
          <a:xfrm>
            <a:off x="9349856" y="54012"/>
            <a:ext cx="671412" cy="782699"/>
            <a:chOff x="8752409" y="2907965"/>
            <a:chExt cx="648664" cy="648664"/>
          </a:xfrm>
          <a:solidFill>
            <a:srgbClr val="660033"/>
          </a:solidFill>
        </p:grpSpPr>
        <p:sp>
          <p:nvSpPr>
            <p:cNvPr id="56" name="Oval 126"/>
            <p:cNvSpPr/>
            <p:nvPr/>
          </p:nvSpPr>
          <p:spPr>
            <a:xfrm>
              <a:off x="8752409" y="2907965"/>
              <a:ext cx="648664" cy="648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7" name="Freeform 147"/>
            <p:cNvSpPr>
              <a:spLocks/>
            </p:cNvSpPr>
            <p:nvPr/>
          </p:nvSpPr>
          <p:spPr bwMode="auto">
            <a:xfrm>
              <a:off x="8913912" y="3078218"/>
              <a:ext cx="334108" cy="300348"/>
            </a:xfrm>
            <a:custGeom>
              <a:avLst/>
              <a:gdLst>
                <a:gd name="connsiteX0" fmla="*/ 86232 w 455613"/>
                <a:gd name="connsiteY0" fmla="*/ 350838 h 409576"/>
                <a:gd name="connsiteX1" fmla="*/ 87433 w 455613"/>
                <a:gd name="connsiteY1" fmla="*/ 351240 h 409576"/>
                <a:gd name="connsiteX2" fmla="*/ 88233 w 455613"/>
                <a:gd name="connsiteY2" fmla="*/ 352313 h 409576"/>
                <a:gd name="connsiteX3" fmla="*/ 88767 w 455613"/>
                <a:gd name="connsiteY3" fmla="*/ 353788 h 409576"/>
                <a:gd name="connsiteX4" fmla="*/ 88900 w 455613"/>
                <a:gd name="connsiteY4" fmla="*/ 356068 h 409576"/>
                <a:gd name="connsiteX5" fmla="*/ 88900 w 455613"/>
                <a:gd name="connsiteY5" fmla="*/ 409576 h 409576"/>
                <a:gd name="connsiteX6" fmla="*/ 41275 w 455613"/>
                <a:gd name="connsiteY6" fmla="*/ 409576 h 409576"/>
                <a:gd name="connsiteX7" fmla="*/ 41275 w 455613"/>
                <a:gd name="connsiteY7" fmla="*/ 401530 h 409576"/>
                <a:gd name="connsiteX8" fmla="*/ 41542 w 455613"/>
                <a:gd name="connsiteY8" fmla="*/ 399116 h 409576"/>
                <a:gd name="connsiteX9" fmla="*/ 42342 w 455613"/>
                <a:gd name="connsiteY9" fmla="*/ 396568 h 409576"/>
                <a:gd name="connsiteX10" fmla="*/ 43410 w 455613"/>
                <a:gd name="connsiteY10" fmla="*/ 393752 h 409576"/>
                <a:gd name="connsiteX11" fmla="*/ 44744 w 455613"/>
                <a:gd name="connsiteY11" fmla="*/ 391070 h 409576"/>
                <a:gd name="connsiteX12" fmla="*/ 46611 w 455613"/>
                <a:gd name="connsiteY12" fmla="*/ 388388 h 409576"/>
                <a:gd name="connsiteX13" fmla="*/ 48479 w 455613"/>
                <a:gd name="connsiteY13" fmla="*/ 386376 h 409576"/>
                <a:gd name="connsiteX14" fmla="*/ 62219 w 455613"/>
                <a:gd name="connsiteY14" fmla="*/ 372563 h 409576"/>
                <a:gd name="connsiteX15" fmla="*/ 81696 w 455613"/>
                <a:gd name="connsiteY15" fmla="*/ 352984 h 409576"/>
                <a:gd name="connsiteX16" fmla="*/ 83297 w 455613"/>
                <a:gd name="connsiteY16" fmla="*/ 351643 h 409576"/>
                <a:gd name="connsiteX17" fmla="*/ 84898 w 455613"/>
                <a:gd name="connsiteY17" fmla="*/ 350972 h 409576"/>
                <a:gd name="connsiteX18" fmla="*/ 148113 w 455613"/>
                <a:gd name="connsiteY18" fmla="*/ 290513 h 409576"/>
                <a:gd name="connsiteX19" fmla="*/ 149142 w 455613"/>
                <a:gd name="connsiteY19" fmla="*/ 291039 h 409576"/>
                <a:gd name="connsiteX20" fmla="*/ 149913 w 455613"/>
                <a:gd name="connsiteY20" fmla="*/ 291960 h 409576"/>
                <a:gd name="connsiteX21" fmla="*/ 150427 w 455613"/>
                <a:gd name="connsiteY21" fmla="*/ 293671 h 409576"/>
                <a:gd name="connsiteX22" fmla="*/ 150813 w 455613"/>
                <a:gd name="connsiteY22" fmla="*/ 295644 h 409576"/>
                <a:gd name="connsiteX23" fmla="*/ 150813 w 455613"/>
                <a:gd name="connsiteY23" fmla="*/ 409576 h 409576"/>
                <a:gd name="connsiteX24" fmla="*/ 109538 w 455613"/>
                <a:gd name="connsiteY24" fmla="*/ 409576 h 409576"/>
                <a:gd name="connsiteX25" fmla="*/ 109538 w 455613"/>
                <a:gd name="connsiteY25" fmla="*/ 337481 h 409576"/>
                <a:gd name="connsiteX26" fmla="*/ 109667 w 455613"/>
                <a:gd name="connsiteY26" fmla="*/ 334718 h 409576"/>
                <a:gd name="connsiteX27" fmla="*/ 110438 w 455613"/>
                <a:gd name="connsiteY27" fmla="*/ 331560 h 409576"/>
                <a:gd name="connsiteX28" fmla="*/ 111595 w 455613"/>
                <a:gd name="connsiteY28" fmla="*/ 328403 h 409576"/>
                <a:gd name="connsiteX29" fmla="*/ 112881 w 455613"/>
                <a:gd name="connsiteY29" fmla="*/ 325377 h 409576"/>
                <a:gd name="connsiteX30" fmla="*/ 114681 w 455613"/>
                <a:gd name="connsiteY30" fmla="*/ 322614 h 409576"/>
                <a:gd name="connsiteX31" fmla="*/ 116482 w 455613"/>
                <a:gd name="connsiteY31" fmla="*/ 320378 h 409576"/>
                <a:gd name="connsiteX32" fmla="*/ 143741 w 455613"/>
                <a:gd name="connsiteY32" fmla="*/ 292750 h 409576"/>
                <a:gd name="connsiteX33" fmla="*/ 145413 w 455613"/>
                <a:gd name="connsiteY33" fmla="*/ 291434 h 409576"/>
                <a:gd name="connsiteX34" fmla="*/ 146827 w 455613"/>
                <a:gd name="connsiteY34" fmla="*/ 290645 h 409576"/>
                <a:gd name="connsiteX35" fmla="*/ 174022 w 455613"/>
                <a:gd name="connsiteY35" fmla="*/ 287338 h 409576"/>
                <a:gd name="connsiteX36" fmla="*/ 175436 w 455613"/>
                <a:gd name="connsiteY36" fmla="*/ 287471 h 409576"/>
                <a:gd name="connsiteX37" fmla="*/ 176851 w 455613"/>
                <a:gd name="connsiteY37" fmla="*/ 288136 h 409576"/>
                <a:gd name="connsiteX38" fmla="*/ 178522 w 455613"/>
                <a:gd name="connsiteY38" fmla="*/ 289599 h 409576"/>
                <a:gd name="connsiteX39" fmla="*/ 199481 w 455613"/>
                <a:gd name="connsiteY39" fmla="*/ 311147 h 409576"/>
                <a:gd name="connsiteX40" fmla="*/ 206039 w 455613"/>
                <a:gd name="connsiteY40" fmla="*/ 317931 h 409576"/>
                <a:gd name="connsiteX41" fmla="*/ 207839 w 455613"/>
                <a:gd name="connsiteY41" fmla="*/ 320059 h 409576"/>
                <a:gd name="connsiteX42" fmla="*/ 209382 w 455613"/>
                <a:gd name="connsiteY42" fmla="*/ 322719 h 409576"/>
                <a:gd name="connsiteX43" fmla="*/ 210668 w 455613"/>
                <a:gd name="connsiteY43" fmla="*/ 325646 h 409576"/>
                <a:gd name="connsiteX44" fmla="*/ 211696 w 455613"/>
                <a:gd name="connsiteY44" fmla="*/ 328705 h 409576"/>
                <a:gd name="connsiteX45" fmla="*/ 212468 w 455613"/>
                <a:gd name="connsiteY45" fmla="*/ 331897 h 409576"/>
                <a:gd name="connsiteX46" fmla="*/ 212725 w 455613"/>
                <a:gd name="connsiteY46" fmla="*/ 334823 h 409576"/>
                <a:gd name="connsiteX47" fmla="*/ 212725 w 455613"/>
                <a:gd name="connsiteY47" fmla="*/ 409576 h 409576"/>
                <a:gd name="connsiteX48" fmla="*/ 171450 w 455613"/>
                <a:gd name="connsiteY48" fmla="*/ 409576 h 409576"/>
                <a:gd name="connsiteX49" fmla="*/ 171450 w 455613"/>
                <a:gd name="connsiteY49" fmla="*/ 292659 h 409576"/>
                <a:gd name="connsiteX50" fmla="*/ 171579 w 455613"/>
                <a:gd name="connsiteY50" fmla="*/ 290397 h 409576"/>
                <a:gd name="connsiteX51" fmla="*/ 172222 w 455613"/>
                <a:gd name="connsiteY51" fmla="*/ 288934 h 409576"/>
                <a:gd name="connsiteX52" fmla="*/ 172993 w 455613"/>
                <a:gd name="connsiteY52" fmla="*/ 287737 h 409576"/>
                <a:gd name="connsiteX53" fmla="*/ 271938 w 455613"/>
                <a:gd name="connsiteY53" fmla="*/ 282575 h 409576"/>
                <a:gd name="connsiteX54" fmla="*/ 273095 w 455613"/>
                <a:gd name="connsiteY54" fmla="*/ 283105 h 409576"/>
                <a:gd name="connsiteX55" fmla="*/ 273995 w 455613"/>
                <a:gd name="connsiteY55" fmla="*/ 284033 h 409576"/>
                <a:gd name="connsiteX56" fmla="*/ 274510 w 455613"/>
                <a:gd name="connsiteY56" fmla="*/ 285757 h 409576"/>
                <a:gd name="connsiteX57" fmla="*/ 274638 w 455613"/>
                <a:gd name="connsiteY57" fmla="*/ 287745 h 409576"/>
                <a:gd name="connsiteX58" fmla="*/ 274638 w 455613"/>
                <a:gd name="connsiteY58" fmla="*/ 409575 h 409576"/>
                <a:gd name="connsiteX59" fmla="*/ 233363 w 455613"/>
                <a:gd name="connsiteY59" fmla="*/ 409575 h 409576"/>
                <a:gd name="connsiteX60" fmla="*/ 233363 w 455613"/>
                <a:gd name="connsiteY60" fmla="*/ 329902 h 409576"/>
                <a:gd name="connsiteX61" fmla="*/ 233620 w 455613"/>
                <a:gd name="connsiteY61" fmla="*/ 326588 h 409576"/>
                <a:gd name="connsiteX62" fmla="*/ 234263 w 455613"/>
                <a:gd name="connsiteY62" fmla="*/ 323141 h 409576"/>
                <a:gd name="connsiteX63" fmla="*/ 235035 w 455613"/>
                <a:gd name="connsiteY63" fmla="*/ 320224 h 409576"/>
                <a:gd name="connsiteX64" fmla="*/ 236192 w 455613"/>
                <a:gd name="connsiteY64" fmla="*/ 317573 h 409576"/>
                <a:gd name="connsiteX65" fmla="*/ 237478 w 455613"/>
                <a:gd name="connsiteY65" fmla="*/ 315585 h 409576"/>
                <a:gd name="connsiteX66" fmla="*/ 238764 w 455613"/>
                <a:gd name="connsiteY66" fmla="*/ 314391 h 409576"/>
                <a:gd name="connsiteX67" fmla="*/ 239921 w 455613"/>
                <a:gd name="connsiteY67" fmla="*/ 313066 h 409576"/>
                <a:gd name="connsiteX68" fmla="*/ 240821 w 455613"/>
                <a:gd name="connsiteY68" fmla="*/ 312138 h 409576"/>
                <a:gd name="connsiteX69" fmla="*/ 241335 w 455613"/>
                <a:gd name="connsiteY69" fmla="*/ 311607 h 409576"/>
                <a:gd name="connsiteX70" fmla="*/ 241592 w 455613"/>
                <a:gd name="connsiteY70" fmla="*/ 311475 h 409576"/>
                <a:gd name="connsiteX71" fmla="*/ 267566 w 455613"/>
                <a:gd name="connsiteY71" fmla="*/ 284829 h 409576"/>
                <a:gd name="connsiteX72" fmla="*/ 269238 w 455613"/>
                <a:gd name="connsiteY72" fmla="*/ 283503 h 409576"/>
                <a:gd name="connsiteX73" fmla="*/ 270781 w 455613"/>
                <a:gd name="connsiteY73" fmla="*/ 282708 h 409576"/>
                <a:gd name="connsiteX74" fmla="*/ 335459 w 455613"/>
                <a:gd name="connsiteY74" fmla="*/ 220663 h 409576"/>
                <a:gd name="connsiteX75" fmla="*/ 336665 w 455613"/>
                <a:gd name="connsiteY75" fmla="*/ 221061 h 409576"/>
                <a:gd name="connsiteX76" fmla="*/ 337468 w 455613"/>
                <a:gd name="connsiteY76" fmla="*/ 221990 h 409576"/>
                <a:gd name="connsiteX77" fmla="*/ 338004 w 455613"/>
                <a:gd name="connsiteY77" fmla="*/ 223714 h 409576"/>
                <a:gd name="connsiteX78" fmla="*/ 338138 w 455613"/>
                <a:gd name="connsiteY78" fmla="*/ 225704 h 409576"/>
                <a:gd name="connsiteX79" fmla="*/ 338138 w 455613"/>
                <a:gd name="connsiteY79" fmla="*/ 409576 h 409576"/>
                <a:gd name="connsiteX80" fmla="*/ 295275 w 455613"/>
                <a:gd name="connsiteY80" fmla="*/ 409576 h 409576"/>
                <a:gd name="connsiteX81" fmla="*/ 295275 w 455613"/>
                <a:gd name="connsiteY81" fmla="*/ 268157 h 409576"/>
                <a:gd name="connsiteX82" fmla="*/ 295543 w 455613"/>
                <a:gd name="connsiteY82" fmla="*/ 265238 h 409576"/>
                <a:gd name="connsiteX83" fmla="*/ 296213 w 455613"/>
                <a:gd name="connsiteY83" fmla="*/ 262054 h 409576"/>
                <a:gd name="connsiteX84" fmla="*/ 297284 w 455613"/>
                <a:gd name="connsiteY84" fmla="*/ 258870 h 409576"/>
                <a:gd name="connsiteX85" fmla="*/ 298892 w 455613"/>
                <a:gd name="connsiteY85" fmla="*/ 255819 h 409576"/>
                <a:gd name="connsiteX86" fmla="*/ 300499 w 455613"/>
                <a:gd name="connsiteY86" fmla="*/ 253033 h 409576"/>
                <a:gd name="connsiteX87" fmla="*/ 302508 w 455613"/>
                <a:gd name="connsiteY87" fmla="*/ 250910 h 409576"/>
                <a:gd name="connsiteX88" fmla="*/ 330905 w 455613"/>
                <a:gd name="connsiteY88" fmla="*/ 222786 h 409576"/>
                <a:gd name="connsiteX89" fmla="*/ 332512 w 455613"/>
                <a:gd name="connsiteY89" fmla="*/ 221459 h 409576"/>
                <a:gd name="connsiteX90" fmla="*/ 334120 w 455613"/>
                <a:gd name="connsiteY90" fmla="*/ 220796 h 409576"/>
                <a:gd name="connsiteX91" fmla="*/ 394079 w 455613"/>
                <a:gd name="connsiteY91" fmla="*/ 161925 h 409576"/>
                <a:gd name="connsiteX92" fmla="*/ 395278 w 455613"/>
                <a:gd name="connsiteY92" fmla="*/ 162323 h 409576"/>
                <a:gd name="connsiteX93" fmla="*/ 396077 w 455613"/>
                <a:gd name="connsiteY93" fmla="*/ 163383 h 409576"/>
                <a:gd name="connsiteX94" fmla="*/ 396610 w 455613"/>
                <a:gd name="connsiteY94" fmla="*/ 164974 h 409576"/>
                <a:gd name="connsiteX95" fmla="*/ 396876 w 455613"/>
                <a:gd name="connsiteY95" fmla="*/ 167096 h 409576"/>
                <a:gd name="connsiteX96" fmla="*/ 396876 w 455613"/>
                <a:gd name="connsiteY96" fmla="*/ 409575 h 409576"/>
                <a:gd name="connsiteX97" fmla="*/ 357188 w 455613"/>
                <a:gd name="connsiteY97" fmla="*/ 409575 h 409576"/>
                <a:gd name="connsiteX98" fmla="*/ 357188 w 455613"/>
                <a:gd name="connsiteY98" fmla="*/ 206338 h 409576"/>
                <a:gd name="connsiteX99" fmla="*/ 357454 w 455613"/>
                <a:gd name="connsiteY99" fmla="*/ 203421 h 409576"/>
                <a:gd name="connsiteX100" fmla="*/ 358120 w 455613"/>
                <a:gd name="connsiteY100" fmla="*/ 200239 h 409576"/>
                <a:gd name="connsiteX101" fmla="*/ 359319 w 455613"/>
                <a:gd name="connsiteY101" fmla="*/ 197057 h 409576"/>
                <a:gd name="connsiteX102" fmla="*/ 360784 w 455613"/>
                <a:gd name="connsiteY102" fmla="*/ 194008 h 409576"/>
                <a:gd name="connsiteX103" fmla="*/ 362515 w 455613"/>
                <a:gd name="connsiteY103" fmla="*/ 191224 h 409576"/>
                <a:gd name="connsiteX104" fmla="*/ 364380 w 455613"/>
                <a:gd name="connsiteY104" fmla="*/ 189103 h 409576"/>
                <a:gd name="connsiteX105" fmla="*/ 389684 w 455613"/>
                <a:gd name="connsiteY105" fmla="*/ 164046 h 409576"/>
                <a:gd name="connsiteX106" fmla="*/ 391283 w 455613"/>
                <a:gd name="connsiteY106" fmla="*/ 162721 h 409576"/>
                <a:gd name="connsiteX107" fmla="*/ 392881 w 455613"/>
                <a:gd name="connsiteY107" fmla="*/ 162058 h 409576"/>
                <a:gd name="connsiteX108" fmla="*/ 290622 w 455613"/>
                <a:gd name="connsiteY108" fmla="*/ 0 h 409576"/>
                <a:gd name="connsiteX109" fmla="*/ 435205 w 455613"/>
                <a:gd name="connsiteY109" fmla="*/ 0 h 409576"/>
                <a:gd name="connsiteX110" fmla="*/ 439180 w 455613"/>
                <a:gd name="connsiteY110" fmla="*/ 395 h 409576"/>
                <a:gd name="connsiteX111" fmla="*/ 442891 w 455613"/>
                <a:gd name="connsiteY111" fmla="*/ 1581 h 409576"/>
                <a:gd name="connsiteX112" fmla="*/ 446204 w 455613"/>
                <a:gd name="connsiteY112" fmla="*/ 3426 h 409576"/>
                <a:gd name="connsiteX113" fmla="*/ 449252 w 455613"/>
                <a:gd name="connsiteY113" fmla="*/ 5798 h 409576"/>
                <a:gd name="connsiteX114" fmla="*/ 451903 w 455613"/>
                <a:gd name="connsiteY114" fmla="*/ 8697 h 409576"/>
                <a:gd name="connsiteX115" fmla="*/ 453890 w 455613"/>
                <a:gd name="connsiteY115" fmla="*/ 11991 h 409576"/>
                <a:gd name="connsiteX116" fmla="*/ 455216 w 455613"/>
                <a:gd name="connsiteY116" fmla="*/ 15549 h 409576"/>
                <a:gd name="connsiteX117" fmla="*/ 455613 w 455613"/>
                <a:gd name="connsiteY117" fmla="*/ 19239 h 409576"/>
                <a:gd name="connsiteX118" fmla="*/ 455613 w 455613"/>
                <a:gd name="connsiteY118" fmla="*/ 162870 h 409576"/>
                <a:gd name="connsiteX119" fmla="*/ 455348 w 455613"/>
                <a:gd name="connsiteY119" fmla="*/ 164978 h 409576"/>
                <a:gd name="connsiteX120" fmla="*/ 454818 w 455613"/>
                <a:gd name="connsiteY120" fmla="*/ 166559 h 409576"/>
                <a:gd name="connsiteX121" fmla="*/ 454023 w 455613"/>
                <a:gd name="connsiteY121" fmla="*/ 167482 h 409576"/>
                <a:gd name="connsiteX122" fmla="*/ 452830 w 455613"/>
                <a:gd name="connsiteY122" fmla="*/ 168009 h 409576"/>
                <a:gd name="connsiteX123" fmla="*/ 451637 w 455613"/>
                <a:gd name="connsiteY123" fmla="*/ 167877 h 409576"/>
                <a:gd name="connsiteX124" fmla="*/ 450047 w 455613"/>
                <a:gd name="connsiteY124" fmla="*/ 167086 h 409576"/>
                <a:gd name="connsiteX125" fmla="*/ 448457 w 455613"/>
                <a:gd name="connsiteY125" fmla="*/ 165769 h 409576"/>
                <a:gd name="connsiteX126" fmla="*/ 397701 w 455613"/>
                <a:gd name="connsiteY126" fmla="*/ 115695 h 409576"/>
                <a:gd name="connsiteX127" fmla="*/ 228072 w 455613"/>
                <a:gd name="connsiteY127" fmla="*/ 283309 h 409576"/>
                <a:gd name="connsiteX128" fmla="*/ 225951 w 455613"/>
                <a:gd name="connsiteY128" fmla="*/ 284890 h 409576"/>
                <a:gd name="connsiteX129" fmla="*/ 223433 w 455613"/>
                <a:gd name="connsiteY129" fmla="*/ 285944 h 409576"/>
                <a:gd name="connsiteX130" fmla="*/ 220783 w 455613"/>
                <a:gd name="connsiteY130" fmla="*/ 286208 h 409576"/>
                <a:gd name="connsiteX131" fmla="*/ 218265 w 455613"/>
                <a:gd name="connsiteY131" fmla="*/ 285944 h 409576"/>
                <a:gd name="connsiteX132" fmla="*/ 215880 w 455613"/>
                <a:gd name="connsiteY132" fmla="*/ 284890 h 409576"/>
                <a:gd name="connsiteX133" fmla="*/ 213627 w 455613"/>
                <a:gd name="connsiteY133" fmla="*/ 283309 h 409576"/>
                <a:gd name="connsiteX134" fmla="*/ 162208 w 455613"/>
                <a:gd name="connsiteY134" fmla="*/ 232445 h 409576"/>
                <a:gd name="connsiteX135" fmla="*/ 70502 w 455613"/>
                <a:gd name="connsiteY135" fmla="*/ 323235 h 409576"/>
                <a:gd name="connsiteX136" fmla="*/ 66394 w 455613"/>
                <a:gd name="connsiteY136" fmla="*/ 326793 h 409576"/>
                <a:gd name="connsiteX137" fmla="*/ 61756 w 455613"/>
                <a:gd name="connsiteY137" fmla="*/ 329561 h 409576"/>
                <a:gd name="connsiteX138" fmla="*/ 56985 w 455613"/>
                <a:gd name="connsiteY138" fmla="*/ 331932 h 409576"/>
                <a:gd name="connsiteX139" fmla="*/ 52082 w 455613"/>
                <a:gd name="connsiteY139" fmla="*/ 333645 h 409576"/>
                <a:gd name="connsiteX140" fmla="*/ 46913 w 455613"/>
                <a:gd name="connsiteY140" fmla="*/ 334568 h 409576"/>
                <a:gd name="connsiteX141" fmla="*/ 41745 w 455613"/>
                <a:gd name="connsiteY141" fmla="*/ 334963 h 409576"/>
                <a:gd name="connsiteX142" fmla="*/ 36444 w 455613"/>
                <a:gd name="connsiteY142" fmla="*/ 334568 h 409576"/>
                <a:gd name="connsiteX143" fmla="*/ 31408 w 455613"/>
                <a:gd name="connsiteY143" fmla="*/ 333645 h 409576"/>
                <a:gd name="connsiteX144" fmla="*/ 26372 w 455613"/>
                <a:gd name="connsiteY144" fmla="*/ 331932 h 409576"/>
                <a:gd name="connsiteX145" fmla="*/ 21601 w 455613"/>
                <a:gd name="connsiteY145" fmla="*/ 329561 h 409576"/>
                <a:gd name="connsiteX146" fmla="*/ 17096 w 455613"/>
                <a:gd name="connsiteY146" fmla="*/ 326793 h 409576"/>
                <a:gd name="connsiteX147" fmla="*/ 12855 w 455613"/>
                <a:gd name="connsiteY147" fmla="*/ 323235 h 409576"/>
                <a:gd name="connsiteX148" fmla="*/ 11927 w 455613"/>
                <a:gd name="connsiteY148" fmla="*/ 322050 h 409576"/>
                <a:gd name="connsiteX149" fmla="*/ 8349 w 455613"/>
                <a:gd name="connsiteY149" fmla="*/ 317965 h 409576"/>
                <a:gd name="connsiteX150" fmla="*/ 5301 w 455613"/>
                <a:gd name="connsiteY150" fmla="*/ 313616 h 409576"/>
                <a:gd name="connsiteX151" fmla="*/ 3048 w 455613"/>
                <a:gd name="connsiteY151" fmla="*/ 308741 h 409576"/>
                <a:gd name="connsiteX152" fmla="*/ 1325 w 455613"/>
                <a:gd name="connsiteY152" fmla="*/ 303865 h 409576"/>
                <a:gd name="connsiteX153" fmla="*/ 265 w 455613"/>
                <a:gd name="connsiteY153" fmla="*/ 298726 h 409576"/>
                <a:gd name="connsiteX154" fmla="*/ 0 w 455613"/>
                <a:gd name="connsiteY154" fmla="*/ 293719 h 409576"/>
                <a:gd name="connsiteX155" fmla="*/ 265 w 455613"/>
                <a:gd name="connsiteY155" fmla="*/ 288448 h 409576"/>
                <a:gd name="connsiteX156" fmla="*/ 1325 w 455613"/>
                <a:gd name="connsiteY156" fmla="*/ 283572 h 409576"/>
                <a:gd name="connsiteX157" fmla="*/ 3048 w 455613"/>
                <a:gd name="connsiteY157" fmla="*/ 278697 h 409576"/>
                <a:gd name="connsiteX158" fmla="*/ 5301 w 455613"/>
                <a:gd name="connsiteY158" fmla="*/ 273821 h 409576"/>
                <a:gd name="connsiteX159" fmla="*/ 8349 w 455613"/>
                <a:gd name="connsiteY159" fmla="*/ 269473 h 409576"/>
                <a:gd name="connsiteX160" fmla="*/ 11927 w 455613"/>
                <a:gd name="connsiteY160" fmla="*/ 265256 h 409576"/>
                <a:gd name="connsiteX161" fmla="*/ 155052 w 455613"/>
                <a:gd name="connsiteY161" fmla="*/ 123865 h 409576"/>
                <a:gd name="connsiteX162" fmla="*/ 157172 w 455613"/>
                <a:gd name="connsiteY162" fmla="*/ 122284 h 409576"/>
                <a:gd name="connsiteX163" fmla="*/ 159557 w 455613"/>
                <a:gd name="connsiteY163" fmla="*/ 121230 h 409576"/>
                <a:gd name="connsiteX164" fmla="*/ 162208 w 455613"/>
                <a:gd name="connsiteY164" fmla="*/ 120966 h 409576"/>
                <a:gd name="connsiteX165" fmla="*/ 164726 w 455613"/>
                <a:gd name="connsiteY165" fmla="*/ 121230 h 409576"/>
                <a:gd name="connsiteX166" fmla="*/ 167244 w 455613"/>
                <a:gd name="connsiteY166" fmla="*/ 122284 h 409576"/>
                <a:gd name="connsiteX167" fmla="*/ 169497 w 455613"/>
                <a:gd name="connsiteY167" fmla="*/ 123865 h 409576"/>
                <a:gd name="connsiteX168" fmla="*/ 220783 w 455613"/>
                <a:gd name="connsiteY168" fmla="*/ 174597 h 409576"/>
                <a:gd name="connsiteX169" fmla="*/ 318055 w 455613"/>
                <a:gd name="connsiteY169" fmla="*/ 78536 h 409576"/>
                <a:gd name="connsiteX170" fmla="*/ 338993 w 455613"/>
                <a:gd name="connsiteY170" fmla="*/ 57848 h 409576"/>
                <a:gd name="connsiteX171" fmla="*/ 287707 w 455613"/>
                <a:gd name="connsiteY171" fmla="*/ 7116 h 409576"/>
                <a:gd name="connsiteX172" fmla="*/ 286382 w 455613"/>
                <a:gd name="connsiteY172" fmla="*/ 5403 h 409576"/>
                <a:gd name="connsiteX173" fmla="*/ 285587 w 455613"/>
                <a:gd name="connsiteY173" fmla="*/ 3953 h 409576"/>
                <a:gd name="connsiteX174" fmla="*/ 285454 w 455613"/>
                <a:gd name="connsiteY174" fmla="*/ 2636 h 409576"/>
                <a:gd name="connsiteX175" fmla="*/ 285852 w 455613"/>
                <a:gd name="connsiteY175" fmla="*/ 1581 h 409576"/>
                <a:gd name="connsiteX176" fmla="*/ 286912 w 455613"/>
                <a:gd name="connsiteY176" fmla="*/ 791 h 409576"/>
                <a:gd name="connsiteX177" fmla="*/ 288502 w 455613"/>
                <a:gd name="connsiteY177" fmla="*/ 264 h 409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</a:cxnLst>
              <a:rect l="l" t="t" r="r" b="b"/>
              <a:pathLst>
                <a:path w="455613" h="409576">
                  <a:moveTo>
                    <a:pt x="86232" y="350838"/>
                  </a:moveTo>
                  <a:lnTo>
                    <a:pt x="87433" y="351240"/>
                  </a:lnTo>
                  <a:lnTo>
                    <a:pt x="88233" y="352313"/>
                  </a:lnTo>
                  <a:lnTo>
                    <a:pt x="88767" y="353788"/>
                  </a:lnTo>
                  <a:lnTo>
                    <a:pt x="88900" y="356068"/>
                  </a:lnTo>
                  <a:lnTo>
                    <a:pt x="88900" y="409576"/>
                  </a:lnTo>
                  <a:lnTo>
                    <a:pt x="41275" y="409576"/>
                  </a:lnTo>
                  <a:lnTo>
                    <a:pt x="41275" y="401530"/>
                  </a:lnTo>
                  <a:lnTo>
                    <a:pt x="41542" y="399116"/>
                  </a:lnTo>
                  <a:lnTo>
                    <a:pt x="42342" y="396568"/>
                  </a:lnTo>
                  <a:lnTo>
                    <a:pt x="43410" y="393752"/>
                  </a:lnTo>
                  <a:lnTo>
                    <a:pt x="44744" y="391070"/>
                  </a:lnTo>
                  <a:lnTo>
                    <a:pt x="46611" y="388388"/>
                  </a:lnTo>
                  <a:lnTo>
                    <a:pt x="48479" y="386376"/>
                  </a:lnTo>
                  <a:lnTo>
                    <a:pt x="62219" y="372563"/>
                  </a:lnTo>
                  <a:lnTo>
                    <a:pt x="81696" y="352984"/>
                  </a:lnTo>
                  <a:lnTo>
                    <a:pt x="83297" y="351643"/>
                  </a:lnTo>
                  <a:lnTo>
                    <a:pt x="84898" y="350972"/>
                  </a:lnTo>
                  <a:close/>
                  <a:moveTo>
                    <a:pt x="148113" y="290513"/>
                  </a:moveTo>
                  <a:lnTo>
                    <a:pt x="149142" y="291039"/>
                  </a:lnTo>
                  <a:lnTo>
                    <a:pt x="149913" y="291960"/>
                  </a:lnTo>
                  <a:lnTo>
                    <a:pt x="150427" y="293671"/>
                  </a:lnTo>
                  <a:lnTo>
                    <a:pt x="150813" y="295644"/>
                  </a:lnTo>
                  <a:lnTo>
                    <a:pt x="150813" y="409576"/>
                  </a:lnTo>
                  <a:lnTo>
                    <a:pt x="109538" y="409576"/>
                  </a:lnTo>
                  <a:lnTo>
                    <a:pt x="109538" y="337481"/>
                  </a:lnTo>
                  <a:lnTo>
                    <a:pt x="109667" y="334718"/>
                  </a:lnTo>
                  <a:lnTo>
                    <a:pt x="110438" y="331560"/>
                  </a:lnTo>
                  <a:lnTo>
                    <a:pt x="111595" y="328403"/>
                  </a:lnTo>
                  <a:lnTo>
                    <a:pt x="112881" y="325377"/>
                  </a:lnTo>
                  <a:lnTo>
                    <a:pt x="114681" y="322614"/>
                  </a:lnTo>
                  <a:lnTo>
                    <a:pt x="116482" y="320378"/>
                  </a:lnTo>
                  <a:lnTo>
                    <a:pt x="143741" y="292750"/>
                  </a:lnTo>
                  <a:lnTo>
                    <a:pt x="145413" y="291434"/>
                  </a:lnTo>
                  <a:lnTo>
                    <a:pt x="146827" y="290645"/>
                  </a:lnTo>
                  <a:close/>
                  <a:moveTo>
                    <a:pt x="174022" y="287338"/>
                  </a:moveTo>
                  <a:lnTo>
                    <a:pt x="175436" y="287471"/>
                  </a:lnTo>
                  <a:lnTo>
                    <a:pt x="176851" y="288136"/>
                  </a:lnTo>
                  <a:lnTo>
                    <a:pt x="178522" y="289599"/>
                  </a:lnTo>
                  <a:lnTo>
                    <a:pt x="199481" y="311147"/>
                  </a:lnTo>
                  <a:lnTo>
                    <a:pt x="206039" y="317931"/>
                  </a:lnTo>
                  <a:lnTo>
                    <a:pt x="207839" y="320059"/>
                  </a:lnTo>
                  <a:lnTo>
                    <a:pt x="209382" y="322719"/>
                  </a:lnTo>
                  <a:lnTo>
                    <a:pt x="210668" y="325646"/>
                  </a:lnTo>
                  <a:lnTo>
                    <a:pt x="211696" y="328705"/>
                  </a:lnTo>
                  <a:lnTo>
                    <a:pt x="212468" y="331897"/>
                  </a:lnTo>
                  <a:lnTo>
                    <a:pt x="212725" y="334823"/>
                  </a:lnTo>
                  <a:lnTo>
                    <a:pt x="212725" y="409576"/>
                  </a:lnTo>
                  <a:lnTo>
                    <a:pt x="171450" y="409576"/>
                  </a:lnTo>
                  <a:lnTo>
                    <a:pt x="171450" y="292659"/>
                  </a:lnTo>
                  <a:lnTo>
                    <a:pt x="171579" y="290397"/>
                  </a:lnTo>
                  <a:lnTo>
                    <a:pt x="172222" y="288934"/>
                  </a:lnTo>
                  <a:lnTo>
                    <a:pt x="172993" y="287737"/>
                  </a:lnTo>
                  <a:close/>
                  <a:moveTo>
                    <a:pt x="271938" y="282575"/>
                  </a:moveTo>
                  <a:lnTo>
                    <a:pt x="273095" y="283105"/>
                  </a:lnTo>
                  <a:lnTo>
                    <a:pt x="273995" y="284033"/>
                  </a:lnTo>
                  <a:lnTo>
                    <a:pt x="274510" y="285757"/>
                  </a:lnTo>
                  <a:lnTo>
                    <a:pt x="274638" y="287745"/>
                  </a:lnTo>
                  <a:lnTo>
                    <a:pt x="274638" y="409575"/>
                  </a:lnTo>
                  <a:lnTo>
                    <a:pt x="233363" y="409575"/>
                  </a:lnTo>
                  <a:lnTo>
                    <a:pt x="233363" y="329902"/>
                  </a:lnTo>
                  <a:lnTo>
                    <a:pt x="233620" y="326588"/>
                  </a:lnTo>
                  <a:lnTo>
                    <a:pt x="234263" y="323141"/>
                  </a:lnTo>
                  <a:lnTo>
                    <a:pt x="235035" y="320224"/>
                  </a:lnTo>
                  <a:lnTo>
                    <a:pt x="236192" y="317573"/>
                  </a:lnTo>
                  <a:lnTo>
                    <a:pt x="237478" y="315585"/>
                  </a:lnTo>
                  <a:lnTo>
                    <a:pt x="238764" y="314391"/>
                  </a:lnTo>
                  <a:lnTo>
                    <a:pt x="239921" y="313066"/>
                  </a:lnTo>
                  <a:lnTo>
                    <a:pt x="240821" y="312138"/>
                  </a:lnTo>
                  <a:lnTo>
                    <a:pt x="241335" y="311607"/>
                  </a:lnTo>
                  <a:lnTo>
                    <a:pt x="241592" y="311475"/>
                  </a:lnTo>
                  <a:lnTo>
                    <a:pt x="267566" y="284829"/>
                  </a:lnTo>
                  <a:lnTo>
                    <a:pt x="269238" y="283503"/>
                  </a:lnTo>
                  <a:lnTo>
                    <a:pt x="270781" y="282708"/>
                  </a:lnTo>
                  <a:close/>
                  <a:moveTo>
                    <a:pt x="335459" y="220663"/>
                  </a:moveTo>
                  <a:lnTo>
                    <a:pt x="336665" y="221061"/>
                  </a:lnTo>
                  <a:lnTo>
                    <a:pt x="337468" y="221990"/>
                  </a:lnTo>
                  <a:lnTo>
                    <a:pt x="338004" y="223714"/>
                  </a:lnTo>
                  <a:lnTo>
                    <a:pt x="338138" y="225704"/>
                  </a:lnTo>
                  <a:lnTo>
                    <a:pt x="338138" y="409576"/>
                  </a:lnTo>
                  <a:lnTo>
                    <a:pt x="295275" y="409576"/>
                  </a:lnTo>
                  <a:lnTo>
                    <a:pt x="295275" y="268157"/>
                  </a:lnTo>
                  <a:lnTo>
                    <a:pt x="295543" y="265238"/>
                  </a:lnTo>
                  <a:lnTo>
                    <a:pt x="296213" y="262054"/>
                  </a:lnTo>
                  <a:lnTo>
                    <a:pt x="297284" y="258870"/>
                  </a:lnTo>
                  <a:lnTo>
                    <a:pt x="298892" y="255819"/>
                  </a:lnTo>
                  <a:lnTo>
                    <a:pt x="300499" y="253033"/>
                  </a:lnTo>
                  <a:lnTo>
                    <a:pt x="302508" y="250910"/>
                  </a:lnTo>
                  <a:lnTo>
                    <a:pt x="330905" y="222786"/>
                  </a:lnTo>
                  <a:lnTo>
                    <a:pt x="332512" y="221459"/>
                  </a:lnTo>
                  <a:lnTo>
                    <a:pt x="334120" y="220796"/>
                  </a:lnTo>
                  <a:close/>
                  <a:moveTo>
                    <a:pt x="394079" y="161925"/>
                  </a:moveTo>
                  <a:lnTo>
                    <a:pt x="395278" y="162323"/>
                  </a:lnTo>
                  <a:lnTo>
                    <a:pt x="396077" y="163383"/>
                  </a:lnTo>
                  <a:lnTo>
                    <a:pt x="396610" y="164974"/>
                  </a:lnTo>
                  <a:lnTo>
                    <a:pt x="396876" y="167096"/>
                  </a:lnTo>
                  <a:lnTo>
                    <a:pt x="396876" y="409575"/>
                  </a:lnTo>
                  <a:lnTo>
                    <a:pt x="357188" y="409575"/>
                  </a:lnTo>
                  <a:lnTo>
                    <a:pt x="357188" y="206338"/>
                  </a:lnTo>
                  <a:lnTo>
                    <a:pt x="357454" y="203421"/>
                  </a:lnTo>
                  <a:lnTo>
                    <a:pt x="358120" y="200239"/>
                  </a:lnTo>
                  <a:lnTo>
                    <a:pt x="359319" y="197057"/>
                  </a:lnTo>
                  <a:lnTo>
                    <a:pt x="360784" y="194008"/>
                  </a:lnTo>
                  <a:lnTo>
                    <a:pt x="362515" y="191224"/>
                  </a:lnTo>
                  <a:lnTo>
                    <a:pt x="364380" y="189103"/>
                  </a:lnTo>
                  <a:lnTo>
                    <a:pt x="389684" y="164046"/>
                  </a:lnTo>
                  <a:lnTo>
                    <a:pt x="391283" y="162721"/>
                  </a:lnTo>
                  <a:lnTo>
                    <a:pt x="392881" y="162058"/>
                  </a:lnTo>
                  <a:close/>
                  <a:moveTo>
                    <a:pt x="290622" y="0"/>
                  </a:moveTo>
                  <a:lnTo>
                    <a:pt x="435205" y="0"/>
                  </a:lnTo>
                  <a:lnTo>
                    <a:pt x="439180" y="395"/>
                  </a:lnTo>
                  <a:lnTo>
                    <a:pt x="442891" y="1581"/>
                  </a:lnTo>
                  <a:lnTo>
                    <a:pt x="446204" y="3426"/>
                  </a:lnTo>
                  <a:lnTo>
                    <a:pt x="449252" y="5798"/>
                  </a:lnTo>
                  <a:lnTo>
                    <a:pt x="451903" y="8697"/>
                  </a:lnTo>
                  <a:lnTo>
                    <a:pt x="453890" y="11991"/>
                  </a:lnTo>
                  <a:lnTo>
                    <a:pt x="455216" y="15549"/>
                  </a:lnTo>
                  <a:lnTo>
                    <a:pt x="455613" y="19239"/>
                  </a:lnTo>
                  <a:lnTo>
                    <a:pt x="455613" y="162870"/>
                  </a:lnTo>
                  <a:lnTo>
                    <a:pt x="455348" y="164978"/>
                  </a:lnTo>
                  <a:lnTo>
                    <a:pt x="454818" y="166559"/>
                  </a:lnTo>
                  <a:lnTo>
                    <a:pt x="454023" y="167482"/>
                  </a:lnTo>
                  <a:lnTo>
                    <a:pt x="452830" y="168009"/>
                  </a:lnTo>
                  <a:lnTo>
                    <a:pt x="451637" y="167877"/>
                  </a:lnTo>
                  <a:lnTo>
                    <a:pt x="450047" y="167086"/>
                  </a:lnTo>
                  <a:lnTo>
                    <a:pt x="448457" y="165769"/>
                  </a:lnTo>
                  <a:lnTo>
                    <a:pt x="397701" y="115695"/>
                  </a:lnTo>
                  <a:lnTo>
                    <a:pt x="228072" y="283309"/>
                  </a:lnTo>
                  <a:lnTo>
                    <a:pt x="225951" y="284890"/>
                  </a:lnTo>
                  <a:lnTo>
                    <a:pt x="223433" y="285944"/>
                  </a:lnTo>
                  <a:lnTo>
                    <a:pt x="220783" y="286208"/>
                  </a:lnTo>
                  <a:lnTo>
                    <a:pt x="218265" y="285944"/>
                  </a:lnTo>
                  <a:lnTo>
                    <a:pt x="215880" y="284890"/>
                  </a:lnTo>
                  <a:lnTo>
                    <a:pt x="213627" y="283309"/>
                  </a:lnTo>
                  <a:lnTo>
                    <a:pt x="162208" y="232445"/>
                  </a:lnTo>
                  <a:lnTo>
                    <a:pt x="70502" y="323235"/>
                  </a:lnTo>
                  <a:lnTo>
                    <a:pt x="66394" y="326793"/>
                  </a:lnTo>
                  <a:lnTo>
                    <a:pt x="61756" y="329561"/>
                  </a:lnTo>
                  <a:lnTo>
                    <a:pt x="56985" y="331932"/>
                  </a:lnTo>
                  <a:lnTo>
                    <a:pt x="52082" y="333645"/>
                  </a:lnTo>
                  <a:lnTo>
                    <a:pt x="46913" y="334568"/>
                  </a:lnTo>
                  <a:lnTo>
                    <a:pt x="41745" y="334963"/>
                  </a:lnTo>
                  <a:lnTo>
                    <a:pt x="36444" y="334568"/>
                  </a:lnTo>
                  <a:lnTo>
                    <a:pt x="31408" y="333645"/>
                  </a:lnTo>
                  <a:lnTo>
                    <a:pt x="26372" y="331932"/>
                  </a:lnTo>
                  <a:lnTo>
                    <a:pt x="21601" y="329561"/>
                  </a:lnTo>
                  <a:lnTo>
                    <a:pt x="17096" y="326793"/>
                  </a:lnTo>
                  <a:lnTo>
                    <a:pt x="12855" y="323235"/>
                  </a:lnTo>
                  <a:lnTo>
                    <a:pt x="11927" y="322050"/>
                  </a:lnTo>
                  <a:lnTo>
                    <a:pt x="8349" y="317965"/>
                  </a:lnTo>
                  <a:lnTo>
                    <a:pt x="5301" y="313616"/>
                  </a:lnTo>
                  <a:lnTo>
                    <a:pt x="3048" y="308741"/>
                  </a:lnTo>
                  <a:lnTo>
                    <a:pt x="1325" y="303865"/>
                  </a:lnTo>
                  <a:lnTo>
                    <a:pt x="265" y="298726"/>
                  </a:lnTo>
                  <a:lnTo>
                    <a:pt x="0" y="293719"/>
                  </a:lnTo>
                  <a:lnTo>
                    <a:pt x="265" y="288448"/>
                  </a:lnTo>
                  <a:lnTo>
                    <a:pt x="1325" y="283572"/>
                  </a:lnTo>
                  <a:lnTo>
                    <a:pt x="3048" y="278697"/>
                  </a:lnTo>
                  <a:lnTo>
                    <a:pt x="5301" y="273821"/>
                  </a:lnTo>
                  <a:lnTo>
                    <a:pt x="8349" y="269473"/>
                  </a:lnTo>
                  <a:lnTo>
                    <a:pt x="11927" y="265256"/>
                  </a:lnTo>
                  <a:lnTo>
                    <a:pt x="155052" y="123865"/>
                  </a:lnTo>
                  <a:lnTo>
                    <a:pt x="157172" y="122284"/>
                  </a:lnTo>
                  <a:lnTo>
                    <a:pt x="159557" y="121230"/>
                  </a:lnTo>
                  <a:lnTo>
                    <a:pt x="162208" y="120966"/>
                  </a:lnTo>
                  <a:lnTo>
                    <a:pt x="164726" y="121230"/>
                  </a:lnTo>
                  <a:lnTo>
                    <a:pt x="167244" y="122284"/>
                  </a:lnTo>
                  <a:lnTo>
                    <a:pt x="169497" y="123865"/>
                  </a:lnTo>
                  <a:lnTo>
                    <a:pt x="220783" y="174597"/>
                  </a:lnTo>
                  <a:lnTo>
                    <a:pt x="318055" y="78536"/>
                  </a:lnTo>
                  <a:lnTo>
                    <a:pt x="338993" y="57848"/>
                  </a:lnTo>
                  <a:lnTo>
                    <a:pt x="287707" y="7116"/>
                  </a:lnTo>
                  <a:lnTo>
                    <a:pt x="286382" y="5403"/>
                  </a:lnTo>
                  <a:lnTo>
                    <a:pt x="285587" y="3953"/>
                  </a:lnTo>
                  <a:lnTo>
                    <a:pt x="285454" y="2636"/>
                  </a:lnTo>
                  <a:lnTo>
                    <a:pt x="285852" y="1581"/>
                  </a:lnTo>
                  <a:lnTo>
                    <a:pt x="286912" y="791"/>
                  </a:lnTo>
                  <a:lnTo>
                    <a:pt x="288502" y="26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Ellipse 57"/>
          <p:cNvSpPr/>
          <p:nvPr/>
        </p:nvSpPr>
        <p:spPr>
          <a:xfrm>
            <a:off x="9865369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</a:t>
            </a:r>
            <a:endParaRPr lang="fr-FR" dirty="0"/>
          </a:p>
        </p:txBody>
      </p:sp>
      <p:grpSp>
        <p:nvGrpSpPr>
          <p:cNvPr id="51" name="Groupe 50"/>
          <p:cNvGrpSpPr/>
          <p:nvPr/>
        </p:nvGrpSpPr>
        <p:grpSpPr>
          <a:xfrm>
            <a:off x="10278291" y="54013"/>
            <a:ext cx="671411" cy="782700"/>
            <a:chOff x="6968017" y="4366002"/>
            <a:chExt cx="779876" cy="784388"/>
          </a:xfrm>
          <a:solidFill>
            <a:srgbClr val="660033"/>
          </a:solidFill>
        </p:grpSpPr>
        <p:sp>
          <p:nvSpPr>
            <p:cNvPr id="52" name="Ellipse 51"/>
            <p:cNvSpPr/>
            <p:nvPr/>
          </p:nvSpPr>
          <p:spPr>
            <a:xfrm>
              <a:off x="6968017" y="4366002"/>
              <a:ext cx="779876" cy="784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Freeform 305"/>
            <p:cNvSpPr>
              <a:spLocks/>
            </p:cNvSpPr>
            <p:nvPr/>
          </p:nvSpPr>
          <p:spPr bwMode="auto">
            <a:xfrm>
              <a:off x="7170593" y="4437112"/>
              <a:ext cx="345557" cy="508450"/>
            </a:xfrm>
            <a:custGeom>
              <a:avLst/>
              <a:gdLst>
                <a:gd name="T0" fmla="*/ 110 w 219"/>
                <a:gd name="T1" fmla="*/ 0 h 291"/>
                <a:gd name="T2" fmla="*/ 0 w 219"/>
                <a:gd name="T3" fmla="*/ 109 h 291"/>
                <a:gd name="T4" fmla="*/ 60 w 219"/>
                <a:gd name="T5" fmla="*/ 241 h 291"/>
                <a:gd name="T6" fmla="*/ 60 w 219"/>
                <a:gd name="T7" fmla="*/ 291 h 291"/>
                <a:gd name="T8" fmla="*/ 160 w 219"/>
                <a:gd name="T9" fmla="*/ 291 h 291"/>
                <a:gd name="T10" fmla="*/ 160 w 219"/>
                <a:gd name="T11" fmla="*/ 241 h 291"/>
                <a:gd name="T12" fmla="*/ 219 w 219"/>
                <a:gd name="T13" fmla="*/ 109 h 291"/>
                <a:gd name="T14" fmla="*/ 110 w 219"/>
                <a:gd name="T1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291">
                  <a:moveTo>
                    <a:pt x="110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52"/>
                    <a:pt x="49" y="205"/>
                    <a:pt x="60" y="241"/>
                  </a:cubicBezTo>
                  <a:cubicBezTo>
                    <a:pt x="60" y="291"/>
                    <a:pt x="60" y="291"/>
                    <a:pt x="60" y="291"/>
                  </a:cubicBezTo>
                  <a:cubicBezTo>
                    <a:pt x="160" y="291"/>
                    <a:pt x="160" y="291"/>
                    <a:pt x="160" y="291"/>
                  </a:cubicBezTo>
                  <a:cubicBezTo>
                    <a:pt x="160" y="241"/>
                    <a:pt x="160" y="241"/>
                    <a:pt x="160" y="241"/>
                  </a:cubicBezTo>
                  <a:cubicBezTo>
                    <a:pt x="166" y="207"/>
                    <a:pt x="219" y="152"/>
                    <a:pt x="219" y="109"/>
                  </a:cubicBezTo>
                  <a:cubicBezTo>
                    <a:pt x="219" y="49"/>
                    <a:pt x="170" y="0"/>
                    <a:pt x="1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6" name="Ellipse 65"/>
          <p:cNvSpPr/>
          <p:nvPr/>
        </p:nvSpPr>
        <p:spPr>
          <a:xfrm>
            <a:off x="10799778" y="548680"/>
            <a:ext cx="289727" cy="311092"/>
          </a:xfrm>
          <a:prstGeom prst="ellipse">
            <a:avLst/>
          </a:prstGeom>
          <a:solidFill>
            <a:srgbClr val="660033"/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</a:t>
            </a:r>
            <a:endParaRPr lang="fr-FR" dirty="0"/>
          </a:p>
        </p:txBody>
      </p:sp>
      <p:sp>
        <p:nvSpPr>
          <p:cNvPr id="73" name="Rectangle 72"/>
          <p:cNvSpPr/>
          <p:nvPr/>
        </p:nvSpPr>
        <p:spPr>
          <a:xfrm>
            <a:off x="1951665" y="-1035496"/>
            <a:ext cx="5080051" cy="1595706"/>
          </a:xfrm>
          <a:prstGeom prst="rect">
            <a:avLst/>
          </a:prstGeom>
          <a:solidFill>
            <a:srgbClr val="A80054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  <a:latin typeface="Candara" pitchFamily="34" charset="0"/>
              </a:rPr>
              <a:t>Plan d’actions</a:t>
            </a:r>
            <a:endParaRPr lang="fr-FR" sz="32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44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</a:t>
            </a:r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d’actions </a:t>
            </a:r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et contrôle</a:t>
            </a:r>
          </a:p>
        </p:txBody>
      </p:sp>
      <p:graphicFrame>
        <p:nvGraphicFramePr>
          <p:cNvPr id="61" name="Espace réservé du contenu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651148"/>
              </p:ext>
            </p:extLst>
          </p:nvPr>
        </p:nvGraphicFramePr>
        <p:xfrm>
          <a:off x="520700" y="2420888"/>
          <a:ext cx="10721205" cy="24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1024"/>
                <a:gridCol w="4702578"/>
                <a:gridCol w="2599411"/>
                <a:gridCol w="1728192"/>
              </a:tblGrid>
              <a:tr h="618070"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N° 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Action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Responsable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 smtClean="0">
                          <a:latin typeface="Candara" pitchFamily="34" charset="0"/>
                        </a:rPr>
                        <a:t>Délai</a:t>
                      </a:r>
                      <a:endParaRPr lang="fr-FR" dirty="0">
                        <a:latin typeface="Candara" pitchFamily="34" charset="0"/>
                      </a:endParaRPr>
                    </a:p>
                  </a:txBody>
                  <a:tcPr>
                    <a:solidFill>
                      <a:srgbClr val="660033"/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1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Ajouter dans la gamme les quantités des produits à utiliser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+mn-cs"/>
                        </a:rPr>
                        <a:t>Bureau Méthodes</a:t>
                      </a:r>
                      <a:endParaRPr lang="fr-FR" sz="1600" b="1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01/09/2017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2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Former AMC sur la nouvelle gamme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kern="1200" dirty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+mn-cs"/>
                        </a:rPr>
                        <a:t>Production/RH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000" b="1" kern="1200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23/06/2017</a:t>
                      </a:r>
                    </a:p>
                  </a:txBody>
                  <a:tcPr marL="68580" marR="6858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180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</a:rPr>
                        <a:t>Action 3</a:t>
                      </a: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Lancer un chantier 5S</a:t>
                      </a:r>
                      <a:endParaRPr lang="fr-FR" sz="16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b="1" kern="12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Times New Roman"/>
                          <a:cs typeface="+mn-cs"/>
                        </a:rPr>
                        <a:t>Equipe projet</a:t>
                      </a:r>
                      <a:endParaRPr lang="fr-FR" sz="1600" b="1" kern="12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5000"/>
                        </a:lnSpc>
                        <a:spcAft>
                          <a:spcPts val="1000"/>
                        </a:spcAft>
                        <a:buSzPts val="1400"/>
                        <a:buFont typeface="Wingdings"/>
                        <a:buChar char=""/>
                      </a:pPr>
                      <a:r>
                        <a:rPr lang="fr-FR" sz="20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Candara" pitchFamily="34" charset="0"/>
                          <a:ea typeface="Times New Roman"/>
                          <a:cs typeface="+mn-cs"/>
                        </a:rPr>
                        <a:t> </a:t>
                      </a:r>
                      <a:endParaRPr lang="fr-FR" sz="2000" b="1" kern="1200" dirty="0">
                        <a:solidFill>
                          <a:sysClr val="windowText" lastClr="000000"/>
                        </a:solidFill>
                        <a:effectLst/>
                        <a:latin typeface="Candara" pitchFamily="34" charset="0"/>
                        <a:ea typeface="Times New Roman"/>
                        <a:cs typeface="+mn-cs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34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347"/>
            <a:ext cx="11953875" cy="687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45</a:t>
            </a:fld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95287" y="0"/>
            <a:ext cx="3421410" cy="4292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 smtClean="0">
                <a:solidFill>
                  <a:srgbClr val="660033"/>
                </a:solidFill>
                <a:latin typeface="Arial Black" pitchFamily="34" charset="0"/>
              </a:rPr>
              <a:t>Synthèse globale </a:t>
            </a:r>
            <a:endParaRPr lang="fr-FR" sz="4400" dirty="0">
              <a:solidFill>
                <a:srgbClr val="660033"/>
              </a:solidFill>
              <a:latin typeface="Arial Black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325" y="4797152"/>
            <a:ext cx="7644804" cy="1840532"/>
          </a:xfrm>
          <a:prstGeom prst="rect">
            <a:avLst/>
          </a:prstGeom>
          <a:solidFill>
            <a:srgbClr val="660033">
              <a:alpha val="5490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Gain temporel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Gain financier 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395287" y="4333776"/>
            <a:ext cx="3421409" cy="144462"/>
          </a:xfrm>
          <a:prstGeom prst="rect">
            <a:avLst/>
          </a:prstGeom>
          <a:solidFill>
            <a:srgbClr val="66003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342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46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d’action et contrôle</a:t>
            </a:r>
          </a:p>
        </p:txBody>
      </p:sp>
      <p:sp>
        <p:nvSpPr>
          <p:cNvPr id="59" name="Rectangle à coins arrondis 58"/>
          <p:cNvSpPr/>
          <p:nvPr/>
        </p:nvSpPr>
        <p:spPr>
          <a:xfrm>
            <a:off x="4176737" y="1037896"/>
            <a:ext cx="2854978" cy="83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2000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Temps </a:t>
            </a:r>
            <a:r>
              <a:rPr lang="fr-FR" sz="20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sur SAP :</a:t>
            </a:r>
            <a:r>
              <a:rPr lang="fr-FR" sz="2000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</a:t>
            </a:r>
            <a:endParaRPr lang="fr-FR" dirty="0">
              <a:effectLst/>
              <a:latin typeface="Times New Roman"/>
              <a:ea typeface="Times New Roman"/>
            </a:endParaRPr>
          </a:p>
          <a:p>
            <a:pPr algn="ctr">
              <a:spcAft>
                <a:spcPts val="0"/>
              </a:spcAft>
            </a:pPr>
            <a:r>
              <a:rPr lang="fr-FR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</a:t>
            </a:r>
            <a:r>
              <a:rPr lang="fr-FR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500 </a:t>
            </a:r>
            <a:r>
              <a:rPr lang="fr-FR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heures/ Inverseur</a:t>
            </a:r>
            <a:endParaRPr lang="fr-FR" dirty="0">
              <a:effectLst/>
              <a:latin typeface="Times New Roman"/>
              <a:ea typeface="Times New Roman"/>
            </a:endParaRPr>
          </a:p>
        </p:txBody>
      </p:sp>
      <p:sp>
        <p:nvSpPr>
          <p:cNvPr id="60" name="Rectangle à coins arrondis 59"/>
          <p:cNvSpPr/>
          <p:nvPr/>
        </p:nvSpPr>
        <p:spPr>
          <a:xfrm>
            <a:off x="7410450" y="1037896"/>
            <a:ext cx="2787624" cy="83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2000" b="1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Objectif prédéfini:</a:t>
            </a:r>
          </a:p>
          <a:p>
            <a:pPr algn="ctr">
              <a:spcAft>
                <a:spcPts val="0"/>
              </a:spcAft>
            </a:pPr>
            <a:r>
              <a:rPr lang="fr-FR" dirty="0" smtClean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300 </a:t>
            </a:r>
            <a:r>
              <a:rPr lang="fr-FR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heures/ inverseur</a:t>
            </a:r>
            <a:endParaRPr lang="fr-FR" dirty="0">
              <a:effectLst/>
              <a:latin typeface="Times New Roman"/>
              <a:ea typeface="Times New Roman"/>
            </a:endParaRPr>
          </a:p>
        </p:txBody>
      </p:sp>
      <p:sp>
        <p:nvSpPr>
          <p:cNvPr id="61" name="Rectangle à coins arrondis 60"/>
          <p:cNvSpPr/>
          <p:nvPr/>
        </p:nvSpPr>
        <p:spPr>
          <a:xfrm>
            <a:off x="4176736" y="3240088"/>
            <a:ext cx="2854979" cy="8394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     </a:t>
            </a:r>
            <a:r>
              <a:rPr lang="fr-FR" sz="2000" b="1" dirty="0">
                <a:solidFill>
                  <a:srgbClr val="000000"/>
                </a:solidFill>
                <a:latin typeface="Times New Roman"/>
                <a:ea typeface="Times New Roman"/>
              </a:rPr>
              <a:t>Temps mesuré:</a:t>
            </a:r>
          </a:p>
          <a:p>
            <a:pPr algn="ctr"/>
            <a:r>
              <a:rPr lang="fr-FR" sz="2000" dirty="0">
                <a:solidFill>
                  <a:srgbClr val="000000"/>
                </a:solidFill>
                <a:latin typeface="Times New Roman"/>
                <a:ea typeface="Times New Roman"/>
              </a:rPr>
              <a:t>    320 heures/ Inverseur</a:t>
            </a:r>
          </a:p>
        </p:txBody>
      </p:sp>
      <p:sp>
        <p:nvSpPr>
          <p:cNvPr id="62" name="Rectangle à coins arrondis 61"/>
          <p:cNvSpPr/>
          <p:nvPr/>
        </p:nvSpPr>
        <p:spPr>
          <a:xfrm>
            <a:off x="7410450" y="3199766"/>
            <a:ext cx="2787624" cy="87979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2000" b="1" dirty="0">
                <a:solidFill>
                  <a:srgbClr val="000000"/>
                </a:solidFill>
                <a:latin typeface="Times New Roman"/>
                <a:ea typeface="Times New Roman"/>
              </a:rPr>
              <a:t>Temps futur:</a:t>
            </a:r>
          </a:p>
          <a:p>
            <a:pPr algn="ctr">
              <a:spcAft>
                <a:spcPts val="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   </a:t>
            </a:r>
            <a:r>
              <a:rPr lang="fr-FR" sz="2000" dirty="0" smtClean="0">
                <a:solidFill>
                  <a:srgbClr val="000000"/>
                </a:solidFill>
                <a:latin typeface="Times New Roman"/>
                <a:ea typeface="Times New Roman"/>
              </a:rPr>
              <a:t>255 </a:t>
            </a:r>
            <a:r>
              <a:rPr lang="fr-FR" sz="2000" dirty="0">
                <a:solidFill>
                  <a:srgbClr val="000000"/>
                </a:solidFill>
                <a:latin typeface="Times New Roman"/>
                <a:ea typeface="Times New Roman"/>
              </a:rPr>
              <a:t>heures/ Inverseur</a:t>
            </a:r>
          </a:p>
        </p:txBody>
      </p:sp>
      <p:sp>
        <p:nvSpPr>
          <p:cNvPr id="63" name="Rectangle à coins arrondis 62"/>
          <p:cNvSpPr/>
          <p:nvPr/>
        </p:nvSpPr>
        <p:spPr>
          <a:xfrm>
            <a:off x="4176737" y="4869161"/>
            <a:ext cx="2854978" cy="11521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2000" b="1" dirty="0">
                <a:solidFill>
                  <a:srgbClr val="000000"/>
                </a:solidFill>
                <a:latin typeface="Times New Roman"/>
                <a:ea typeface="Times New Roman"/>
              </a:rPr>
              <a:t>Temps de cycle mesuré:</a:t>
            </a:r>
          </a:p>
          <a:p>
            <a:pPr algn="just"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  </a:t>
            </a:r>
            <a:r>
              <a:rPr lang="fr-FR" sz="2000" dirty="0">
                <a:solidFill>
                  <a:srgbClr val="000000"/>
                </a:solidFill>
                <a:latin typeface="Times New Roman"/>
                <a:ea typeface="Times New Roman"/>
              </a:rPr>
              <a:t> 11 Jours/ Inverseur</a:t>
            </a:r>
          </a:p>
        </p:txBody>
      </p:sp>
      <p:sp>
        <p:nvSpPr>
          <p:cNvPr id="64" name="Rectangle à coins arrondis 63"/>
          <p:cNvSpPr/>
          <p:nvPr/>
        </p:nvSpPr>
        <p:spPr>
          <a:xfrm>
            <a:off x="7410450" y="4869161"/>
            <a:ext cx="2787624" cy="11521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2000" b="1" dirty="0">
                <a:solidFill>
                  <a:srgbClr val="000000"/>
                </a:solidFill>
                <a:latin typeface="Times New Roman"/>
                <a:ea typeface="Times New Roman"/>
              </a:rPr>
              <a:t>Temps de cycle futur:</a:t>
            </a:r>
          </a:p>
          <a:p>
            <a:pPr algn="just">
              <a:spcAft>
                <a:spcPts val="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latin typeface="Times New Roman"/>
                <a:ea typeface="Times New Roman"/>
              </a:rPr>
              <a:t>      </a:t>
            </a:r>
            <a:r>
              <a:rPr lang="fr-FR" sz="2000" dirty="0">
                <a:solidFill>
                  <a:srgbClr val="000000"/>
                </a:solidFill>
                <a:latin typeface="Times New Roman"/>
                <a:ea typeface="Times New Roman"/>
              </a:rPr>
              <a:t>9 Jours/ Inverseur</a:t>
            </a:r>
          </a:p>
        </p:txBody>
      </p:sp>
      <p:sp>
        <p:nvSpPr>
          <p:cNvPr id="72" name="Organigramme : Alternative 71"/>
          <p:cNvSpPr/>
          <p:nvPr/>
        </p:nvSpPr>
        <p:spPr>
          <a:xfrm>
            <a:off x="477295" y="1205603"/>
            <a:ext cx="2907353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fr-FR" sz="2400" b="1" dirty="0">
                <a:latin typeface="Candara" pitchFamily="34" charset="0"/>
              </a:rPr>
              <a:t>Début du projet :</a:t>
            </a:r>
            <a:endParaRPr lang="fr-FR" sz="2400" dirty="0">
              <a:latin typeface="Candara" pitchFamily="34" charset="0"/>
            </a:endParaRPr>
          </a:p>
        </p:txBody>
      </p:sp>
      <p:sp>
        <p:nvSpPr>
          <p:cNvPr id="74" name="Organigramme : Alternative 73"/>
          <p:cNvSpPr/>
          <p:nvPr/>
        </p:nvSpPr>
        <p:spPr>
          <a:xfrm>
            <a:off x="477295" y="3442085"/>
            <a:ext cx="2907354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andara" pitchFamily="34" charset="0"/>
              </a:rPr>
              <a:t>Après amélioration :</a:t>
            </a:r>
            <a:endParaRPr lang="fr-FR" sz="24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76" name="Freeform 226"/>
          <p:cNvSpPr>
            <a:spLocks noEditPoints="1"/>
          </p:cNvSpPr>
          <p:nvPr/>
        </p:nvSpPr>
        <p:spPr bwMode="auto">
          <a:xfrm>
            <a:off x="10685274" y="1121749"/>
            <a:ext cx="673170" cy="671763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2 w 142"/>
              <a:gd name="T17" fmla="*/ 71 h 142"/>
              <a:gd name="T18" fmla="*/ 71 w 142"/>
              <a:gd name="T19" fmla="*/ 21 h 142"/>
              <a:gd name="T20" fmla="*/ 83 w 142"/>
              <a:gd name="T21" fmla="*/ 80 h 142"/>
              <a:gd name="T22" fmla="*/ 80 w 142"/>
              <a:gd name="T23" fmla="*/ 83 h 142"/>
              <a:gd name="T24" fmla="*/ 51 w 142"/>
              <a:gd name="T25" fmla="*/ 83 h 142"/>
              <a:gd name="T26" fmla="*/ 48 w 142"/>
              <a:gd name="T27" fmla="*/ 80 h 142"/>
              <a:gd name="T28" fmla="*/ 48 w 142"/>
              <a:gd name="T29" fmla="*/ 74 h 142"/>
              <a:gd name="T30" fmla="*/ 51 w 142"/>
              <a:gd name="T31" fmla="*/ 71 h 142"/>
              <a:gd name="T32" fmla="*/ 71 w 142"/>
              <a:gd name="T33" fmla="*/ 71 h 142"/>
              <a:gd name="T34" fmla="*/ 71 w 142"/>
              <a:gd name="T35" fmla="*/ 39 h 142"/>
              <a:gd name="T36" fmla="*/ 74 w 142"/>
              <a:gd name="T37" fmla="*/ 36 h 142"/>
              <a:gd name="T38" fmla="*/ 80 w 142"/>
              <a:gd name="T39" fmla="*/ 36 h 142"/>
              <a:gd name="T40" fmla="*/ 83 w 142"/>
              <a:gd name="T41" fmla="*/ 39 h 142"/>
              <a:gd name="T42" fmla="*/ 83 w 142"/>
              <a:gd name="T43" fmla="*/ 8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71" y="21"/>
                </a:moveTo>
                <a:cubicBezTo>
                  <a:pt x="44" y="21"/>
                  <a:pt x="21" y="43"/>
                  <a:pt x="21" y="71"/>
                </a:cubicBez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lose/>
                <a:moveTo>
                  <a:pt x="83" y="80"/>
                </a:moveTo>
                <a:cubicBezTo>
                  <a:pt x="83" y="82"/>
                  <a:pt x="82" y="83"/>
                  <a:pt x="80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8" y="8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2"/>
                  <a:pt x="49" y="71"/>
                  <a:pt x="5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37"/>
                  <a:pt x="73" y="36"/>
                  <a:pt x="74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82" y="36"/>
                  <a:pt x="83" y="37"/>
                  <a:pt x="83" y="39"/>
                </a:cubicBezTo>
                <a:lnTo>
                  <a:pt x="83" y="80"/>
                </a:lnTo>
                <a:close/>
              </a:path>
            </a:pathLst>
          </a:custGeom>
          <a:solidFill>
            <a:srgbClr val="6600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4" name="Freeform 304"/>
          <p:cNvSpPr>
            <a:spLocks noEditPoints="1"/>
          </p:cNvSpPr>
          <p:nvPr/>
        </p:nvSpPr>
        <p:spPr bwMode="auto">
          <a:xfrm>
            <a:off x="10685274" y="4844764"/>
            <a:ext cx="673170" cy="651369"/>
          </a:xfrm>
          <a:custGeom>
            <a:avLst/>
            <a:gdLst>
              <a:gd name="T0" fmla="*/ 142 w 154"/>
              <a:gd name="T1" fmla="*/ 165 h 165"/>
              <a:gd name="T2" fmla="*/ 0 w 154"/>
              <a:gd name="T3" fmla="*/ 154 h 165"/>
              <a:gd name="T4" fmla="*/ 12 w 154"/>
              <a:gd name="T5" fmla="*/ 23 h 165"/>
              <a:gd name="T6" fmla="*/ 24 w 154"/>
              <a:gd name="T7" fmla="*/ 15 h 165"/>
              <a:gd name="T8" fmla="*/ 45 w 154"/>
              <a:gd name="T9" fmla="*/ 0 h 165"/>
              <a:gd name="T10" fmla="*/ 59 w 154"/>
              <a:gd name="T11" fmla="*/ 23 h 165"/>
              <a:gd name="T12" fmla="*/ 95 w 154"/>
              <a:gd name="T13" fmla="*/ 15 h 165"/>
              <a:gd name="T14" fmla="*/ 116 w 154"/>
              <a:gd name="T15" fmla="*/ 0 h 165"/>
              <a:gd name="T16" fmla="*/ 130 w 154"/>
              <a:gd name="T17" fmla="*/ 23 h 165"/>
              <a:gd name="T18" fmla="*/ 154 w 154"/>
              <a:gd name="T19" fmla="*/ 35 h 165"/>
              <a:gd name="T20" fmla="*/ 39 w 154"/>
              <a:gd name="T21" fmla="*/ 86 h 165"/>
              <a:gd name="T22" fmla="*/ 12 w 154"/>
              <a:gd name="T23" fmla="*/ 59 h 165"/>
              <a:gd name="T24" fmla="*/ 39 w 154"/>
              <a:gd name="T25" fmla="*/ 86 h 165"/>
              <a:gd name="T26" fmla="*/ 39 w 154"/>
              <a:gd name="T27" fmla="*/ 91 h 165"/>
              <a:gd name="T28" fmla="*/ 12 w 154"/>
              <a:gd name="T29" fmla="*/ 121 h 165"/>
              <a:gd name="T30" fmla="*/ 39 w 154"/>
              <a:gd name="T31" fmla="*/ 154 h 165"/>
              <a:gd name="T32" fmla="*/ 12 w 154"/>
              <a:gd name="T33" fmla="*/ 127 h 165"/>
              <a:gd name="T34" fmla="*/ 39 w 154"/>
              <a:gd name="T35" fmla="*/ 154 h 165"/>
              <a:gd name="T36" fmla="*/ 45 w 154"/>
              <a:gd name="T37" fmla="*/ 12 h 165"/>
              <a:gd name="T38" fmla="*/ 36 w 154"/>
              <a:gd name="T39" fmla="*/ 15 h 165"/>
              <a:gd name="T40" fmla="*/ 39 w 154"/>
              <a:gd name="T41" fmla="*/ 44 h 165"/>
              <a:gd name="T42" fmla="*/ 48 w 154"/>
              <a:gd name="T43" fmla="*/ 41 h 165"/>
              <a:gd name="T44" fmla="*/ 74 w 154"/>
              <a:gd name="T45" fmla="*/ 86 h 165"/>
              <a:gd name="T46" fmla="*/ 45 w 154"/>
              <a:gd name="T47" fmla="*/ 59 h 165"/>
              <a:gd name="T48" fmla="*/ 74 w 154"/>
              <a:gd name="T49" fmla="*/ 86 h 165"/>
              <a:gd name="T50" fmla="*/ 74 w 154"/>
              <a:gd name="T51" fmla="*/ 91 h 165"/>
              <a:gd name="T52" fmla="*/ 45 w 154"/>
              <a:gd name="T53" fmla="*/ 121 h 165"/>
              <a:gd name="T54" fmla="*/ 74 w 154"/>
              <a:gd name="T55" fmla="*/ 154 h 165"/>
              <a:gd name="T56" fmla="*/ 45 w 154"/>
              <a:gd name="T57" fmla="*/ 127 h 165"/>
              <a:gd name="T58" fmla="*/ 74 w 154"/>
              <a:gd name="T59" fmla="*/ 154 h 165"/>
              <a:gd name="T60" fmla="*/ 110 w 154"/>
              <a:gd name="T61" fmla="*/ 59 h 165"/>
              <a:gd name="T62" fmla="*/ 80 w 154"/>
              <a:gd name="T63" fmla="*/ 86 h 165"/>
              <a:gd name="T64" fmla="*/ 110 w 154"/>
              <a:gd name="T65" fmla="*/ 121 h 165"/>
              <a:gd name="T66" fmla="*/ 80 w 154"/>
              <a:gd name="T67" fmla="*/ 91 h 165"/>
              <a:gd name="T68" fmla="*/ 110 w 154"/>
              <a:gd name="T69" fmla="*/ 121 h 165"/>
              <a:gd name="T70" fmla="*/ 110 w 154"/>
              <a:gd name="T71" fmla="*/ 127 h 165"/>
              <a:gd name="T72" fmla="*/ 80 w 154"/>
              <a:gd name="T73" fmla="*/ 154 h 165"/>
              <a:gd name="T74" fmla="*/ 119 w 154"/>
              <a:gd name="T75" fmla="*/ 15 h 165"/>
              <a:gd name="T76" fmla="*/ 110 w 154"/>
              <a:gd name="T77" fmla="*/ 12 h 165"/>
              <a:gd name="T78" fmla="*/ 107 w 154"/>
              <a:gd name="T79" fmla="*/ 41 h 165"/>
              <a:gd name="T80" fmla="*/ 116 w 154"/>
              <a:gd name="T81" fmla="*/ 44 h 165"/>
              <a:gd name="T82" fmla="*/ 119 w 154"/>
              <a:gd name="T83" fmla="*/ 15 h 165"/>
              <a:gd name="T84" fmla="*/ 142 w 154"/>
              <a:gd name="T85" fmla="*/ 59 h 165"/>
              <a:gd name="T86" fmla="*/ 116 w 154"/>
              <a:gd name="T87" fmla="*/ 86 h 165"/>
              <a:gd name="T88" fmla="*/ 142 w 154"/>
              <a:gd name="T89" fmla="*/ 121 h 165"/>
              <a:gd name="T90" fmla="*/ 116 w 154"/>
              <a:gd name="T91" fmla="*/ 91 h 165"/>
              <a:gd name="T92" fmla="*/ 142 w 154"/>
              <a:gd name="T93" fmla="*/ 121 h 165"/>
              <a:gd name="T94" fmla="*/ 142 w 154"/>
              <a:gd name="T95" fmla="*/ 127 h 165"/>
              <a:gd name="T96" fmla="*/ 116 w 154"/>
              <a:gd name="T97" fmla="*/ 154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4" h="165">
                <a:moveTo>
                  <a:pt x="154" y="154"/>
                </a:moveTo>
                <a:cubicBezTo>
                  <a:pt x="154" y="160"/>
                  <a:pt x="149" y="165"/>
                  <a:pt x="142" y="165"/>
                </a:cubicBezTo>
                <a:cubicBezTo>
                  <a:pt x="12" y="165"/>
                  <a:pt x="12" y="165"/>
                  <a:pt x="12" y="165"/>
                </a:cubicBezTo>
                <a:cubicBezTo>
                  <a:pt x="6" y="165"/>
                  <a:pt x="0" y="160"/>
                  <a:pt x="0" y="15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29"/>
                  <a:pt x="6" y="23"/>
                  <a:pt x="12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6"/>
                  <a:pt x="31" y="0"/>
                  <a:pt x="3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53" y="0"/>
                  <a:pt x="59" y="6"/>
                  <a:pt x="59" y="15"/>
                </a:cubicBezTo>
                <a:cubicBezTo>
                  <a:pt x="59" y="23"/>
                  <a:pt x="59" y="23"/>
                  <a:pt x="59" y="23"/>
                </a:cubicBezTo>
                <a:cubicBezTo>
                  <a:pt x="95" y="23"/>
                  <a:pt x="95" y="23"/>
                  <a:pt x="95" y="23"/>
                </a:cubicBezTo>
                <a:cubicBezTo>
                  <a:pt x="95" y="15"/>
                  <a:pt x="95" y="15"/>
                  <a:pt x="95" y="15"/>
                </a:cubicBezTo>
                <a:cubicBezTo>
                  <a:pt x="95" y="6"/>
                  <a:pt x="102" y="0"/>
                  <a:pt x="110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24" y="0"/>
                  <a:pt x="130" y="6"/>
                  <a:pt x="130" y="15"/>
                </a:cubicBezTo>
                <a:cubicBezTo>
                  <a:pt x="130" y="23"/>
                  <a:pt x="130" y="23"/>
                  <a:pt x="130" y="23"/>
                </a:cubicBezTo>
                <a:cubicBezTo>
                  <a:pt x="142" y="23"/>
                  <a:pt x="142" y="23"/>
                  <a:pt x="142" y="23"/>
                </a:cubicBezTo>
                <a:cubicBezTo>
                  <a:pt x="149" y="23"/>
                  <a:pt x="154" y="29"/>
                  <a:pt x="154" y="35"/>
                </a:cubicBezTo>
                <a:lnTo>
                  <a:pt x="154" y="154"/>
                </a:lnTo>
                <a:close/>
                <a:moveTo>
                  <a:pt x="39" y="86"/>
                </a:moveTo>
                <a:cubicBezTo>
                  <a:pt x="39" y="59"/>
                  <a:pt x="39" y="59"/>
                  <a:pt x="39" y="59"/>
                </a:cubicBezTo>
                <a:cubicBezTo>
                  <a:pt x="12" y="59"/>
                  <a:pt x="12" y="59"/>
                  <a:pt x="12" y="59"/>
                </a:cubicBezTo>
                <a:cubicBezTo>
                  <a:pt x="12" y="86"/>
                  <a:pt x="12" y="86"/>
                  <a:pt x="12" y="86"/>
                </a:cubicBezTo>
                <a:lnTo>
                  <a:pt x="39" y="86"/>
                </a:lnTo>
                <a:close/>
                <a:moveTo>
                  <a:pt x="39" y="121"/>
                </a:moveTo>
                <a:cubicBezTo>
                  <a:pt x="39" y="91"/>
                  <a:pt x="39" y="91"/>
                  <a:pt x="39" y="91"/>
                </a:cubicBezTo>
                <a:cubicBezTo>
                  <a:pt x="12" y="91"/>
                  <a:pt x="12" y="91"/>
                  <a:pt x="12" y="91"/>
                </a:cubicBezTo>
                <a:cubicBezTo>
                  <a:pt x="12" y="121"/>
                  <a:pt x="12" y="121"/>
                  <a:pt x="12" y="121"/>
                </a:cubicBezTo>
                <a:lnTo>
                  <a:pt x="39" y="121"/>
                </a:lnTo>
                <a:close/>
                <a:moveTo>
                  <a:pt x="39" y="154"/>
                </a:moveTo>
                <a:cubicBezTo>
                  <a:pt x="39" y="127"/>
                  <a:pt x="39" y="127"/>
                  <a:pt x="39" y="127"/>
                </a:cubicBezTo>
                <a:cubicBezTo>
                  <a:pt x="12" y="127"/>
                  <a:pt x="12" y="127"/>
                  <a:pt x="12" y="127"/>
                </a:cubicBezTo>
                <a:cubicBezTo>
                  <a:pt x="12" y="154"/>
                  <a:pt x="12" y="154"/>
                  <a:pt x="12" y="154"/>
                </a:cubicBezTo>
                <a:lnTo>
                  <a:pt x="39" y="154"/>
                </a:lnTo>
                <a:close/>
                <a:moveTo>
                  <a:pt x="48" y="15"/>
                </a:moveTo>
                <a:cubicBezTo>
                  <a:pt x="48" y="13"/>
                  <a:pt x="46" y="12"/>
                  <a:pt x="45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7" y="12"/>
                  <a:pt x="36" y="13"/>
                  <a:pt x="36" y="15"/>
                </a:cubicBezTo>
                <a:cubicBezTo>
                  <a:pt x="36" y="41"/>
                  <a:pt x="36" y="41"/>
                  <a:pt x="36" y="41"/>
                </a:cubicBezTo>
                <a:cubicBezTo>
                  <a:pt x="36" y="43"/>
                  <a:pt x="37" y="44"/>
                  <a:pt x="39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6" y="44"/>
                  <a:pt x="48" y="43"/>
                  <a:pt x="48" y="41"/>
                </a:cubicBezTo>
                <a:lnTo>
                  <a:pt x="48" y="15"/>
                </a:lnTo>
                <a:close/>
                <a:moveTo>
                  <a:pt x="74" y="86"/>
                </a:moveTo>
                <a:cubicBezTo>
                  <a:pt x="74" y="59"/>
                  <a:pt x="74" y="59"/>
                  <a:pt x="74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5" y="86"/>
                  <a:pt x="45" y="86"/>
                  <a:pt x="45" y="86"/>
                </a:cubicBezTo>
                <a:lnTo>
                  <a:pt x="74" y="86"/>
                </a:lnTo>
                <a:close/>
                <a:moveTo>
                  <a:pt x="74" y="121"/>
                </a:moveTo>
                <a:cubicBezTo>
                  <a:pt x="74" y="91"/>
                  <a:pt x="74" y="91"/>
                  <a:pt x="74" y="91"/>
                </a:cubicBezTo>
                <a:cubicBezTo>
                  <a:pt x="45" y="91"/>
                  <a:pt x="45" y="91"/>
                  <a:pt x="45" y="91"/>
                </a:cubicBezTo>
                <a:cubicBezTo>
                  <a:pt x="45" y="121"/>
                  <a:pt x="45" y="121"/>
                  <a:pt x="45" y="121"/>
                </a:cubicBezTo>
                <a:lnTo>
                  <a:pt x="74" y="121"/>
                </a:lnTo>
                <a:close/>
                <a:moveTo>
                  <a:pt x="74" y="154"/>
                </a:moveTo>
                <a:cubicBezTo>
                  <a:pt x="74" y="127"/>
                  <a:pt x="74" y="127"/>
                  <a:pt x="74" y="127"/>
                </a:cubicBezTo>
                <a:cubicBezTo>
                  <a:pt x="45" y="127"/>
                  <a:pt x="45" y="127"/>
                  <a:pt x="45" y="127"/>
                </a:cubicBezTo>
                <a:cubicBezTo>
                  <a:pt x="45" y="154"/>
                  <a:pt x="45" y="154"/>
                  <a:pt x="45" y="154"/>
                </a:cubicBezTo>
                <a:lnTo>
                  <a:pt x="74" y="154"/>
                </a:lnTo>
                <a:close/>
                <a:moveTo>
                  <a:pt x="110" y="86"/>
                </a:moveTo>
                <a:cubicBezTo>
                  <a:pt x="110" y="59"/>
                  <a:pt x="110" y="59"/>
                  <a:pt x="11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86"/>
                  <a:pt x="80" y="86"/>
                  <a:pt x="80" y="86"/>
                </a:cubicBezTo>
                <a:lnTo>
                  <a:pt x="110" y="86"/>
                </a:lnTo>
                <a:close/>
                <a:moveTo>
                  <a:pt x="110" y="121"/>
                </a:moveTo>
                <a:cubicBezTo>
                  <a:pt x="110" y="91"/>
                  <a:pt x="110" y="91"/>
                  <a:pt x="110" y="91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121"/>
                  <a:pt x="80" y="121"/>
                  <a:pt x="80" y="121"/>
                </a:cubicBezTo>
                <a:lnTo>
                  <a:pt x="110" y="121"/>
                </a:lnTo>
                <a:close/>
                <a:moveTo>
                  <a:pt x="110" y="154"/>
                </a:moveTo>
                <a:cubicBezTo>
                  <a:pt x="110" y="127"/>
                  <a:pt x="110" y="127"/>
                  <a:pt x="110" y="127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80" y="154"/>
                  <a:pt x="80" y="154"/>
                  <a:pt x="80" y="154"/>
                </a:cubicBezTo>
                <a:lnTo>
                  <a:pt x="110" y="154"/>
                </a:lnTo>
                <a:close/>
                <a:moveTo>
                  <a:pt x="119" y="15"/>
                </a:moveTo>
                <a:cubicBezTo>
                  <a:pt x="119" y="13"/>
                  <a:pt x="117" y="12"/>
                  <a:pt x="116" y="12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08" y="12"/>
                  <a:pt x="107" y="13"/>
                  <a:pt x="107" y="15"/>
                </a:cubicBezTo>
                <a:cubicBezTo>
                  <a:pt x="107" y="41"/>
                  <a:pt x="107" y="41"/>
                  <a:pt x="107" y="41"/>
                </a:cubicBezTo>
                <a:cubicBezTo>
                  <a:pt x="107" y="43"/>
                  <a:pt x="108" y="44"/>
                  <a:pt x="110" y="44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7" y="44"/>
                  <a:pt x="119" y="43"/>
                  <a:pt x="119" y="41"/>
                </a:cubicBezTo>
                <a:lnTo>
                  <a:pt x="119" y="15"/>
                </a:lnTo>
                <a:close/>
                <a:moveTo>
                  <a:pt x="142" y="86"/>
                </a:moveTo>
                <a:cubicBezTo>
                  <a:pt x="142" y="59"/>
                  <a:pt x="142" y="59"/>
                  <a:pt x="142" y="59"/>
                </a:cubicBezTo>
                <a:cubicBezTo>
                  <a:pt x="116" y="59"/>
                  <a:pt x="116" y="59"/>
                  <a:pt x="116" y="59"/>
                </a:cubicBezTo>
                <a:cubicBezTo>
                  <a:pt x="116" y="86"/>
                  <a:pt x="116" y="86"/>
                  <a:pt x="116" y="86"/>
                </a:cubicBezTo>
                <a:lnTo>
                  <a:pt x="142" y="86"/>
                </a:lnTo>
                <a:close/>
                <a:moveTo>
                  <a:pt x="142" y="121"/>
                </a:moveTo>
                <a:cubicBezTo>
                  <a:pt x="142" y="91"/>
                  <a:pt x="142" y="91"/>
                  <a:pt x="142" y="91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6" y="121"/>
                  <a:pt x="116" y="121"/>
                  <a:pt x="116" y="121"/>
                </a:cubicBezTo>
                <a:lnTo>
                  <a:pt x="142" y="121"/>
                </a:lnTo>
                <a:close/>
                <a:moveTo>
                  <a:pt x="142" y="154"/>
                </a:moveTo>
                <a:cubicBezTo>
                  <a:pt x="142" y="127"/>
                  <a:pt x="142" y="127"/>
                  <a:pt x="142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54"/>
                  <a:pt x="116" y="154"/>
                  <a:pt x="116" y="154"/>
                </a:cubicBezTo>
                <a:lnTo>
                  <a:pt x="142" y="154"/>
                </a:lnTo>
                <a:close/>
              </a:path>
            </a:pathLst>
          </a:custGeom>
          <a:solidFill>
            <a:srgbClr val="6600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5" name="Freeform 226"/>
          <p:cNvSpPr>
            <a:spLocks noEditPoints="1"/>
          </p:cNvSpPr>
          <p:nvPr/>
        </p:nvSpPr>
        <p:spPr bwMode="auto">
          <a:xfrm>
            <a:off x="10685274" y="3442085"/>
            <a:ext cx="673170" cy="671763"/>
          </a:xfrm>
          <a:custGeom>
            <a:avLst/>
            <a:gdLst>
              <a:gd name="T0" fmla="*/ 71 w 142"/>
              <a:gd name="T1" fmla="*/ 142 h 142"/>
              <a:gd name="T2" fmla="*/ 0 w 142"/>
              <a:gd name="T3" fmla="*/ 71 h 142"/>
              <a:gd name="T4" fmla="*/ 71 w 142"/>
              <a:gd name="T5" fmla="*/ 0 h 142"/>
              <a:gd name="T6" fmla="*/ 142 w 142"/>
              <a:gd name="T7" fmla="*/ 71 h 142"/>
              <a:gd name="T8" fmla="*/ 71 w 142"/>
              <a:gd name="T9" fmla="*/ 142 h 142"/>
              <a:gd name="T10" fmla="*/ 71 w 142"/>
              <a:gd name="T11" fmla="*/ 21 h 142"/>
              <a:gd name="T12" fmla="*/ 21 w 142"/>
              <a:gd name="T13" fmla="*/ 71 h 142"/>
              <a:gd name="T14" fmla="*/ 71 w 142"/>
              <a:gd name="T15" fmla="*/ 121 h 142"/>
              <a:gd name="T16" fmla="*/ 122 w 142"/>
              <a:gd name="T17" fmla="*/ 71 h 142"/>
              <a:gd name="T18" fmla="*/ 71 w 142"/>
              <a:gd name="T19" fmla="*/ 21 h 142"/>
              <a:gd name="T20" fmla="*/ 83 w 142"/>
              <a:gd name="T21" fmla="*/ 80 h 142"/>
              <a:gd name="T22" fmla="*/ 80 w 142"/>
              <a:gd name="T23" fmla="*/ 83 h 142"/>
              <a:gd name="T24" fmla="*/ 51 w 142"/>
              <a:gd name="T25" fmla="*/ 83 h 142"/>
              <a:gd name="T26" fmla="*/ 48 w 142"/>
              <a:gd name="T27" fmla="*/ 80 h 142"/>
              <a:gd name="T28" fmla="*/ 48 w 142"/>
              <a:gd name="T29" fmla="*/ 74 h 142"/>
              <a:gd name="T30" fmla="*/ 51 w 142"/>
              <a:gd name="T31" fmla="*/ 71 h 142"/>
              <a:gd name="T32" fmla="*/ 71 w 142"/>
              <a:gd name="T33" fmla="*/ 71 h 142"/>
              <a:gd name="T34" fmla="*/ 71 w 142"/>
              <a:gd name="T35" fmla="*/ 39 h 142"/>
              <a:gd name="T36" fmla="*/ 74 w 142"/>
              <a:gd name="T37" fmla="*/ 36 h 142"/>
              <a:gd name="T38" fmla="*/ 80 w 142"/>
              <a:gd name="T39" fmla="*/ 36 h 142"/>
              <a:gd name="T40" fmla="*/ 83 w 142"/>
              <a:gd name="T41" fmla="*/ 39 h 142"/>
              <a:gd name="T42" fmla="*/ 83 w 142"/>
              <a:gd name="T43" fmla="*/ 8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2" h="142">
                <a:moveTo>
                  <a:pt x="71" y="142"/>
                </a:moveTo>
                <a:cubicBezTo>
                  <a:pt x="32" y="142"/>
                  <a:pt x="0" y="110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1" y="0"/>
                  <a:pt x="142" y="32"/>
                  <a:pt x="142" y="71"/>
                </a:cubicBezTo>
                <a:cubicBezTo>
                  <a:pt x="142" y="110"/>
                  <a:pt x="111" y="142"/>
                  <a:pt x="71" y="142"/>
                </a:cubicBezTo>
                <a:close/>
                <a:moveTo>
                  <a:pt x="71" y="21"/>
                </a:moveTo>
                <a:cubicBezTo>
                  <a:pt x="44" y="21"/>
                  <a:pt x="21" y="43"/>
                  <a:pt x="21" y="71"/>
                </a:cubicBezTo>
                <a:cubicBezTo>
                  <a:pt x="21" y="99"/>
                  <a:pt x="44" y="121"/>
                  <a:pt x="71" y="121"/>
                </a:cubicBezTo>
                <a:cubicBezTo>
                  <a:pt x="99" y="121"/>
                  <a:pt x="122" y="99"/>
                  <a:pt x="122" y="71"/>
                </a:cubicBezTo>
                <a:cubicBezTo>
                  <a:pt x="122" y="43"/>
                  <a:pt x="99" y="21"/>
                  <a:pt x="71" y="21"/>
                </a:cubicBezTo>
                <a:close/>
                <a:moveTo>
                  <a:pt x="83" y="80"/>
                </a:moveTo>
                <a:cubicBezTo>
                  <a:pt x="83" y="82"/>
                  <a:pt x="82" y="83"/>
                  <a:pt x="80" y="83"/>
                </a:cubicBezTo>
                <a:cubicBezTo>
                  <a:pt x="51" y="83"/>
                  <a:pt x="51" y="83"/>
                  <a:pt x="51" y="83"/>
                </a:cubicBezTo>
                <a:cubicBezTo>
                  <a:pt x="49" y="83"/>
                  <a:pt x="48" y="82"/>
                  <a:pt x="48" y="80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72"/>
                  <a:pt x="49" y="71"/>
                  <a:pt x="51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39"/>
                  <a:pt x="71" y="39"/>
                  <a:pt x="71" y="39"/>
                </a:cubicBezTo>
                <a:cubicBezTo>
                  <a:pt x="71" y="37"/>
                  <a:pt x="73" y="36"/>
                  <a:pt x="74" y="36"/>
                </a:cubicBezTo>
                <a:cubicBezTo>
                  <a:pt x="80" y="36"/>
                  <a:pt x="80" y="36"/>
                  <a:pt x="80" y="36"/>
                </a:cubicBezTo>
                <a:cubicBezTo>
                  <a:pt x="82" y="36"/>
                  <a:pt x="83" y="37"/>
                  <a:pt x="83" y="39"/>
                </a:cubicBezTo>
                <a:lnTo>
                  <a:pt x="83" y="80"/>
                </a:lnTo>
                <a:close/>
              </a:path>
            </a:pathLst>
          </a:custGeom>
          <a:solidFill>
            <a:srgbClr val="6600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5228964" y="3185045"/>
            <a:ext cx="4362971" cy="1018136"/>
          </a:xfrm>
          <a:prstGeom prst="roundRect">
            <a:avLst/>
          </a:prstGeom>
          <a:solidFill>
            <a:srgbClr val="66003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latin typeface="Candara" pitchFamily="34" charset="0"/>
              </a:rPr>
              <a:t>21,5 %</a:t>
            </a:r>
            <a:endParaRPr lang="fr-FR" sz="5400" dirty="0">
              <a:latin typeface="Candara" pitchFamily="34" charset="0"/>
            </a:endParaRPr>
          </a:p>
        </p:txBody>
      </p:sp>
      <p:sp>
        <p:nvSpPr>
          <p:cNvPr id="104" name="Rectangle à coins arrondis 103"/>
          <p:cNvSpPr/>
          <p:nvPr/>
        </p:nvSpPr>
        <p:spPr>
          <a:xfrm>
            <a:off x="5239896" y="4936156"/>
            <a:ext cx="4362971" cy="1018136"/>
          </a:xfrm>
          <a:prstGeom prst="roundRect">
            <a:avLst/>
          </a:prstGeom>
          <a:solidFill>
            <a:srgbClr val="660033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dirty="0" smtClean="0">
                <a:latin typeface="Candara" pitchFamily="34" charset="0"/>
              </a:rPr>
              <a:t>2j</a:t>
            </a:r>
            <a:endParaRPr lang="fr-FR" sz="5400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2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72" grpId="0" animBg="1"/>
      <p:bldP spid="72" grpId="1" animBg="1"/>
      <p:bldP spid="74" grpId="0" animBg="1"/>
      <p:bldP spid="74" grpId="1" animBg="1"/>
      <p:bldP spid="76" grpId="0" animBg="1"/>
      <p:bldP spid="76" grpId="1" animBg="1"/>
      <p:bldP spid="94" grpId="0" animBg="1"/>
      <p:bldP spid="94" grpId="1" animBg="1"/>
      <p:bldP spid="95" grpId="0" animBg="1"/>
      <p:bldP spid="95" grpId="1" animBg="1"/>
      <p:bldP spid="13" grpId="0" animBg="1"/>
      <p:bldP spid="13" grpId="1" animBg="1"/>
      <p:bldP spid="13" grpId="2" animBg="1"/>
      <p:bldP spid="104" grpId="0" animBg="1"/>
      <p:bldP spid="104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 descr="Image associé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AutoShape 7" descr="Résultat de recherche d'images pour &quot;QUOI VECTOR&quot;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AutoShape 2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368300" y="1682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AutoShape 5" descr="Résultat de recherche d'images pour &quot;5s&quot;"/>
          <p:cNvSpPr>
            <a:spLocks noChangeAspect="1" noChangeArrowheads="1"/>
          </p:cNvSpPr>
          <p:nvPr/>
        </p:nvSpPr>
        <p:spPr bwMode="auto">
          <a:xfrm>
            <a:off x="520700" y="3206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" name="Arrondir un rectangle avec un coin du même côté 76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SAFRAN NACELLES</a:t>
            </a:r>
          </a:p>
        </p:txBody>
      </p:sp>
      <p:sp>
        <p:nvSpPr>
          <p:cNvPr id="81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47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bg1"/>
                </a:solidFill>
                <a:latin typeface="Candara" pitchFamily="34" charset="0"/>
              </a:rPr>
              <a:t>Plan d’action et contrôle</a:t>
            </a:r>
          </a:p>
        </p:txBody>
      </p:sp>
      <p:sp>
        <p:nvSpPr>
          <p:cNvPr id="25" name="Organigramme : Alternative 24"/>
          <p:cNvSpPr/>
          <p:nvPr/>
        </p:nvSpPr>
        <p:spPr>
          <a:xfrm>
            <a:off x="432321" y="980728"/>
            <a:ext cx="2304256" cy="504056"/>
          </a:xfrm>
          <a:prstGeom prst="flowChartAlternateProcess">
            <a:avLst/>
          </a:prstGeom>
          <a:solidFill>
            <a:srgbClr val="A80054"/>
          </a:solidFill>
          <a:ln>
            <a:solidFill>
              <a:srgbClr val="A800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latin typeface="Candara" pitchFamily="34" charset="0"/>
              </a:rPr>
              <a:t> </a:t>
            </a:r>
            <a:r>
              <a:rPr lang="fr-FR" sz="2400" b="1" dirty="0" smtClean="0">
                <a:latin typeface="Candara" pitchFamily="34" charset="0"/>
              </a:rPr>
              <a:t>Gain financier:</a:t>
            </a:r>
            <a:endParaRPr lang="fr-FR" sz="24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à coins arrondis 33"/>
          <p:cNvSpPr/>
          <p:nvPr/>
        </p:nvSpPr>
        <p:spPr>
          <a:xfrm>
            <a:off x="1296417" y="2588108"/>
            <a:ext cx="5521138" cy="222582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400" b="1" dirty="0">
                <a:solidFill>
                  <a:srgbClr val="000000"/>
                </a:solidFill>
                <a:latin typeface="Times New Roman"/>
                <a:ea typeface="Times New Roman"/>
              </a:rPr>
              <a:t>Gain </a:t>
            </a:r>
            <a:r>
              <a:rPr lang="fr-FR" sz="4400" b="1" dirty="0" smtClean="0">
                <a:solidFill>
                  <a:srgbClr val="000000"/>
                </a:solidFill>
                <a:latin typeface="Times New Roman"/>
                <a:ea typeface="Times New Roman"/>
              </a:rPr>
              <a:t>financier total:</a:t>
            </a:r>
            <a:endParaRPr lang="fr-FR" sz="4400" b="1" dirty="0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ctr"/>
            <a:r>
              <a:rPr lang="fr-FR" sz="4400" b="1" dirty="0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fr-FR" sz="4000" b="1" dirty="0">
                <a:solidFill>
                  <a:srgbClr val="000000"/>
                </a:solidFill>
                <a:latin typeface="Times New Roman"/>
                <a:ea typeface="Times New Roman"/>
              </a:rPr>
              <a:t>650000 Euro/ an</a:t>
            </a:r>
          </a:p>
        </p:txBody>
      </p:sp>
      <p:pic>
        <p:nvPicPr>
          <p:cNvPr id="43" name="Picture 8" descr="PPP_CFINA_CLP_SafeClos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649" y="1986521"/>
            <a:ext cx="31638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9" descr="PPP_CFINA_CLP_SafeOpe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4" y="1986521"/>
            <a:ext cx="31638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0" descr="PPP_CFINA_CLP_SafeWithCas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64" y="1986521"/>
            <a:ext cx="31638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1" descr="PPP_CFINA_CLP_Moneyba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009" y="1529321"/>
            <a:ext cx="1300162" cy="19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5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11953875" cy="594928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stA="23000" endPos="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437112"/>
            <a:ext cx="11737577" cy="1800200"/>
          </a:xfrm>
          <a:prstGeom prst="rect">
            <a:avLst/>
          </a:prstGeom>
          <a:solidFill>
            <a:srgbClr val="0D0D0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Soutenu par:</a:t>
            </a:r>
          </a:p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Mlle BENOHOUD Khadija</a:t>
            </a:r>
          </a:p>
          <a:p>
            <a:r>
              <a:rPr lang="fr-F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Mlle OUDRA </a:t>
            </a:r>
            <a:r>
              <a:rPr lang="fr-FR" sz="24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Chaimaa</a:t>
            </a:r>
            <a:endParaRPr lang="fr-FR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5" name="Organigramme : Processus 4"/>
          <p:cNvSpPr/>
          <p:nvPr/>
        </p:nvSpPr>
        <p:spPr>
          <a:xfrm>
            <a:off x="6769025" y="922834"/>
            <a:ext cx="4968552" cy="5935166"/>
          </a:xfrm>
          <a:prstGeom prst="flowChartProcess">
            <a:avLst/>
          </a:prstGeom>
          <a:solidFill>
            <a:srgbClr val="660033">
              <a:alpha val="41961"/>
            </a:srgbClr>
          </a:solidFill>
          <a:ln>
            <a:noFill/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3200" dirty="0">
              <a:solidFill>
                <a:schemeClr val="bg1"/>
              </a:solidFill>
              <a:latin typeface="Arial Black" pitchFamily="34" charset="0"/>
              <a:ea typeface="+mj-ea"/>
              <a:cs typeface="+mj-cs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1553A-640E-4F02-BFA5-40ACB29903D8}" type="slidenum">
              <a:rPr lang="fr-FR" smtClean="0"/>
              <a:t>48</a:t>
            </a:fld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-1" y="0"/>
            <a:ext cx="11953875" cy="908720"/>
          </a:xfrm>
          <a:prstGeom prst="rect">
            <a:avLst/>
          </a:prstGeom>
          <a:solidFill>
            <a:schemeClr val="tx1">
              <a:lumMod val="95000"/>
              <a:lumOff val="5000"/>
              <a:alpha val="33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r-FR" sz="2400" b="1" dirty="0">
                <a:solidFill>
                  <a:prstClr val="white"/>
                </a:solidFill>
                <a:cs typeface="Times New Roman" pitchFamily="18" charset="0"/>
              </a:rPr>
              <a:t>Projet de fin d’études pour l’obtention du diplôme d’ingénieur d’état en génie industriel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6769025" y="1944414"/>
            <a:ext cx="4968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Amélioration du temps d’assemblage </a:t>
            </a:r>
            <a:r>
              <a:rPr lang="fr-FR" sz="2800" dirty="0" smtClean="0">
                <a:solidFill>
                  <a:schemeClr val="bg1"/>
                </a:solidFill>
                <a:latin typeface="Eras Demi ITC" pitchFamily="34" charset="0"/>
              </a:rPr>
              <a:t>des inverseurs  </a:t>
            </a:r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de la ligne A320 </a:t>
            </a:r>
            <a:r>
              <a:rPr lang="fr-FR" sz="2800" dirty="0" err="1">
                <a:solidFill>
                  <a:schemeClr val="bg1"/>
                </a:solidFill>
                <a:latin typeface="Eras Demi ITC" pitchFamily="34" charset="0"/>
              </a:rPr>
              <a:t>neo</a:t>
            </a:r>
            <a:r>
              <a:rPr lang="fr-FR" sz="2800" dirty="0">
                <a:solidFill>
                  <a:schemeClr val="bg1"/>
                </a:solidFill>
                <a:latin typeface="Eras Demi ITC" pitchFamily="34" charset="0"/>
              </a:rPr>
              <a:t> 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6769025" y="4449886"/>
            <a:ext cx="4968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Encadré à </a:t>
            </a:r>
            <a:r>
              <a:rPr lang="fr-F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SAFRAN NACELLES </a:t>
            </a: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par : </a:t>
            </a:r>
          </a:p>
          <a:p>
            <a:pPr algn="ctr">
              <a:defRPr/>
            </a:pPr>
            <a:r>
              <a:rPr lang="fr-F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Monsieur BENKIRANE Fayçal</a:t>
            </a:r>
          </a:p>
          <a:p>
            <a:pPr algn="ctr">
              <a:defRPr/>
            </a:pPr>
            <a:r>
              <a:rPr lang="fr-F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Monsieur  RIBQI Noureddine</a:t>
            </a:r>
            <a:endParaRPr lang="fr-F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769025" y="5590981"/>
            <a:ext cx="49685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Encadré à </a:t>
            </a:r>
            <a:r>
              <a:rPr lang="fr-FR" sz="20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l’ESITH </a:t>
            </a:r>
            <a:r>
              <a:rPr lang="fr-FR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par : </a:t>
            </a:r>
          </a:p>
          <a:p>
            <a:pPr algn="ctr">
              <a:defRPr/>
            </a:pPr>
            <a:r>
              <a:rPr lang="fr-FR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Monsieur SABRY Haroun Ahmed</a:t>
            </a:r>
            <a:endParaRPr lang="fr-FR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7489105" y="6413266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2016/2017</a:t>
            </a:r>
            <a:endParaRPr lang="fr-F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11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9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1953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1953875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6600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BFEC-B0DA-45C9-9682-C688DD30FF34}" type="slidenum">
              <a:rPr lang="fr-FR" smtClean="0"/>
              <a:t>5</a:t>
            </a:fld>
            <a:endParaRPr lang="fr-FR"/>
          </a:p>
        </p:txBody>
      </p:sp>
      <p:sp>
        <p:nvSpPr>
          <p:cNvPr id="3" name="AutoShape 2" descr="Résultat de recherche d'images pour &quot;secteur aéronautique au maroc hd&quot;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95287" y="0"/>
            <a:ext cx="3421410" cy="4292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 smtClean="0">
                <a:solidFill>
                  <a:srgbClr val="660033"/>
                </a:solidFill>
                <a:latin typeface="Arial Black" pitchFamily="34" charset="0"/>
              </a:rPr>
              <a:t>Présentation de l’</a:t>
            </a:r>
            <a:r>
              <a:rPr lang="fr-FR" sz="2400" dirty="0" err="1" smtClean="0">
                <a:solidFill>
                  <a:srgbClr val="660033"/>
                </a:solidFill>
                <a:latin typeface="Arial Black" pitchFamily="34" charset="0"/>
              </a:rPr>
              <a:t>entitée</a:t>
            </a:r>
            <a:r>
              <a:rPr lang="fr-FR" sz="2400" dirty="0" smtClean="0">
                <a:solidFill>
                  <a:srgbClr val="660033"/>
                </a:solidFill>
                <a:latin typeface="Arial Black" pitchFamily="34" charset="0"/>
              </a:rPr>
              <a:t> d’</a:t>
            </a:r>
            <a:r>
              <a:rPr lang="fr-FR" sz="2400" dirty="0" err="1" smtClean="0">
                <a:solidFill>
                  <a:srgbClr val="660033"/>
                </a:solidFill>
                <a:latin typeface="Arial Black" pitchFamily="34" charset="0"/>
              </a:rPr>
              <a:t>acceuil</a:t>
            </a:r>
            <a:endParaRPr lang="fr-FR" sz="3600" dirty="0">
              <a:solidFill>
                <a:srgbClr val="660033"/>
              </a:solid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25" y="4797152"/>
            <a:ext cx="7644804" cy="1840532"/>
          </a:xfrm>
          <a:prstGeom prst="rect">
            <a:avLst/>
          </a:prstGeom>
          <a:solidFill>
            <a:srgbClr val="660033">
              <a:alpha val="5490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Présentation </a:t>
            </a: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Safran </a:t>
            </a:r>
          </a:p>
          <a:p>
            <a:pPr marL="285750" indent="-285750">
              <a:lnSpc>
                <a:spcPct val="150000"/>
              </a:lnSpc>
              <a:buBlip>
                <a:blip r:embed="rId4"/>
              </a:buBlip>
            </a:pP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Présentation de la </a:t>
            </a: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ligne d’assemblage </a:t>
            </a: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A320néo</a:t>
            </a:r>
          </a:p>
        </p:txBody>
      </p:sp>
      <p:sp>
        <p:nvSpPr>
          <p:cNvPr id="9" name="Rectangle 8"/>
          <p:cNvSpPr/>
          <p:nvPr/>
        </p:nvSpPr>
        <p:spPr>
          <a:xfrm flipV="1">
            <a:off x="395287" y="4333776"/>
            <a:ext cx="3421409" cy="144462"/>
          </a:xfrm>
          <a:prstGeom prst="rect">
            <a:avLst/>
          </a:prstGeom>
          <a:solidFill>
            <a:srgbClr val="66003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13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6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38" name="Image 37"/>
          <p:cNvPicPr/>
          <p:nvPr/>
        </p:nvPicPr>
        <p:blipFill rotWithShape="1">
          <a:blip r:embed="rId3"/>
          <a:srcRect b="32957"/>
          <a:stretch/>
        </p:blipFill>
        <p:spPr bwMode="auto">
          <a:xfrm>
            <a:off x="10136060" y="51115"/>
            <a:ext cx="737419" cy="62879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497" y="44624"/>
            <a:ext cx="737419" cy="628797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4"/>
          <p:cNvSpPr>
            <a:spLocks/>
          </p:cNvSpPr>
          <p:nvPr/>
        </p:nvSpPr>
        <p:spPr bwMode="auto">
          <a:xfrm>
            <a:off x="288305" y="4969793"/>
            <a:ext cx="2563292" cy="2952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50800" indent="161925" defTabSz="793750"/>
            <a:r>
              <a:rPr lang="fr-FR" dirty="0">
                <a:solidFill>
                  <a:schemeClr val="bg1"/>
                </a:solidFill>
                <a:sym typeface="Arial" pitchFamily="34" charset="0"/>
              </a:rPr>
              <a:t>Aéronautique &amp; Espace</a:t>
            </a:r>
            <a:endParaRPr lang="fr-FR" sz="2100" dirty="0">
              <a:solidFill>
                <a:schemeClr val="bg1"/>
              </a:solidFill>
              <a:sym typeface="Arial" pitchFamily="34" charset="0"/>
            </a:endParaRPr>
          </a:p>
        </p:txBody>
      </p:sp>
      <p:grpSp>
        <p:nvGrpSpPr>
          <p:cNvPr id="19" name="Group 22"/>
          <p:cNvGrpSpPr>
            <a:grpSpLocks/>
          </p:cNvGrpSpPr>
          <p:nvPr/>
        </p:nvGrpSpPr>
        <p:grpSpPr bwMode="auto">
          <a:xfrm>
            <a:off x="288305" y="5314280"/>
            <a:ext cx="2563292" cy="293688"/>
            <a:chOff x="0" y="0"/>
            <a:chExt cx="4512" cy="216"/>
          </a:xfrm>
        </p:grpSpPr>
        <p:sp>
          <p:nvSpPr>
            <p:cNvPr id="27" name="Rectangle 23"/>
            <p:cNvSpPr>
              <a:spLocks/>
            </p:cNvSpPr>
            <p:nvPr/>
          </p:nvSpPr>
          <p:spPr bwMode="auto">
            <a:xfrm>
              <a:off x="0" y="0"/>
              <a:ext cx="4512" cy="216"/>
            </a:xfrm>
            <a:prstGeom prst="rect">
              <a:avLst/>
            </a:prstGeom>
            <a:solidFill>
              <a:srgbClr val="F2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defTabSz="793750"/>
              <a:endParaRPr lang="en-US" sz="1700">
                <a:solidFill>
                  <a:srgbClr val="074A87"/>
                </a:solidFill>
                <a:ea typeface="ヒラギノ角ゴ ProN W3" charset="-128"/>
                <a:sym typeface="Arial" pitchFamily="34" charset="0"/>
              </a:endParaRPr>
            </a:p>
          </p:txBody>
        </p:sp>
        <p:sp>
          <p:nvSpPr>
            <p:cNvPr id="28" name="Rectangle 24"/>
            <p:cNvSpPr>
              <a:spLocks/>
            </p:cNvSpPr>
            <p:nvPr/>
          </p:nvSpPr>
          <p:spPr bwMode="auto">
            <a:xfrm>
              <a:off x="0" y="0"/>
              <a:ext cx="4512" cy="2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50800" indent="161925" defTabSz="793750"/>
              <a:r>
                <a:rPr lang="fr-FR" dirty="0">
                  <a:solidFill>
                    <a:schemeClr val="bg1"/>
                  </a:solidFill>
                  <a:sym typeface="Arial" pitchFamily="34" charset="0"/>
                </a:rPr>
                <a:t>Défense</a:t>
              </a:r>
              <a:endParaRPr lang="fr-FR" sz="2100" dirty="0">
                <a:solidFill>
                  <a:schemeClr val="bg1"/>
                </a:solidFill>
                <a:sym typeface="Arial" pitchFamily="34" charset="0"/>
              </a:endParaRPr>
            </a:p>
          </p:txBody>
        </p: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288305" y="5655593"/>
            <a:ext cx="2563292" cy="293687"/>
            <a:chOff x="0" y="0"/>
            <a:chExt cx="7216" cy="216"/>
          </a:xfrm>
        </p:grpSpPr>
        <p:sp>
          <p:nvSpPr>
            <p:cNvPr id="25" name="Rectangle 23"/>
            <p:cNvSpPr>
              <a:spLocks/>
            </p:cNvSpPr>
            <p:nvPr/>
          </p:nvSpPr>
          <p:spPr bwMode="auto">
            <a:xfrm>
              <a:off x="0" y="0"/>
              <a:ext cx="4512" cy="216"/>
            </a:xfrm>
            <a:prstGeom prst="rect">
              <a:avLst/>
            </a:prstGeom>
            <a:solidFill>
              <a:srgbClr val="A7C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defTabSz="793750"/>
              <a:endParaRPr lang="en-US" sz="1700">
                <a:solidFill>
                  <a:srgbClr val="074A87"/>
                </a:solidFill>
                <a:ea typeface="ヒラギノ角ゴ ProN W3" charset="-128"/>
                <a:sym typeface="Arial" pitchFamily="34" charset="0"/>
              </a:endParaRPr>
            </a:p>
          </p:txBody>
        </p:sp>
        <p:sp>
          <p:nvSpPr>
            <p:cNvPr id="26" name="Rectangle 24"/>
            <p:cNvSpPr>
              <a:spLocks/>
            </p:cNvSpPr>
            <p:nvPr/>
          </p:nvSpPr>
          <p:spPr bwMode="auto">
            <a:xfrm>
              <a:off x="0" y="0"/>
              <a:ext cx="7216" cy="216"/>
            </a:xfrm>
            <a:prstGeom prst="rect">
              <a:avLst/>
            </a:prstGeom>
            <a:solidFill>
              <a:srgbClr val="6600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50800" indent="161925" defTabSz="793750"/>
              <a:r>
                <a:rPr lang="fr-FR" dirty="0">
                  <a:solidFill>
                    <a:schemeClr val="bg1"/>
                  </a:solidFill>
                  <a:sym typeface="Arial" pitchFamily="34" charset="0"/>
                </a:rPr>
                <a:t>Sécurité</a:t>
              </a:r>
              <a:endParaRPr lang="fr-FR" sz="2100" dirty="0">
                <a:solidFill>
                  <a:schemeClr val="bg1"/>
                </a:solidFill>
                <a:sym typeface="Arial" pitchFamily="34" charset="0"/>
              </a:endParaRPr>
            </a:p>
          </p:txBody>
        </p:sp>
      </p:grpSp>
      <p:pic>
        <p:nvPicPr>
          <p:cNvPr id="32" name="Picture 34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45" y="2627356"/>
            <a:ext cx="2871153" cy="1064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Freeform 31"/>
          <p:cNvSpPr>
            <a:spLocks/>
          </p:cNvSpPr>
          <p:nvPr/>
        </p:nvSpPr>
        <p:spPr bwMode="auto">
          <a:xfrm>
            <a:off x="3762325" y="1650263"/>
            <a:ext cx="1206500" cy="755651"/>
          </a:xfrm>
          <a:custGeom>
            <a:avLst/>
            <a:gdLst>
              <a:gd name="T0" fmla="*/ 0 w 760"/>
              <a:gd name="T1" fmla="*/ 2147483647 h 476"/>
              <a:gd name="T2" fmla="*/ 2147483647 w 760"/>
              <a:gd name="T3" fmla="*/ 0 h 476"/>
              <a:gd name="T4" fmla="*/ 2147483647 w 760"/>
              <a:gd name="T5" fmla="*/ 2147483647 h 476"/>
              <a:gd name="T6" fmla="*/ 0 60000 65536"/>
              <a:gd name="T7" fmla="*/ 0 60000 65536"/>
              <a:gd name="T8" fmla="*/ 0 60000 65536"/>
              <a:gd name="T9" fmla="*/ 0 w 760"/>
              <a:gd name="T10" fmla="*/ 0 h 476"/>
              <a:gd name="T11" fmla="*/ 760 w 760"/>
              <a:gd name="T12" fmla="*/ 476 h 4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0" h="476">
                <a:moveTo>
                  <a:pt x="0" y="2"/>
                </a:moveTo>
                <a:lnTo>
                  <a:pt x="512" y="0"/>
                </a:lnTo>
                <a:lnTo>
                  <a:pt x="760" y="476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 type="triangle" w="med" len="med"/>
            <a:tailEnd type="oval" w="med" len="med"/>
          </a:ln>
        </p:spPr>
        <p:txBody>
          <a:bodyPr lIns="91436" tIns="45719" rIns="91436" bIns="45719"/>
          <a:lstStyle/>
          <a:p>
            <a:endParaRPr lang="fr-FR" dirty="0"/>
          </a:p>
        </p:txBody>
      </p:sp>
      <p:sp>
        <p:nvSpPr>
          <p:cNvPr id="41" name="Freeform 32"/>
          <p:cNvSpPr>
            <a:spLocks/>
          </p:cNvSpPr>
          <p:nvPr/>
        </p:nvSpPr>
        <p:spPr bwMode="auto">
          <a:xfrm>
            <a:off x="6902672" y="1650266"/>
            <a:ext cx="1306513" cy="750887"/>
          </a:xfrm>
          <a:custGeom>
            <a:avLst/>
            <a:gdLst>
              <a:gd name="T0" fmla="*/ 2147483647 w 823"/>
              <a:gd name="T1" fmla="*/ 2147483647 h 473"/>
              <a:gd name="T2" fmla="*/ 2147483647 w 823"/>
              <a:gd name="T3" fmla="*/ 0 h 473"/>
              <a:gd name="T4" fmla="*/ 0 w 823"/>
              <a:gd name="T5" fmla="*/ 2147483647 h 473"/>
              <a:gd name="T6" fmla="*/ 0 60000 65536"/>
              <a:gd name="T7" fmla="*/ 0 60000 65536"/>
              <a:gd name="T8" fmla="*/ 0 60000 65536"/>
              <a:gd name="T9" fmla="*/ 0 w 823"/>
              <a:gd name="T10" fmla="*/ 0 h 473"/>
              <a:gd name="T11" fmla="*/ 823 w 823"/>
              <a:gd name="T12" fmla="*/ 473 h 4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3" h="473">
                <a:moveTo>
                  <a:pt x="823" y="3"/>
                </a:moveTo>
                <a:lnTo>
                  <a:pt x="288" y="0"/>
                </a:lnTo>
                <a:lnTo>
                  <a:pt x="0" y="473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 type="triangle" w="med" len="med"/>
            <a:tailEnd type="oval" w="med" len="med"/>
          </a:ln>
        </p:spPr>
        <p:txBody>
          <a:bodyPr lIns="91436" tIns="45719" rIns="91436" bIns="45719"/>
          <a:lstStyle/>
          <a:p>
            <a:endParaRPr lang="fr-FR" dirty="0"/>
          </a:p>
        </p:txBody>
      </p:sp>
      <p:sp>
        <p:nvSpPr>
          <p:cNvPr id="42" name="Freeform 34"/>
          <p:cNvSpPr>
            <a:spLocks/>
          </p:cNvSpPr>
          <p:nvPr/>
        </p:nvSpPr>
        <p:spPr bwMode="auto">
          <a:xfrm>
            <a:off x="6902673" y="3808613"/>
            <a:ext cx="1306512" cy="779129"/>
          </a:xfrm>
          <a:custGeom>
            <a:avLst/>
            <a:gdLst>
              <a:gd name="T0" fmla="*/ 2147483647 w 990"/>
              <a:gd name="T1" fmla="*/ 2147483647 h 191"/>
              <a:gd name="T2" fmla="*/ 2147483647 w 990"/>
              <a:gd name="T3" fmla="*/ 2147483647 h 191"/>
              <a:gd name="T4" fmla="*/ 0 w 990"/>
              <a:gd name="T5" fmla="*/ 0 h 191"/>
              <a:gd name="T6" fmla="*/ 0 60000 65536"/>
              <a:gd name="T7" fmla="*/ 0 60000 65536"/>
              <a:gd name="T8" fmla="*/ 0 60000 65536"/>
              <a:gd name="T9" fmla="*/ 0 w 990"/>
              <a:gd name="T10" fmla="*/ 0 h 191"/>
              <a:gd name="T11" fmla="*/ 990 w 990"/>
              <a:gd name="T12" fmla="*/ 191 h 19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90" h="191">
                <a:moveTo>
                  <a:pt x="990" y="191"/>
                </a:moveTo>
                <a:lnTo>
                  <a:pt x="168" y="189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 type="triangle" w="med" len="med"/>
            <a:tailEnd type="oval" w="med" len="med"/>
          </a:ln>
        </p:spPr>
        <p:txBody>
          <a:bodyPr lIns="91436" tIns="45719" rIns="91436" bIns="45719"/>
          <a:lstStyle/>
          <a:p>
            <a:endParaRPr lang="fr-FR" dirty="0"/>
          </a:p>
        </p:txBody>
      </p:sp>
      <p:sp>
        <p:nvSpPr>
          <p:cNvPr id="43" name="Freeform 32"/>
          <p:cNvSpPr>
            <a:spLocks/>
          </p:cNvSpPr>
          <p:nvPr/>
        </p:nvSpPr>
        <p:spPr bwMode="auto">
          <a:xfrm rot="10800000">
            <a:off x="3744690" y="3808611"/>
            <a:ext cx="1256506" cy="750887"/>
          </a:xfrm>
          <a:custGeom>
            <a:avLst/>
            <a:gdLst>
              <a:gd name="T0" fmla="*/ 2147483647 w 823"/>
              <a:gd name="T1" fmla="*/ 2147483647 h 473"/>
              <a:gd name="T2" fmla="*/ 2147483647 w 823"/>
              <a:gd name="T3" fmla="*/ 0 h 473"/>
              <a:gd name="T4" fmla="*/ 0 w 823"/>
              <a:gd name="T5" fmla="*/ 2147483647 h 473"/>
              <a:gd name="T6" fmla="*/ 0 60000 65536"/>
              <a:gd name="T7" fmla="*/ 0 60000 65536"/>
              <a:gd name="T8" fmla="*/ 0 60000 65536"/>
              <a:gd name="T9" fmla="*/ 0 w 823"/>
              <a:gd name="T10" fmla="*/ 0 h 473"/>
              <a:gd name="T11" fmla="*/ 823 w 823"/>
              <a:gd name="T12" fmla="*/ 473 h 47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23" h="473">
                <a:moveTo>
                  <a:pt x="823" y="3"/>
                </a:moveTo>
                <a:lnTo>
                  <a:pt x="288" y="0"/>
                </a:lnTo>
                <a:lnTo>
                  <a:pt x="0" y="473"/>
                </a:lnTo>
              </a:path>
            </a:pathLst>
          </a:custGeom>
          <a:noFill/>
          <a:ln w="25400">
            <a:solidFill>
              <a:schemeClr val="accent2"/>
            </a:solidFill>
            <a:round/>
            <a:headEnd type="triangle" w="med" len="med"/>
            <a:tailEnd type="oval" w="med" len="med"/>
          </a:ln>
        </p:spPr>
        <p:txBody>
          <a:bodyPr lIns="91436" tIns="45719" rIns="91436" bIns="45719"/>
          <a:lstStyle/>
          <a:p>
            <a:endParaRPr lang="fr-FR" dirty="0"/>
          </a:p>
        </p:txBody>
      </p:sp>
      <p:sp>
        <p:nvSpPr>
          <p:cNvPr id="44" name="Organigramme : Processus 43"/>
          <p:cNvSpPr/>
          <p:nvPr/>
        </p:nvSpPr>
        <p:spPr>
          <a:xfrm>
            <a:off x="8785249" y="1407452"/>
            <a:ext cx="2952328" cy="618257"/>
          </a:xfrm>
          <a:prstGeom prst="flowChartProcess">
            <a:avLst/>
          </a:prstGeom>
          <a:noFill/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500">
              <a:spcBef>
                <a:spcPct val="0"/>
              </a:spcBef>
            </a:pP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13,6 milliards d’euros</a:t>
            </a:r>
            <a:r>
              <a:rPr lang="fr-FR" sz="2000" kern="0" dirty="0" smtClean="0">
                <a:solidFill>
                  <a:schemeClr val="tx1"/>
                </a:solidFill>
              </a:rPr>
              <a:t> </a:t>
            </a: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de chiffre d’affaires</a:t>
            </a:r>
            <a:endParaRPr lang="en-US" sz="2000" kern="0" dirty="0" smtClean="0">
              <a:solidFill>
                <a:schemeClr val="tx1"/>
              </a:solidFill>
              <a:ea typeface="ヒラギノ角ゴ ProN W6" charset="-128"/>
            </a:endParaRPr>
          </a:p>
        </p:txBody>
      </p:sp>
      <p:sp>
        <p:nvSpPr>
          <p:cNvPr id="45" name="Organigramme : Processus 44"/>
          <p:cNvSpPr/>
          <p:nvPr/>
        </p:nvSpPr>
        <p:spPr>
          <a:xfrm>
            <a:off x="8785248" y="4273702"/>
            <a:ext cx="2969668" cy="571594"/>
          </a:xfrm>
          <a:prstGeom prst="flowChartProcess">
            <a:avLst/>
          </a:prstGeom>
          <a:noFill/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kern="0" dirty="0">
                <a:solidFill>
                  <a:schemeClr val="tx1"/>
                </a:solidFill>
                <a:ea typeface="ヒラギノ角ゴ ProN W6" charset="-128"/>
              </a:rPr>
              <a:t>62 500 </a:t>
            </a:r>
            <a:r>
              <a:rPr lang="fr-FR" sz="2000" kern="0" dirty="0">
                <a:solidFill>
                  <a:schemeClr val="tx1"/>
                </a:solidFill>
                <a:ea typeface="ヒラギノ角ゴ ProN W6" charset="-128"/>
              </a:rPr>
              <a:t>salariés dans 57 pays</a:t>
            </a:r>
            <a:endParaRPr lang="en-US" sz="2000" kern="0" dirty="0">
              <a:solidFill>
                <a:schemeClr val="tx1"/>
              </a:solidFill>
              <a:ea typeface="ヒラギノ角ゴ ProN W6" charset="-128"/>
            </a:endParaRPr>
          </a:p>
        </p:txBody>
      </p:sp>
      <p:sp>
        <p:nvSpPr>
          <p:cNvPr id="46" name="Organigramme : Processus 45"/>
          <p:cNvSpPr/>
          <p:nvPr/>
        </p:nvSpPr>
        <p:spPr>
          <a:xfrm>
            <a:off x="144290" y="1407452"/>
            <a:ext cx="2952328" cy="618257"/>
          </a:xfrm>
          <a:prstGeom prst="flowChartProcess">
            <a:avLst/>
          </a:prstGeom>
          <a:noFill/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0500">
              <a:spcBef>
                <a:spcPct val="0"/>
              </a:spcBef>
            </a:pP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Un groupe international</a:t>
            </a:r>
            <a:r>
              <a:rPr lang="fr-FR" sz="2000" kern="0" dirty="0" smtClean="0">
                <a:solidFill>
                  <a:schemeClr val="tx1"/>
                </a:solidFill>
              </a:rPr>
              <a:t> </a:t>
            </a: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de haute technologie</a:t>
            </a:r>
            <a:endParaRPr lang="en-US" kern="0" dirty="0" smtClean="0">
              <a:solidFill>
                <a:schemeClr val="tx1"/>
              </a:solidFill>
              <a:ea typeface="ヒラギノ角ゴ ProN W6" charset="-12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44290" y="4273702"/>
            <a:ext cx="2952328" cy="571594"/>
          </a:xfrm>
          <a:prstGeom prst="rect">
            <a:avLst/>
          </a:prstGeom>
          <a:noFill/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kern="0" dirty="0" smtClean="0">
                <a:solidFill>
                  <a:schemeClr val="tx1"/>
                </a:solidFill>
                <a:ea typeface="ヒラギノ角ゴ ProN W6" charset="-128"/>
              </a:rPr>
              <a:t>3 </a:t>
            </a: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domaines</a:t>
            </a:r>
            <a:r>
              <a:rPr lang="en-US" sz="2000" kern="0" dirty="0" smtClean="0">
                <a:solidFill>
                  <a:schemeClr val="tx1"/>
                </a:solidFill>
                <a:ea typeface="ヒラギノ角ゴ ProN W6" charset="-128"/>
              </a:rPr>
              <a:t> </a:t>
            </a:r>
            <a:r>
              <a:rPr lang="fr-FR" sz="2000" kern="0" dirty="0" smtClean="0">
                <a:solidFill>
                  <a:schemeClr val="tx1"/>
                </a:solidFill>
                <a:ea typeface="ヒラギノ角ゴ ProN W6" charset="-128"/>
              </a:rPr>
              <a:t>d’activité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48" name="Freeform 236"/>
          <p:cNvSpPr>
            <a:spLocks/>
          </p:cNvSpPr>
          <p:nvPr/>
        </p:nvSpPr>
        <p:spPr bwMode="auto">
          <a:xfrm>
            <a:off x="8260079" y="1407452"/>
            <a:ext cx="408961" cy="485621"/>
          </a:xfrm>
          <a:custGeom>
            <a:avLst/>
            <a:gdLst>
              <a:gd name="T0" fmla="*/ 94 w 94"/>
              <a:gd name="T1" fmla="*/ 124 h 130"/>
              <a:gd name="T2" fmla="*/ 92 w 94"/>
              <a:gd name="T3" fmla="*/ 127 h 130"/>
              <a:gd name="T4" fmla="*/ 72 w 94"/>
              <a:gd name="T5" fmla="*/ 130 h 130"/>
              <a:gd name="T6" fmla="*/ 12 w 94"/>
              <a:gd name="T7" fmla="*/ 86 h 130"/>
              <a:gd name="T8" fmla="*/ 3 w 94"/>
              <a:gd name="T9" fmla="*/ 86 h 130"/>
              <a:gd name="T10" fmla="*/ 0 w 94"/>
              <a:gd name="T11" fmla="*/ 83 h 130"/>
              <a:gd name="T12" fmla="*/ 0 w 94"/>
              <a:gd name="T13" fmla="*/ 72 h 130"/>
              <a:gd name="T14" fmla="*/ 3 w 94"/>
              <a:gd name="T15" fmla="*/ 69 h 130"/>
              <a:gd name="T16" fmla="*/ 9 w 94"/>
              <a:gd name="T17" fmla="*/ 69 h 130"/>
              <a:gd name="T18" fmla="*/ 9 w 94"/>
              <a:gd name="T19" fmla="*/ 60 h 130"/>
              <a:gd name="T20" fmla="*/ 3 w 94"/>
              <a:gd name="T21" fmla="*/ 60 h 130"/>
              <a:gd name="T22" fmla="*/ 0 w 94"/>
              <a:gd name="T23" fmla="*/ 57 h 130"/>
              <a:gd name="T24" fmla="*/ 0 w 94"/>
              <a:gd name="T25" fmla="*/ 46 h 130"/>
              <a:gd name="T26" fmla="*/ 3 w 94"/>
              <a:gd name="T27" fmla="*/ 43 h 130"/>
              <a:gd name="T28" fmla="*/ 12 w 94"/>
              <a:gd name="T29" fmla="*/ 43 h 130"/>
              <a:gd name="T30" fmla="*/ 72 w 94"/>
              <a:gd name="T31" fmla="*/ 0 h 130"/>
              <a:gd name="T32" fmla="*/ 90 w 94"/>
              <a:gd name="T33" fmla="*/ 2 h 130"/>
              <a:gd name="T34" fmla="*/ 91 w 94"/>
              <a:gd name="T35" fmla="*/ 4 h 130"/>
              <a:gd name="T36" fmla="*/ 92 w 94"/>
              <a:gd name="T37" fmla="*/ 6 h 130"/>
              <a:gd name="T38" fmla="*/ 88 w 94"/>
              <a:gd name="T39" fmla="*/ 21 h 130"/>
              <a:gd name="T40" fmla="*/ 84 w 94"/>
              <a:gd name="T41" fmla="*/ 23 h 130"/>
              <a:gd name="T42" fmla="*/ 71 w 94"/>
              <a:gd name="T43" fmla="*/ 21 h 130"/>
              <a:gd name="T44" fmla="*/ 37 w 94"/>
              <a:gd name="T45" fmla="*/ 43 h 130"/>
              <a:gd name="T46" fmla="*/ 80 w 94"/>
              <a:gd name="T47" fmla="*/ 43 h 130"/>
              <a:gd name="T48" fmla="*/ 82 w 94"/>
              <a:gd name="T49" fmla="*/ 44 h 130"/>
              <a:gd name="T50" fmla="*/ 83 w 94"/>
              <a:gd name="T51" fmla="*/ 47 h 130"/>
              <a:gd name="T52" fmla="*/ 81 w 94"/>
              <a:gd name="T53" fmla="*/ 57 h 130"/>
              <a:gd name="T54" fmla="*/ 78 w 94"/>
              <a:gd name="T55" fmla="*/ 60 h 130"/>
              <a:gd name="T56" fmla="*/ 32 w 94"/>
              <a:gd name="T57" fmla="*/ 60 h 130"/>
              <a:gd name="T58" fmla="*/ 32 w 94"/>
              <a:gd name="T59" fmla="*/ 69 h 130"/>
              <a:gd name="T60" fmla="*/ 75 w 94"/>
              <a:gd name="T61" fmla="*/ 69 h 130"/>
              <a:gd name="T62" fmla="*/ 77 w 94"/>
              <a:gd name="T63" fmla="*/ 70 h 130"/>
              <a:gd name="T64" fmla="*/ 78 w 94"/>
              <a:gd name="T65" fmla="*/ 73 h 130"/>
              <a:gd name="T66" fmla="*/ 76 w 94"/>
              <a:gd name="T67" fmla="*/ 83 h 130"/>
              <a:gd name="T68" fmla="*/ 73 w 94"/>
              <a:gd name="T69" fmla="*/ 86 h 130"/>
              <a:gd name="T70" fmla="*/ 37 w 94"/>
              <a:gd name="T71" fmla="*/ 86 h 130"/>
              <a:gd name="T72" fmla="*/ 72 w 94"/>
              <a:gd name="T73" fmla="*/ 109 h 130"/>
              <a:gd name="T74" fmla="*/ 87 w 94"/>
              <a:gd name="T75" fmla="*/ 107 h 130"/>
              <a:gd name="T76" fmla="*/ 89 w 94"/>
              <a:gd name="T77" fmla="*/ 107 h 130"/>
              <a:gd name="T78" fmla="*/ 90 w 94"/>
              <a:gd name="T79" fmla="*/ 109 h 130"/>
              <a:gd name="T80" fmla="*/ 94 w 94"/>
              <a:gd name="T81" fmla="*/ 12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4" h="130">
                <a:moveTo>
                  <a:pt x="94" y="124"/>
                </a:moveTo>
                <a:cubicBezTo>
                  <a:pt x="94" y="125"/>
                  <a:pt x="93" y="127"/>
                  <a:pt x="92" y="127"/>
                </a:cubicBezTo>
                <a:cubicBezTo>
                  <a:pt x="91" y="127"/>
                  <a:pt x="83" y="130"/>
                  <a:pt x="72" y="130"/>
                </a:cubicBezTo>
                <a:cubicBezTo>
                  <a:pt x="43" y="130"/>
                  <a:pt x="20" y="113"/>
                  <a:pt x="12" y="86"/>
                </a:cubicBezTo>
                <a:cubicBezTo>
                  <a:pt x="3" y="86"/>
                  <a:pt x="3" y="86"/>
                  <a:pt x="3" y="86"/>
                </a:cubicBezTo>
                <a:cubicBezTo>
                  <a:pt x="1" y="86"/>
                  <a:pt x="0" y="84"/>
                  <a:pt x="0" y="83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1"/>
                  <a:pt x="1" y="69"/>
                  <a:pt x="3" y="69"/>
                </a:cubicBezTo>
                <a:cubicBezTo>
                  <a:pt x="9" y="69"/>
                  <a:pt x="9" y="69"/>
                  <a:pt x="9" y="69"/>
                </a:cubicBezTo>
                <a:cubicBezTo>
                  <a:pt x="9" y="66"/>
                  <a:pt x="9" y="63"/>
                  <a:pt x="9" y="60"/>
                </a:cubicBezTo>
                <a:cubicBezTo>
                  <a:pt x="3" y="60"/>
                  <a:pt x="3" y="60"/>
                  <a:pt x="3" y="60"/>
                </a:cubicBezTo>
                <a:cubicBezTo>
                  <a:pt x="1" y="60"/>
                  <a:pt x="0" y="58"/>
                  <a:pt x="0" y="57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3"/>
                  <a:pt x="3" y="43"/>
                </a:cubicBezTo>
                <a:cubicBezTo>
                  <a:pt x="12" y="43"/>
                  <a:pt x="12" y="43"/>
                  <a:pt x="12" y="43"/>
                </a:cubicBezTo>
                <a:cubicBezTo>
                  <a:pt x="20" y="17"/>
                  <a:pt x="44" y="0"/>
                  <a:pt x="72" y="0"/>
                </a:cubicBezTo>
                <a:cubicBezTo>
                  <a:pt x="81" y="0"/>
                  <a:pt x="89" y="2"/>
                  <a:pt x="90" y="2"/>
                </a:cubicBezTo>
                <a:cubicBezTo>
                  <a:pt x="90" y="2"/>
                  <a:pt x="91" y="3"/>
                  <a:pt x="91" y="4"/>
                </a:cubicBezTo>
                <a:cubicBezTo>
                  <a:pt x="92" y="4"/>
                  <a:pt x="92" y="5"/>
                  <a:pt x="92" y="6"/>
                </a:cubicBezTo>
                <a:cubicBezTo>
                  <a:pt x="88" y="21"/>
                  <a:pt x="88" y="21"/>
                  <a:pt x="88" y="21"/>
                </a:cubicBezTo>
                <a:cubicBezTo>
                  <a:pt x="87" y="22"/>
                  <a:pt x="86" y="23"/>
                  <a:pt x="84" y="23"/>
                </a:cubicBezTo>
                <a:cubicBezTo>
                  <a:pt x="84" y="23"/>
                  <a:pt x="78" y="21"/>
                  <a:pt x="71" y="21"/>
                </a:cubicBezTo>
                <a:cubicBezTo>
                  <a:pt x="56" y="21"/>
                  <a:pt x="43" y="29"/>
                  <a:pt x="37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1" y="43"/>
                  <a:pt x="82" y="44"/>
                  <a:pt x="82" y="44"/>
                </a:cubicBezTo>
                <a:cubicBezTo>
                  <a:pt x="83" y="45"/>
                  <a:pt x="83" y="46"/>
                  <a:pt x="83" y="47"/>
                </a:cubicBezTo>
                <a:cubicBezTo>
                  <a:pt x="81" y="57"/>
                  <a:pt x="81" y="57"/>
                  <a:pt x="81" y="57"/>
                </a:cubicBezTo>
                <a:cubicBezTo>
                  <a:pt x="80" y="59"/>
                  <a:pt x="79" y="60"/>
                  <a:pt x="7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63"/>
                  <a:pt x="32" y="66"/>
                  <a:pt x="32" y="69"/>
                </a:cubicBezTo>
                <a:cubicBezTo>
                  <a:pt x="75" y="69"/>
                  <a:pt x="75" y="69"/>
                  <a:pt x="75" y="69"/>
                </a:cubicBezTo>
                <a:cubicBezTo>
                  <a:pt x="76" y="69"/>
                  <a:pt x="77" y="70"/>
                  <a:pt x="77" y="70"/>
                </a:cubicBezTo>
                <a:cubicBezTo>
                  <a:pt x="78" y="71"/>
                  <a:pt x="78" y="72"/>
                  <a:pt x="78" y="73"/>
                </a:cubicBezTo>
                <a:cubicBezTo>
                  <a:pt x="76" y="83"/>
                  <a:pt x="76" y="83"/>
                  <a:pt x="76" y="83"/>
                </a:cubicBezTo>
                <a:cubicBezTo>
                  <a:pt x="75" y="85"/>
                  <a:pt x="74" y="86"/>
                  <a:pt x="73" y="86"/>
                </a:cubicBezTo>
                <a:cubicBezTo>
                  <a:pt x="37" y="86"/>
                  <a:pt x="37" y="86"/>
                  <a:pt x="37" y="86"/>
                </a:cubicBezTo>
                <a:cubicBezTo>
                  <a:pt x="43" y="100"/>
                  <a:pt x="56" y="109"/>
                  <a:pt x="72" y="109"/>
                </a:cubicBezTo>
                <a:cubicBezTo>
                  <a:pt x="80" y="109"/>
                  <a:pt x="86" y="107"/>
                  <a:pt x="87" y="107"/>
                </a:cubicBezTo>
                <a:cubicBezTo>
                  <a:pt x="87" y="107"/>
                  <a:pt x="88" y="107"/>
                  <a:pt x="89" y="107"/>
                </a:cubicBezTo>
                <a:cubicBezTo>
                  <a:pt x="90" y="108"/>
                  <a:pt x="90" y="108"/>
                  <a:pt x="90" y="109"/>
                </a:cubicBezTo>
                <a:lnTo>
                  <a:pt x="94" y="124"/>
                </a:lnTo>
                <a:close/>
              </a:path>
            </a:pathLst>
          </a:custGeom>
          <a:solidFill>
            <a:srgbClr val="6600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49" name="Group 127"/>
          <p:cNvGrpSpPr/>
          <p:nvPr/>
        </p:nvGrpSpPr>
        <p:grpSpPr>
          <a:xfrm>
            <a:off x="3174758" y="1378172"/>
            <a:ext cx="569932" cy="512895"/>
            <a:chOff x="2454275" y="1481138"/>
            <a:chExt cx="660401" cy="571500"/>
          </a:xfrm>
          <a:solidFill>
            <a:srgbClr val="660033"/>
          </a:solidFill>
        </p:grpSpPr>
        <p:sp>
          <p:nvSpPr>
            <p:cNvPr id="50" name="Freeform 16"/>
            <p:cNvSpPr>
              <a:spLocks/>
            </p:cNvSpPr>
            <p:nvPr/>
          </p:nvSpPr>
          <p:spPr bwMode="auto">
            <a:xfrm>
              <a:off x="2832100" y="1606550"/>
              <a:ext cx="112713" cy="112713"/>
            </a:xfrm>
            <a:custGeom>
              <a:avLst/>
              <a:gdLst>
                <a:gd name="T0" fmla="*/ 285 w 571"/>
                <a:gd name="T1" fmla="*/ 0 h 571"/>
                <a:gd name="T2" fmla="*/ 328 w 571"/>
                <a:gd name="T3" fmla="*/ 3 h 571"/>
                <a:gd name="T4" fmla="*/ 368 w 571"/>
                <a:gd name="T5" fmla="*/ 12 h 571"/>
                <a:gd name="T6" fmla="*/ 405 w 571"/>
                <a:gd name="T7" fmla="*/ 27 h 571"/>
                <a:gd name="T8" fmla="*/ 441 w 571"/>
                <a:gd name="T9" fmla="*/ 46 h 571"/>
                <a:gd name="T10" fmla="*/ 472 w 571"/>
                <a:gd name="T11" fmla="*/ 70 h 571"/>
                <a:gd name="T12" fmla="*/ 500 w 571"/>
                <a:gd name="T13" fmla="*/ 98 h 571"/>
                <a:gd name="T14" fmla="*/ 524 w 571"/>
                <a:gd name="T15" fmla="*/ 131 h 571"/>
                <a:gd name="T16" fmla="*/ 545 w 571"/>
                <a:gd name="T17" fmla="*/ 166 h 571"/>
                <a:gd name="T18" fmla="*/ 559 w 571"/>
                <a:gd name="T19" fmla="*/ 203 h 571"/>
                <a:gd name="T20" fmla="*/ 568 w 571"/>
                <a:gd name="T21" fmla="*/ 244 h 571"/>
                <a:gd name="T22" fmla="*/ 571 w 571"/>
                <a:gd name="T23" fmla="*/ 286 h 571"/>
                <a:gd name="T24" fmla="*/ 568 w 571"/>
                <a:gd name="T25" fmla="*/ 328 h 571"/>
                <a:gd name="T26" fmla="*/ 559 w 571"/>
                <a:gd name="T27" fmla="*/ 368 h 571"/>
                <a:gd name="T28" fmla="*/ 545 w 571"/>
                <a:gd name="T29" fmla="*/ 406 h 571"/>
                <a:gd name="T30" fmla="*/ 524 w 571"/>
                <a:gd name="T31" fmla="*/ 442 h 571"/>
                <a:gd name="T32" fmla="*/ 500 w 571"/>
                <a:gd name="T33" fmla="*/ 473 h 571"/>
                <a:gd name="T34" fmla="*/ 472 w 571"/>
                <a:gd name="T35" fmla="*/ 501 h 571"/>
                <a:gd name="T36" fmla="*/ 441 w 571"/>
                <a:gd name="T37" fmla="*/ 526 h 571"/>
                <a:gd name="T38" fmla="*/ 405 w 571"/>
                <a:gd name="T39" fmla="*/ 545 h 571"/>
                <a:gd name="T40" fmla="*/ 368 w 571"/>
                <a:gd name="T41" fmla="*/ 559 h 571"/>
                <a:gd name="T42" fmla="*/ 328 w 571"/>
                <a:gd name="T43" fmla="*/ 568 h 571"/>
                <a:gd name="T44" fmla="*/ 285 w 571"/>
                <a:gd name="T45" fmla="*/ 571 h 571"/>
                <a:gd name="T46" fmla="*/ 243 w 571"/>
                <a:gd name="T47" fmla="*/ 568 h 571"/>
                <a:gd name="T48" fmla="*/ 203 w 571"/>
                <a:gd name="T49" fmla="*/ 559 h 571"/>
                <a:gd name="T50" fmla="*/ 165 w 571"/>
                <a:gd name="T51" fmla="*/ 545 h 571"/>
                <a:gd name="T52" fmla="*/ 130 w 571"/>
                <a:gd name="T53" fmla="*/ 526 h 571"/>
                <a:gd name="T54" fmla="*/ 99 w 571"/>
                <a:gd name="T55" fmla="*/ 501 h 571"/>
                <a:gd name="T56" fmla="*/ 71 w 571"/>
                <a:gd name="T57" fmla="*/ 473 h 571"/>
                <a:gd name="T58" fmla="*/ 46 w 571"/>
                <a:gd name="T59" fmla="*/ 442 h 571"/>
                <a:gd name="T60" fmla="*/ 27 w 571"/>
                <a:gd name="T61" fmla="*/ 406 h 571"/>
                <a:gd name="T62" fmla="*/ 12 w 571"/>
                <a:gd name="T63" fmla="*/ 368 h 571"/>
                <a:gd name="T64" fmla="*/ 3 w 571"/>
                <a:gd name="T65" fmla="*/ 328 h 571"/>
                <a:gd name="T66" fmla="*/ 0 w 571"/>
                <a:gd name="T67" fmla="*/ 286 h 571"/>
                <a:gd name="T68" fmla="*/ 3 w 571"/>
                <a:gd name="T69" fmla="*/ 244 h 571"/>
                <a:gd name="T70" fmla="*/ 12 w 571"/>
                <a:gd name="T71" fmla="*/ 203 h 571"/>
                <a:gd name="T72" fmla="*/ 27 w 571"/>
                <a:gd name="T73" fmla="*/ 166 h 571"/>
                <a:gd name="T74" fmla="*/ 46 w 571"/>
                <a:gd name="T75" fmla="*/ 131 h 571"/>
                <a:gd name="T76" fmla="*/ 71 w 571"/>
                <a:gd name="T77" fmla="*/ 98 h 571"/>
                <a:gd name="T78" fmla="*/ 99 w 571"/>
                <a:gd name="T79" fmla="*/ 70 h 571"/>
                <a:gd name="T80" fmla="*/ 130 w 571"/>
                <a:gd name="T81" fmla="*/ 46 h 571"/>
                <a:gd name="T82" fmla="*/ 165 w 571"/>
                <a:gd name="T83" fmla="*/ 27 h 571"/>
                <a:gd name="T84" fmla="*/ 203 w 571"/>
                <a:gd name="T85" fmla="*/ 12 h 571"/>
                <a:gd name="T86" fmla="*/ 243 w 571"/>
                <a:gd name="T87" fmla="*/ 3 h 571"/>
                <a:gd name="T88" fmla="*/ 285 w 571"/>
                <a:gd name="T89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1" h="571">
                  <a:moveTo>
                    <a:pt x="285" y="0"/>
                  </a:moveTo>
                  <a:lnTo>
                    <a:pt x="328" y="3"/>
                  </a:lnTo>
                  <a:lnTo>
                    <a:pt x="368" y="12"/>
                  </a:lnTo>
                  <a:lnTo>
                    <a:pt x="405" y="27"/>
                  </a:lnTo>
                  <a:lnTo>
                    <a:pt x="441" y="46"/>
                  </a:lnTo>
                  <a:lnTo>
                    <a:pt x="472" y="70"/>
                  </a:lnTo>
                  <a:lnTo>
                    <a:pt x="500" y="98"/>
                  </a:lnTo>
                  <a:lnTo>
                    <a:pt x="524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8" y="244"/>
                  </a:lnTo>
                  <a:lnTo>
                    <a:pt x="571" y="286"/>
                  </a:lnTo>
                  <a:lnTo>
                    <a:pt x="568" y="328"/>
                  </a:lnTo>
                  <a:lnTo>
                    <a:pt x="559" y="368"/>
                  </a:lnTo>
                  <a:lnTo>
                    <a:pt x="545" y="406"/>
                  </a:lnTo>
                  <a:lnTo>
                    <a:pt x="524" y="442"/>
                  </a:lnTo>
                  <a:lnTo>
                    <a:pt x="500" y="473"/>
                  </a:lnTo>
                  <a:lnTo>
                    <a:pt x="472" y="501"/>
                  </a:lnTo>
                  <a:lnTo>
                    <a:pt x="441" y="526"/>
                  </a:lnTo>
                  <a:lnTo>
                    <a:pt x="405" y="545"/>
                  </a:lnTo>
                  <a:lnTo>
                    <a:pt x="368" y="559"/>
                  </a:lnTo>
                  <a:lnTo>
                    <a:pt x="328" y="568"/>
                  </a:lnTo>
                  <a:lnTo>
                    <a:pt x="285" y="571"/>
                  </a:lnTo>
                  <a:lnTo>
                    <a:pt x="243" y="568"/>
                  </a:lnTo>
                  <a:lnTo>
                    <a:pt x="203" y="559"/>
                  </a:lnTo>
                  <a:lnTo>
                    <a:pt x="165" y="545"/>
                  </a:lnTo>
                  <a:lnTo>
                    <a:pt x="130" y="526"/>
                  </a:lnTo>
                  <a:lnTo>
                    <a:pt x="99" y="501"/>
                  </a:lnTo>
                  <a:lnTo>
                    <a:pt x="71" y="473"/>
                  </a:lnTo>
                  <a:lnTo>
                    <a:pt x="46" y="442"/>
                  </a:lnTo>
                  <a:lnTo>
                    <a:pt x="27" y="406"/>
                  </a:lnTo>
                  <a:lnTo>
                    <a:pt x="12" y="368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3" y="244"/>
                  </a:lnTo>
                  <a:lnTo>
                    <a:pt x="12" y="203"/>
                  </a:lnTo>
                  <a:lnTo>
                    <a:pt x="27" y="166"/>
                  </a:lnTo>
                  <a:lnTo>
                    <a:pt x="46" y="131"/>
                  </a:lnTo>
                  <a:lnTo>
                    <a:pt x="71" y="98"/>
                  </a:lnTo>
                  <a:lnTo>
                    <a:pt x="99" y="70"/>
                  </a:lnTo>
                  <a:lnTo>
                    <a:pt x="130" y="46"/>
                  </a:lnTo>
                  <a:lnTo>
                    <a:pt x="165" y="27"/>
                  </a:lnTo>
                  <a:lnTo>
                    <a:pt x="203" y="12"/>
                  </a:lnTo>
                  <a:lnTo>
                    <a:pt x="243" y="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1" name="Freeform 17"/>
            <p:cNvSpPr>
              <a:spLocks/>
            </p:cNvSpPr>
            <p:nvPr/>
          </p:nvSpPr>
          <p:spPr bwMode="auto">
            <a:xfrm>
              <a:off x="2454275" y="1481138"/>
              <a:ext cx="376238" cy="431800"/>
            </a:xfrm>
            <a:custGeom>
              <a:avLst/>
              <a:gdLst>
                <a:gd name="T0" fmla="*/ 1895 w 1895"/>
                <a:gd name="T1" fmla="*/ 0 h 2176"/>
                <a:gd name="T2" fmla="*/ 1845 w 1895"/>
                <a:gd name="T3" fmla="*/ 47 h 2176"/>
                <a:gd name="T4" fmla="*/ 1808 w 1895"/>
                <a:gd name="T5" fmla="*/ 104 h 2176"/>
                <a:gd name="T6" fmla="*/ 1786 w 1895"/>
                <a:gd name="T7" fmla="*/ 170 h 2176"/>
                <a:gd name="T8" fmla="*/ 1752 w 1895"/>
                <a:gd name="T9" fmla="*/ 193 h 2176"/>
                <a:gd name="T10" fmla="*/ 1690 w 1895"/>
                <a:gd name="T11" fmla="*/ 179 h 2176"/>
                <a:gd name="T12" fmla="*/ 1622 w 1895"/>
                <a:gd name="T13" fmla="*/ 179 h 2176"/>
                <a:gd name="T14" fmla="*/ 1557 w 1895"/>
                <a:gd name="T15" fmla="*/ 196 h 2176"/>
                <a:gd name="T16" fmla="*/ 1505 w 1895"/>
                <a:gd name="T17" fmla="*/ 224 h 2176"/>
                <a:gd name="T18" fmla="*/ 259 w 1895"/>
                <a:gd name="T19" fmla="*/ 226 h 2176"/>
                <a:gd name="T20" fmla="*/ 234 w 1895"/>
                <a:gd name="T21" fmla="*/ 246 h 2176"/>
                <a:gd name="T22" fmla="*/ 224 w 1895"/>
                <a:gd name="T23" fmla="*/ 276 h 2176"/>
                <a:gd name="T24" fmla="*/ 208 w 1895"/>
                <a:gd name="T25" fmla="*/ 1149 h 2176"/>
                <a:gd name="T26" fmla="*/ 194 w 1895"/>
                <a:gd name="T27" fmla="*/ 1219 h 2176"/>
                <a:gd name="T28" fmla="*/ 199 w 1895"/>
                <a:gd name="T29" fmla="*/ 1291 h 2176"/>
                <a:gd name="T30" fmla="*/ 224 w 1895"/>
                <a:gd name="T31" fmla="*/ 1358 h 2176"/>
                <a:gd name="T32" fmla="*/ 209 w 1895"/>
                <a:gd name="T33" fmla="*/ 1513 h 2176"/>
                <a:gd name="T34" fmla="*/ 194 w 1895"/>
                <a:gd name="T35" fmla="*/ 1583 h 2176"/>
                <a:gd name="T36" fmla="*/ 198 w 1895"/>
                <a:gd name="T37" fmla="*/ 1655 h 2176"/>
                <a:gd name="T38" fmla="*/ 224 w 1895"/>
                <a:gd name="T39" fmla="*/ 1724 h 2176"/>
                <a:gd name="T40" fmla="*/ 226 w 1895"/>
                <a:gd name="T41" fmla="*/ 1916 h 2176"/>
                <a:gd name="T42" fmla="*/ 245 w 1895"/>
                <a:gd name="T43" fmla="*/ 1942 h 2176"/>
                <a:gd name="T44" fmla="*/ 275 w 1895"/>
                <a:gd name="T45" fmla="*/ 1952 h 2176"/>
                <a:gd name="T46" fmla="*/ 386 w 1895"/>
                <a:gd name="T47" fmla="*/ 1979 h 2176"/>
                <a:gd name="T48" fmla="*/ 450 w 1895"/>
                <a:gd name="T49" fmla="*/ 2019 h 2176"/>
                <a:gd name="T50" fmla="*/ 518 w 1895"/>
                <a:gd name="T51" fmla="*/ 2038 h 2176"/>
                <a:gd name="T52" fmla="*/ 588 w 1895"/>
                <a:gd name="T53" fmla="*/ 2038 h 2176"/>
                <a:gd name="T54" fmla="*/ 633 w 1895"/>
                <a:gd name="T55" fmla="*/ 2065 h 2176"/>
                <a:gd name="T56" fmla="*/ 670 w 1895"/>
                <a:gd name="T57" fmla="*/ 2126 h 2176"/>
                <a:gd name="T58" fmla="*/ 721 w 1895"/>
                <a:gd name="T59" fmla="*/ 2176 h 2176"/>
                <a:gd name="T60" fmla="*/ 235 w 1895"/>
                <a:gd name="T61" fmla="*/ 2173 h 2176"/>
                <a:gd name="T62" fmla="*/ 159 w 1895"/>
                <a:gd name="T63" fmla="*/ 2150 h 2176"/>
                <a:gd name="T64" fmla="*/ 95 w 1895"/>
                <a:gd name="T65" fmla="*/ 2108 h 2176"/>
                <a:gd name="T66" fmla="*/ 44 w 1895"/>
                <a:gd name="T67" fmla="*/ 2050 h 2176"/>
                <a:gd name="T68" fmla="*/ 12 w 1895"/>
                <a:gd name="T69" fmla="*/ 1979 h 2176"/>
                <a:gd name="T70" fmla="*/ 0 w 1895"/>
                <a:gd name="T71" fmla="*/ 1900 h 2176"/>
                <a:gd name="T72" fmla="*/ 3 w 1895"/>
                <a:gd name="T73" fmla="*/ 235 h 2176"/>
                <a:gd name="T74" fmla="*/ 25 w 1895"/>
                <a:gd name="T75" fmla="*/ 160 h 2176"/>
                <a:gd name="T76" fmla="*/ 68 w 1895"/>
                <a:gd name="T77" fmla="*/ 95 h 2176"/>
                <a:gd name="T78" fmla="*/ 126 w 1895"/>
                <a:gd name="T79" fmla="*/ 45 h 2176"/>
                <a:gd name="T80" fmla="*/ 196 w 1895"/>
                <a:gd name="T81" fmla="*/ 12 h 2176"/>
                <a:gd name="T82" fmla="*/ 275 w 1895"/>
                <a:gd name="T83" fmla="*/ 0 h 2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95" h="2176">
                  <a:moveTo>
                    <a:pt x="1249" y="0"/>
                  </a:moveTo>
                  <a:lnTo>
                    <a:pt x="1895" y="0"/>
                  </a:lnTo>
                  <a:lnTo>
                    <a:pt x="1869" y="22"/>
                  </a:lnTo>
                  <a:lnTo>
                    <a:pt x="1845" y="47"/>
                  </a:lnTo>
                  <a:lnTo>
                    <a:pt x="1824" y="75"/>
                  </a:lnTo>
                  <a:lnTo>
                    <a:pt x="1808" y="104"/>
                  </a:lnTo>
                  <a:lnTo>
                    <a:pt x="1795" y="136"/>
                  </a:lnTo>
                  <a:lnTo>
                    <a:pt x="1786" y="170"/>
                  </a:lnTo>
                  <a:lnTo>
                    <a:pt x="1781" y="206"/>
                  </a:lnTo>
                  <a:lnTo>
                    <a:pt x="1752" y="193"/>
                  </a:lnTo>
                  <a:lnTo>
                    <a:pt x="1721" y="184"/>
                  </a:lnTo>
                  <a:lnTo>
                    <a:pt x="1690" y="179"/>
                  </a:lnTo>
                  <a:lnTo>
                    <a:pt x="1658" y="177"/>
                  </a:lnTo>
                  <a:lnTo>
                    <a:pt x="1622" y="179"/>
                  </a:lnTo>
                  <a:lnTo>
                    <a:pt x="1586" y="186"/>
                  </a:lnTo>
                  <a:lnTo>
                    <a:pt x="1557" y="196"/>
                  </a:lnTo>
                  <a:lnTo>
                    <a:pt x="1531" y="209"/>
                  </a:lnTo>
                  <a:lnTo>
                    <a:pt x="1505" y="224"/>
                  </a:lnTo>
                  <a:lnTo>
                    <a:pt x="275" y="224"/>
                  </a:lnTo>
                  <a:lnTo>
                    <a:pt x="259" y="226"/>
                  </a:lnTo>
                  <a:lnTo>
                    <a:pt x="245" y="234"/>
                  </a:lnTo>
                  <a:lnTo>
                    <a:pt x="234" y="246"/>
                  </a:lnTo>
                  <a:lnTo>
                    <a:pt x="226" y="260"/>
                  </a:lnTo>
                  <a:lnTo>
                    <a:pt x="224" y="276"/>
                  </a:lnTo>
                  <a:lnTo>
                    <a:pt x="224" y="1114"/>
                  </a:lnTo>
                  <a:lnTo>
                    <a:pt x="208" y="1149"/>
                  </a:lnTo>
                  <a:lnTo>
                    <a:pt x="198" y="1184"/>
                  </a:lnTo>
                  <a:lnTo>
                    <a:pt x="194" y="1219"/>
                  </a:lnTo>
                  <a:lnTo>
                    <a:pt x="194" y="1256"/>
                  </a:lnTo>
                  <a:lnTo>
                    <a:pt x="199" y="1291"/>
                  </a:lnTo>
                  <a:lnTo>
                    <a:pt x="209" y="1325"/>
                  </a:lnTo>
                  <a:lnTo>
                    <a:pt x="224" y="1358"/>
                  </a:lnTo>
                  <a:lnTo>
                    <a:pt x="224" y="1481"/>
                  </a:lnTo>
                  <a:lnTo>
                    <a:pt x="209" y="1513"/>
                  </a:lnTo>
                  <a:lnTo>
                    <a:pt x="199" y="1548"/>
                  </a:lnTo>
                  <a:lnTo>
                    <a:pt x="194" y="1583"/>
                  </a:lnTo>
                  <a:lnTo>
                    <a:pt x="193" y="1619"/>
                  </a:lnTo>
                  <a:lnTo>
                    <a:pt x="198" y="1655"/>
                  </a:lnTo>
                  <a:lnTo>
                    <a:pt x="208" y="1690"/>
                  </a:lnTo>
                  <a:lnTo>
                    <a:pt x="224" y="1724"/>
                  </a:lnTo>
                  <a:lnTo>
                    <a:pt x="224" y="1900"/>
                  </a:lnTo>
                  <a:lnTo>
                    <a:pt x="226" y="1916"/>
                  </a:lnTo>
                  <a:lnTo>
                    <a:pt x="234" y="1930"/>
                  </a:lnTo>
                  <a:lnTo>
                    <a:pt x="245" y="1942"/>
                  </a:lnTo>
                  <a:lnTo>
                    <a:pt x="259" y="1950"/>
                  </a:lnTo>
                  <a:lnTo>
                    <a:pt x="275" y="1952"/>
                  </a:lnTo>
                  <a:lnTo>
                    <a:pt x="359" y="1952"/>
                  </a:lnTo>
                  <a:lnTo>
                    <a:pt x="386" y="1979"/>
                  </a:lnTo>
                  <a:lnTo>
                    <a:pt x="417" y="2001"/>
                  </a:lnTo>
                  <a:lnTo>
                    <a:pt x="450" y="2019"/>
                  </a:lnTo>
                  <a:lnTo>
                    <a:pt x="485" y="2031"/>
                  </a:lnTo>
                  <a:lnTo>
                    <a:pt x="518" y="2038"/>
                  </a:lnTo>
                  <a:lnTo>
                    <a:pt x="552" y="2040"/>
                  </a:lnTo>
                  <a:lnTo>
                    <a:pt x="588" y="2038"/>
                  </a:lnTo>
                  <a:lnTo>
                    <a:pt x="622" y="2030"/>
                  </a:lnTo>
                  <a:lnTo>
                    <a:pt x="633" y="2065"/>
                  </a:lnTo>
                  <a:lnTo>
                    <a:pt x="649" y="2097"/>
                  </a:lnTo>
                  <a:lnTo>
                    <a:pt x="670" y="2126"/>
                  </a:lnTo>
                  <a:lnTo>
                    <a:pt x="694" y="2153"/>
                  </a:lnTo>
                  <a:lnTo>
                    <a:pt x="721" y="2176"/>
                  </a:lnTo>
                  <a:lnTo>
                    <a:pt x="275" y="2176"/>
                  </a:lnTo>
                  <a:lnTo>
                    <a:pt x="235" y="2173"/>
                  </a:lnTo>
                  <a:lnTo>
                    <a:pt x="196" y="2164"/>
                  </a:lnTo>
                  <a:lnTo>
                    <a:pt x="159" y="2150"/>
                  </a:lnTo>
                  <a:lnTo>
                    <a:pt x="126" y="2131"/>
                  </a:lnTo>
                  <a:lnTo>
                    <a:pt x="95" y="2108"/>
                  </a:lnTo>
                  <a:lnTo>
                    <a:pt x="68" y="2081"/>
                  </a:lnTo>
                  <a:lnTo>
                    <a:pt x="44" y="2050"/>
                  </a:lnTo>
                  <a:lnTo>
                    <a:pt x="25" y="2016"/>
                  </a:lnTo>
                  <a:lnTo>
                    <a:pt x="12" y="1979"/>
                  </a:lnTo>
                  <a:lnTo>
                    <a:pt x="3" y="1940"/>
                  </a:lnTo>
                  <a:lnTo>
                    <a:pt x="0" y="1900"/>
                  </a:lnTo>
                  <a:lnTo>
                    <a:pt x="0" y="276"/>
                  </a:lnTo>
                  <a:lnTo>
                    <a:pt x="3" y="235"/>
                  </a:lnTo>
                  <a:lnTo>
                    <a:pt x="12" y="197"/>
                  </a:lnTo>
                  <a:lnTo>
                    <a:pt x="25" y="160"/>
                  </a:lnTo>
                  <a:lnTo>
                    <a:pt x="44" y="126"/>
                  </a:lnTo>
                  <a:lnTo>
                    <a:pt x="68" y="95"/>
                  </a:lnTo>
                  <a:lnTo>
                    <a:pt x="95" y="68"/>
                  </a:lnTo>
                  <a:lnTo>
                    <a:pt x="126" y="45"/>
                  </a:lnTo>
                  <a:lnTo>
                    <a:pt x="159" y="26"/>
                  </a:lnTo>
                  <a:lnTo>
                    <a:pt x="196" y="12"/>
                  </a:lnTo>
                  <a:lnTo>
                    <a:pt x="235" y="3"/>
                  </a:lnTo>
                  <a:lnTo>
                    <a:pt x="275" y="0"/>
                  </a:lnTo>
                  <a:lnTo>
                    <a:pt x="1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2" name="Freeform 18"/>
            <p:cNvSpPr>
              <a:spLocks noEditPoints="1"/>
            </p:cNvSpPr>
            <p:nvPr/>
          </p:nvSpPr>
          <p:spPr bwMode="auto">
            <a:xfrm>
              <a:off x="2627313" y="1481138"/>
              <a:ext cx="487363" cy="571500"/>
            </a:xfrm>
            <a:custGeom>
              <a:avLst/>
              <a:gdLst>
                <a:gd name="T0" fmla="*/ 287 w 2452"/>
                <a:gd name="T1" fmla="*/ 2523 h 2882"/>
                <a:gd name="T2" fmla="*/ 211 w 2452"/>
                <a:gd name="T3" fmla="*/ 2577 h 2882"/>
                <a:gd name="T4" fmla="*/ 171 w 2452"/>
                <a:gd name="T5" fmla="*/ 2662 h 2882"/>
                <a:gd name="T6" fmla="*/ 1411 w 2452"/>
                <a:gd name="T7" fmla="*/ 2713 h 2882"/>
                <a:gd name="T8" fmla="*/ 1399 w 2452"/>
                <a:gd name="T9" fmla="*/ 2631 h 2882"/>
                <a:gd name="T10" fmla="*/ 1346 w 2452"/>
                <a:gd name="T11" fmla="*/ 2555 h 2882"/>
                <a:gd name="T12" fmla="*/ 1261 w 2452"/>
                <a:gd name="T13" fmla="*/ 2515 h 2882"/>
                <a:gd name="T14" fmla="*/ 1613 w 2452"/>
                <a:gd name="T15" fmla="*/ 0 h 2882"/>
                <a:gd name="T16" fmla="*/ 2256 w 2452"/>
                <a:gd name="T17" fmla="*/ 12 h 2882"/>
                <a:gd name="T18" fmla="*/ 2357 w 2452"/>
                <a:gd name="T19" fmla="*/ 68 h 2882"/>
                <a:gd name="T20" fmla="*/ 2426 w 2452"/>
                <a:gd name="T21" fmla="*/ 160 h 2882"/>
                <a:gd name="T22" fmla="*/ 2452 w 2452"/>
                <a:gd name="T23" fmla="*/ 276 h 2882"/>
                <a:gd name="T24" fmla="*/ 2440 w 2452"/>
                <a:gd name="T25" fmla="*/ 1979 h 2882"/>
                <a:gd name="T26" fmla="*/ 2384 w 2452"/>
                <a:gd name="T27" fmla="*/ 2081 h 2882"/>
                <a:gd name="T28" fmla="*/ 2293 w 2452"/>
                <a:gd name="T29" fmla="*/ 2150 h 2882"/>
                <a:gd name="T30" fmla="*/ 2177 w 2452"/>
                <a:gd name="T31" fmla="*/ 2176 h 2882"/>
                <a:gd name="T32" fmla="*/ 1309 w 2452"/>
                <a:gd name="T33" fmla="*/ 2356 h 2882"/>
                <a:gd name="T34" fmla="*/ 1425 w 2452"/>
                <a:gd name="T35" fmla="*/ 2406 h 2882"/>
                <a:gd name="T36" fmla="*/ 1514 w 2452"/>
                <a:gd name="T37" fmla="*/ 2493 h 2882"/>
                <a:gd name="T38" fmla="*/ 1568 w 2452"/>
                <a:gd name="T39" fmla="*/ 2607 h 2882"/>
                <a:gd name="T40" fmla="*/ 1579 w 2452"/>
                <a:gd name="T41" fmla="*/ 2797 h 2882"/>
                <a:gd name="T42" fmla="*/ 1554 w 2452"/>
                <a:gd name="T43" fmla="*/ 2857 h 2882"/>
                <a:gd name="T44" fmla="*/ 1495 w 2452"/>
                <a:gd name="T45" fmla="*/ 2882 h 2882"/>
                <a:gd name="T46" fmla="*/ 42 w 2452"/>
                <a:gd name="T47" fmla="*/ 2870 h 2882"/>
                <a:gd name="T48" fmla="*/ 3 w 2452"/>
                <a:gd name="T49" fmla="*/ 2820 h 2882"/>
                <a:gd name="T50" fmla="*/ 3 w 2452"/>
                <a:gd name="T51" fmla="*/ 2651 h 2882"/>
                <a:gd name="T52" fmla="*/ 43 w 2452"/>
                <a:gd name="T53" fmla="*/ 2528 h 2882"/>
                <a:gd name="T54" fmla="*/ 121 w 2452"/>
                <a:gd name="T55" fmla="*/ 2431 h 2882"/>
                <a:gd name="T56" fmla="*/ 229 w 2452"/>
                <a:gd name="T57" fmla="*/ 2368 h 2882"/>
                <a:gd name="T58" fmla="*/ 313 w 2452"/>
                <a:gd name="T59" fmla="*/ 2200 h 2882"/>
                <a:gd name="T60" fmla="*/ 391 w 2452"/>
                <a:gd name="T61" fmla="*/ 2145 h 2882"/>
                <a:gd name="T62" fmla="*/ 443 w 2452"/>
                <a:gd name="T63" fmla="*/ 2064 h 2882"/>
                <a:gd name="T64" fmla="*/ 488 w 2452"/>
                <a:gd name="T65" fmla="*/ 2038 h 2882"/>
                <a:gd name="T66" fmla="*/ 591 w 2452"/>
                <a:gd name="T67" fmla="*/ 2031 h 2882"/>
                <a:gd name="T68" fmla="*/ 690 w 2452"/>
                <a:gd name="T69" fmla="*/ 1979 h 2882"/>
                <a:gd name="T70" fmla="*/ 2193 w 2452"/>
                <a:gd name="T71" fmla="*/ 1950 h 2882"/>
                <a:gd name="T72" fmla="*/ 2226 w 2452"/>
                <a:gd name="T73" fmla="*/ 1916 h 2882"/>
                <a:gd name="T74" fmla="*/ 2243 w 2452"/>
                <a:gd name="T75" fmla="*/ 1237 h 2882"/>
                <a:gd name="T76" fmla="*/ 2258 w 2452"/>
                <a:gd name="T77" fmla="*/ 1127 h 2882"/>
                <a:gd name="T78" fmla="*/ 2228 w 2452"/>
                <a:gd name="T79" fmla="*/ 1021 h 2882"/>
                <a:gd name="T80" fmla="*/ 2250 w 2452"/>
                <a:gd name="T81" fmla="*/ 757 h 2882"/>
                <a:gd name="T82" fmla="*/ 2255 w 2452"/>
                <a:gd name="T83" fmla="*/ 635 h 2882"/>
                <a:gd name="T84" fmla="*/ 2228 w 2452"/>
                <a:gd name="T85" fmla="*/ 276 h 2882"/>
                <a:gd name="T86" fmla="*/ 2207 w 2452"/>
                <a:gd name="T87" fmla="*/ 234 h 2882"/>
                <a:gd name="T88" fmla="*/ 2001 w 2452"/>
                <a:gd name="T89" fmla="*/ 224 h 2882"/>
                <a:gd name="T90" fmla="*/ 1890 w 2452"/>
                <a:gd name="T91" fmla="*/ 180 h 2882"/>
                <a:gd name="T92" fmla="*/ 1786 w 2452"/>
                <a:gd name="T93" fmla="*/ 184 h 2882"/>
                <a:gd name="T94" fmla="*/ 1722 w 2452"/>
                <a:gd name="T95" fmla="*/ 170 h 2882"/>
                <a:gd name="T96" fmla="*/ 1684 w 2452"/>
                <a:gd name="T97" fmla="*/ 75 h 2882"/>
                <a:gd name="T98" fmla="*/ 1613 w 2452"/>
                <a:gd name="T99" fmla="*/ 0 h 2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52" h="2882">
                  <a:moveTo>
                    <a:pt x="350" y="2512"/>
                  </a:moveTo>
                  <a:lnTo>
                    <a:pt x="318" y="2515"/>
                  </a:lnTo>
                  <a:lnTo>
                    <a:pt x="287" y="2523"/>
                  </a:lnTo>
                  <a:lnTo>
                    <a:pt x="259" y="2536"/>
                  </a:lnTo>
                  <a:lnTo>
                    <a:pt x="233" y="2555"/>
                  </a:lnTo>
                  <a:lnTo>
                    <a:pt x="211" y="2577"/>
                  </a:lnTo>
                  <a:lnTo>
                    <a:pt x="193" y="2602"/>
                  </a:lnTo>
                  <a:lnTo>
                    <a:pt x="180" y="2631"/>
                  </a:lnTo>
                  <a:lnTo>
                    <a:pt x="171" y="2662"/>
                  </a:lnTo>
                  <a:lnTo>
                    <a:pt x="168" y="2695"/>
                  </a:lnTo>
                  <a:lnTo>
                    <a:pt x="168" y="2713"/>
                  </a:lnTo>
                  <a:lnTo>
                    <a:pt x="1411" y="2713"/>
                  </a:lnTo>
                  <a:lnTo>
                    <a:pt x="1411" y="2695"/>
                  </a:lnTo>
                  <a:lnTo>
                    <a:pt x="1408" y="2662"/>
                  </a:lnTo>
                  <a:lnTo>
                    <a:pt x="1399" y="2631"/>
                  </a:lnTo>
                  <a:lnTo>
                    <a:pt x="1386" y="2602"/>
                  </a:lnTo>
                  <a:lnTo>
                    <a:pt x="1368" y="2577"/>
                  </a:lnTo>
                  <a:lnTo>
                    <a:pt x="1346" y="2555"/>
                  </a:lnTo>
                  <a:lnTo>
                    <a:pt x="1320" y="2536"/>
                  </a:lnTo>
                  <a:lnTo>
                    <a:pt x="1292" y="2523"/>
                  </a:lnTo>
                  <a:lnTo>
                    <a:pt x="1261" y="2515"/>
                  </a:lnTo>
                  <a:lnTo>
                    <a:pt x="1229" y="2512"/>
                  </a:lnTo>
                  <a:lnTo>
                    <a:pt x="350" y="2512"/>
                  </a:lnTo>
                  <a:close/>
                  <a:moveTo>
                    <a:pt x="1613" y="0"/>
                  </a:moveTo>
                  <a:lnTo>
                    <a:pt x="2177" y="0"/>
                  </a:lnTo>
                  <a:lnTo>
                    <a:pt x="2217" y="3"/>
                  </a:lnTo>
                  <a:lnTo>
                    <a:pt x="2256" y="12"/>
                  </a:lnTo>
                  <a:lnTo>
                    <a:pt x="2293" y="26"/>
                  </a:lnTo>
                  <a:lnTo>
                    <a:pt x="2326" y="45"/>
                  </a:lnTo>
                  <a:lnTo>
                    <a:pt x="2357" y="68"/>
                  </a:lnTo>
                  <a:lnTo>
                    <a:pt x="2384" y="95"/>
                  </a:lnTo>
                  <a:lnTo>
                    <a:pt x="2408" y="126"/>
                  </a:lnTo>
                  <a:lnTo>
                    <a:pt x="2426" y="160"/>
                  </a:lnTo>
                  <a:lnTo>
                    <a:pt x="2440" y="197"/>
                  </a:lnTo>
                  <a:lnTo>
                    <a:pt x="2449" y="235"/>
                  </a:lnTo>
                  <a:lnTo>
                    <a:pt x="2452" y="276"/>
                  </a:lnTo>
                  <a:lnTo>
                    <a:pt x="2452" y="1900"/>
                  </a:lnTo>
                  <a:lnTo>
                    <a:pt x="2449" y="1940"/>
                  </a:lnTo>
                  <a:lnTo>
                    <a:pt x="2440" y="1979"/>
                  </a:lnTo>
                  <a:lnTo>
                    <a:pt x="2426" y="2016"/>
                  </a:lnTo>
                  <a:lnTo>
                    <a:pt x="2408" y="2050"/>
                  </a:lnTo>
                  <a:lnTo>
                    <a:pt x="2384" y="2081"/>
                  </a:lnTo>
                  <a:lnTo>
                    <a:pt x="2357" y="2108"/>
                  </a:lnTo>
                  <a:lnTo>
                    <a:pt x="2326" y="2131"/>
                  </a:lnTo>
                  <a:lnTo>
                    <a:pt x="2293" y="2150"/>
                  </a:lnTo>
                  <a:lnTo>
                    <a:pt x="2256" y="2164"/>
                  </a:lnTo>
                  <a:lnTo>
                    <a:pt x="2217" y="2173"/>
                  </a:lnTo>
                  <a:lnTo>
                    <a:pt x="2177" y="2176"/>
                  </a:lnTo>
                  <a:lnTo>
                    <a:pt x="1266" y="2176"/>
                  </a:lnTo>
                  <a:lnTo>
                    <a:pt x="1266" y="2348"/>
                  </a:lnTo>
                  <a:lnTo>
                    <a:pt x="1309" y="2356"/>
                  </a:lnTo>
                  <a:lnTo>
                    <a:pt x="1350" y="2368"/>
                  </a:lnTo>
                  <a:lnTo>
                    <a:pt x="1389" y="2385"/>
                  </a:lnTo>
                  <a:lnTo>
                    <a:pt x="1425" y="2406"/>
                  </a:lnTo>
                  <a:lnTo>
                    <a:pt x="1458" y="2431"/>
                  </a:lnTo>
                  <a:lnTo>
                    <a:pt x="1488" y="2461"/>
                  </a:lnTo>
                  <a:lnTo>
                    <a:pt x="1514" y="2493"/>
                  </a:lnTo>
                  <a:lnTo>
                    <a:pt x="1536" y="2528"/>
                  </a:lnTo>
                  <a:lnTo>
                    <a:pt x="1554" y="2567"/>
                  </a:lnTo>
                  <a:lnTo>
                    <a:pt x="1568" y="2607"/>
                  </a:lnTo>
                  <a:lnTo>
                    <a:pt x="1576" y="2651"/>
                  </a:lnTo>
                  <a:lnTo>
                    <a:pt x="1579" y="2695"/>
                  </a:lnTo>
                  <a:lnTo>
                    <a:pt x="1579" y="2797"/>
                  </a:lnTo>
                  <a:lnTo>
                    <a:pt x="1576" y="2820"/>
                  </a:lnTo>
                  <a:lnTo>
                    <a:pt x="1568" y="2839"/>
                  </a:lnTo>
                  <a:lnTo>
                    <a:pt x="1554" y="2857"/>
                  </a:lnTo>
                  <a:lnTo>
                    <a:pt x="1537" y="2870"/>
                  </a:lnTo>
                  <a:lnTo>
                    <a:pt x="1517" y="2879"/>
                  </a:lnTo>
                  <a:lnTo>
                    <a:pt x="1495" y="2882"/>
                  </a:lnTo>
                  <a:lnTo>
                    <a:pt x="84" y="2882"/>
                  </a:lnTo>
                  <a:lnTo>
                    <a:pt x="62" y="2879"/>
                  </a:lnTo>
                  <a:lnTo>
                    <a:pt x="42" y="2870"/>
                  </a:lnTo>
                  <a:lnTo>
                    <a:pt x="25" y="2857"/>
                  </a:lnTo>
                  <a:lnTo>
                    <a:pt x="11" y="2839"/>
                  </a:lnTo>
                  <a:lnTo>
                    <a:pt x="3" y="2820"/>
                  </a:lnTo>
                  <a:lnTo>
                    <a:pt x="0" y="2797"/>
                  </a:lnTo>
                  <a:lnTo>
                    <a:pt x="0" y="2695"/>
                  </a:lnTo>
                  <a:lnTo>
                    <a:pt x="3" y="2651"/>
                  </a:lnTo>
                  <a:lnTo>
                    <a:pt x="11" y="2607"/>
                  </a:lnTo>
                  <a:lnTo>
                    <a:pt x="25" y="2567"/>
                  </a:lnTo>
                  <a:lnTo>
                    <a:pt x="43" y="2528"/>
                  </a:lnTo>
                  <a:lnTo>
                    <a:pt x="65" y="2493"/>
                  </a:lnTo>
                  <a:lnTo>
                    <a:pt x="91" y="2461"/>
                  </a:lnTo>
                  <a:lnTo>
                    <a:pt x="121" y="2431"/>
                  </a:lnTo>
                  <a:lnTo>
                    <a:pt x="154" y="2406"/>
                  </a:lnTo>
                  <a:lnTo>
                    <a:pt x="190" y="2385"/>
                  </a:lnTo>
                  <a:lnTo>
                    <a:pt x="229" y="2368"/>
                  </a:lnTo>
                  <a:lnTo>
                    <a:pt x="270" y="2356"/>
                  </a:lnTo>
                  <a:lnTo>
                    <a:pt x="313" y="2348"/>
                  </a:lnTo>
                  <a:lnTo>
                    <a:pt x="313" y="2200"/>
                  </a:lnTo>
                  <a:lnTo>
                    <a:pt x="341" y="2185"/>
                  </a:lnTo>
                  <a:lnTo>
                    <a:pt x="367" y="2166"/>
                  </a:lnTo>
                  <a:lnTo>
                    <a:pt x="391" y="2145"/>
                  </a:lnTo>
                  <a:lnTo>
                    <a:pt x="412" y="2120"/>
                  </a:lnTo>
                  <a:lnTo>
                    <a:pt x="429" y="2093"/>
                  </a:lnTo>
                  <a:lnTo>
                    <a:pt x="443" y="2064"/>
                  </a:lnTo>
                  <a:lnTo>
                    <a:pt x="449" y="2048"/>
                  </a:lnTo>
                  <a:lnTo>
                    <a:pt x="454" y="2030"/>
                  </a:lnTo>
                  <a:lnTo>
                    <a:pt x="488" y="2038"/>
                  </a:lnTo>
                  <a:lnTo>
                    <a:pt x="525" y="2040"/>
                  </a:lnTo>
                  <a:lnTo>
                    <a:pt x="558" y="2038"/>
                  </a:lnTo>
                  <a:lnTo>
                    <a:pt x="591" y="2031"/>
                  </a:lnTo>
                  <a:lnTo>
                    <a:pt x="627" y="2019"/>
                  </a:lnTo>
                  <a:lnTo>
                    <a:pt x="660" y="2001"/>
                  </a:lnTo>
                  <a:lnTo>
                    <a:pt x="690" y="1979"/>
                  </a:lnTo>
                  <a:lnTo>
                    <a:pt x="717" y="1952"/>
                  </a:lnTo>
                  <a:lnTo>
                    <a:pt x="2177" y="1952"/>
                  </a:lnTo>
                  <a:lnTo>
                    <a:pt x="2193" y="1950"/>
                  </a:lnTo>
                  <a:lnTo>
                    <a:pt x="2207" y="1942"/>
                  </a:lnTo>
                  <a:lnTo>
                    <a:pt x="2218" y="1930"/>
                  </a:lnTo>
                  <a:lnTo>
                    <a:pt x="2226" y="1916"/>
                  </a:lnTo>
                  <a:lnTo>
                    <a:pt x="2228" y="1900"/>
                  </a:lnTo>
                  <a:lnTo>
                    <a:pt x="2228" y="1273"/>
                  </a:lnTo>
                  <a:lnTo>
                    <a:pt x="2243" y="1237"/>
                  </a:lnTo>
                  <a:lnTo>
                    <a:pt x="2253" y="1201"/>
                  </a:lnTo>
                  <a:lnTo>
                    <a:pt x="2258" y="1164"/>
                  </a:lnTo>
                  <a:lnTo>
                    <a:pt x="2258" y="1127"/>
                  </a:lnTo>
                  <a:lnTo>
                    <a:pt x="2253" y="1090"/>
                  </a:lnTo>
                  <a:lnTo>
                    <a:pt x="2243" y="1055"/>
                  </a:lnTo>
                  <a:lnTo>
                    <a:pt x="2228" y="1021"/>
                  </a:lnTo>
                  <a:lnTo>
                    <a:pt x="2228" y="812"/>
                  </a:lnTo>
                  <a:lnTo>
                    <a:pt x="2241" y="785"/>
                  </a:lnTo>
                  <a:lnTo>
                    <a:pt x="2250" y="757"/>
                  </a:lnTo>
                  <a:lnTo>
                    <a:pt x="2258" y="716"/>
                  </a:lnTo>
                  <a:lnTo>
                    <a:pt x="2259" y="676"/>
                  </a:lnTo>
                  <a:lnTo>
                    <a:pt x="2255" y="635"/>
                  </a:lnTo>
                  <a:lnTo>
                    <a:pt x="2244" y="596"/>
                  </a:lnTo>
                  <a:lnTo>
                    <a:pt x="2228" y="559"/>
                  </a:lnTo>
                  <a:lnTo>
                    <a:pt x="2228" y="276"/>
                  </a:lnTo>
                  <a:lnTo>
                    <a:pt x="2226" y="260"/>
                  </a:lnTo>
                  <a:lnTo>
                    <a:pt x="2218" y="246"/>
                  </a:lnTo>
                  <a:lnTo>
                    <a:pt x="2207" y="234"/>
                  </a:lnTo>
                  <a:lnTo>
                    <a:pt x="2193" y="226"/>
                  </a:lnTo>
                  <a:lnTo>
                    <a:pt x="2177" y="224"/>
                  </a:lnTo>
                  <a:lnTo>
                    <a:pt x="2001" y="224"/>
                  </a:lnTo>
                  <a:lnTo>
                    <a:pt x="1967" y="204"/>
                  </a:lnTo>
                  <a:lnTo>
                    <a:pt x="1930" y="189"/>
                  </a:lnTo>
                  <a:lnTo>
                    <a:pt x="1890" y="180"/>
                  </a:lnTo>
                  <a:lnTo>
                    <a:pt x="1850" y="177"/>
                  </a:lnTo>
                  <a:lnTo>
                    <a:pt x="1818" y="179"/>
                  </a:lnTo>
                  <a:lnTo>
                    <a:pt x="1786" y="184"/>
                  </a:lnTo>
                  <a:lnTo>
                    <a:pt x="1756" y="193"/>
                  </a:lnTo>
                  <a:lnTo>
                    <a:pt x="1727" y="206"/>
                  </a:lnTo>
                  <a:lnTo>
                    <a:pt x="1722" y="170"/>
                  </a:lnTo>
                  <a:lnTo>
                    <a:pt x="1713" y="136"/>
                  </a:lnTo>
                  <a:lnTo>
                    <a:pt x="1701" y="104"/>
                  </a:lnTo>
                  <a:lnTo>
                    <a:pt x="1684" y="75"/>
                  </a:lnTo>
                  <a:lnTo>
                    <a:pt x="1663" y="47"/>
                  </a:lnTo>
                  <a:lnTo>
                    <a:pt x="1639" y="22"/>
                  </a:lnTo>
                  <a:lnTo>
                    <a:pt x="16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3" name="Freeform 19"/>
            <p:cNvSpPr>
              <a:spLocks noEditPoints="1"/>
            </p:cNvSpPr>
            <p:nvPr/>
          </p:nvSpPr>
          <p:spPr bwMode="auto">
            <a:xfrm>
              <a:off x="2735263" y="1503363"/>
              <a:ext cx="307975" cy="319088"/>
            </a:xfrm>
            <a:custGeom>
              <a:avLst/>
              <a:gdLst>
                <a:gd name="T0" fmla="*/ 677 w 1549"/>
                <a:gd name="T1" fmla="*/ 417 h 1605"/>
                <a:gd name="T2" fmla="*/ 548 w 1549"/>
                <a:gd name="T3" fmla="*/ 477 h 1605"/>
                <a:gd name="T4" fmla="*/ 449 w 1549"/>
                <a:gd name="T5" fmla="*/ 576 h 1605"/>
                <a:gd name="T6" fmla="*/ 390 w 1549"/>
                <a:gd name="T7" fmla="*/ 705 h 1605"/>
                <a:gd name="T8" fmla="*/ 381 w 1549"/>
                <a:gd name="T9" fmla="*/ 853 h 1605"/>
                <a:gd name="T10" fmla="*/ 424 w 1549"/>
                <a:gd name="T11" fmla="*/ 990 h 1605"/>
                <a:gd name="T12" fmla="*/ 511 w 1549"/>
                <a:gd name="T13" fmla="*/ 1100 h 1605"/>
                <a:gd name="T14" fmla="*/ 631 w 1549"/>
                <a:gd name="T15" fmla="*/ 1174 h 1605"/>
                <a:gd name="T16" fmla="*/ 774 w 1549"/>
                <a:gd name="T17" fmla="*/ 1200 h 1605"/>
                <a:gd name="T18" fmla="*/ 918 w 1549"/>
                <a:gd name="T19" fmla="*/ 1174 h 1605"/>
                <a:gd name="T20" fmla="*/ 1038 w 1549"/>
                <a:gd name="T21" fmla="*/ 1100 h 1605"/>
                <a:gd name="T22" fmla="*/ 1124 w 1549"/>
                <a:gd name="T23" fmla="*/ 990 h 1605"/>
                <a:gd name="T24" fmla="*/ 1168 w 1549"/>
                <a:gd name="T25" fmla="*/ 853 h 1605"/>
                <a:gd name="T26" fmla="*/ 1159 w 1549"/>
                <a:gd name="T27" fmla="*/ 705 h 1605"/>
                <a:gd name="T28" fmla="*/ 1100 w 1549"/>
                <a:gd name="T29" fmla="*/ 576 h 1605"/>
                <a:gd name="T30" fmla="*/ 1001 w 1549"/>
                <a:gd name="T31" fmla="*/ 477 h 1605"/>
                <a:gd name="T32" fmla="*/ 872 w 1549"/>
                <a:gd name="T33" fmla="*/ 417 h 1605"/>
                <a:gd name="T34" fmla="*/ 641 w 1549"/>
                <a:gd name="T35" fmla="*/ 0 h 1605"/>
                <a:gd name="T36" fmla="*/ 955 w 1549"/>
                <a:gd name="T37" fmla="*/ 11 h 1605"/>
                <a:gd name="T38" fmla="*/ 1005 w 1549"/>
                <a:gd name="T39" fmla="*/ 62 h 1605"/>
                <a:gd name="T40" fmla="*/ 1016 w 1549"/>
                <a:gd name="T41" fmla="*/ 223 h 1605"/>
                <a:gd name="T42" fmla="*/ 1120 w 1549"/>
                <a:gd name="T43" fmla="*/ 281 h 1605"/>
                <a:gd name="T44" fmla="*/ 1270 w 1549"/>
                <a:gd name="T45" fmla="*/ 239 h 1605"/>
                <a:gd name="T46" fmla="*/ 1329 w 1549"/>
                <a:gd name="T47" fmla="*/ 234 h 1605"/>
                <a:gd name="T48" fmla="*/ 1388 w 1549"/>
                <a:gd name="T49" fmla="*/ 267 h 1605"/>
                <a:gd name="T50" fmla="*/ 1544 w 1549"/>
                <a:gd name="T51" fmla="*/ 537 h 1605"/>
                <a:gd name="T52" fmla="*/ 1546 w 1549"/>
                <a:gd name="T53" fmla="*/ 600 h 1605"/>
                <a:gd name="T54" fmla="*/ 1513 w 1549"/>
                <a:gd name="T55" fmla="*/ 654 h 1605"/>
                <a:gd name="T56" fmla="*/ 1398 w 1549"/>
                <a:gd name="T57" fmla="*/ 751 h 1605"/>
                <a:gd name="T58" fmla="*/ 1401 w 1549"/>
                <a:gd name="T59" fmla="*/ 829 h 1605"/>
                <a:gd name="T60" fmla="*/ 1494 w 1549"/>
                <a:gd name="T61" fmla="*/ 940 h 1605"/>
                <a:gd name="T62" fmla="*/ 1538 w 1549"/>
                <a:gd name="T63" fmla="*/ 986 h 1605"/>
                <a:gd name="T64" fmla="*/ 1549 w 1549"/>
                <a:gd name="T65" fmla="*/ 1048 h 1605"/>
                <a:gd name="T66" fmla="*/ 1402 w 1549"/>
                <a:gd name="T67" fmla="*/ 1319 h 1605"/>
                <a:gd name="T68" fmla="*/ 1355 w 1549"/>
                <a:gd name="T69" fmla="*/ 1363 h 1605"/>
                <a:gd name="T70" fmla="*/ 1289 w 1549"/>
                <a:gd name="T71" fmla="*/ 1373 h 1605"/>
                <a:gd name="T72" fmla="*/ 1153 w 1549"/>
                <a:gd name="T73" fmla="*/ 1302 h 1605"/>
                <a:gd name="T74" fmla="*/ 1053 w 1549"/>
                <a:gd name="T75" fmla="*/ 1366 h 1605"/>
                <a:gd name="T76" fmla="*/ 1013 w 1549"/>
                <a:gd name="T77" fmla="*/ 1520 h 1605"/>
                <a:gd name="T78" fmla="*/ 976 w 1549"/>
                <a:gd name="T79" fmla="*/ 1581 h 1605"/>
                <a:gd name="T80" fmla="*/ 908 w 1549"/>
                <a:gd name="T81" fmla="*/ 1605 h 1605"/>
                <a:gd name="T82" fmla="*/ 594 w 1549"/>
                <a:gd name="T83" fmla="*/ 1594 h 1605"/>
                <a:gd name="T84" fmla="*/ 543 w 1549"/>
                <a:gd name="T85" fmla="*/ 1544 h 1605"/>
                <a:gd name="T86" fmla="*/ 532 w 1549"/>
                <a:gd name="T87" fmla="*/ 1383 h 1605"/>
                <a:gd name="T88" fmla="*/ 429 w 1549"/>
                <a:gd name="T89" fmla="*/ 1325 h 1605"/>
                <a:gd name="T90" fmla="*/ 284 w 1549"/>
                <a:gd name="T91" fmla="*/ 1330 h 1605"/>
                <a:gd name="T92" fmla="*/ 305 w 1549"/>
                <a:gd name="T93" fmla="*/ 1253 h 1605"/>
                <a:gd name="T94" fmla="*/ 339 w 1549"/>
                <a:gd name="T95" fmla="*/ 1157 h 1605"/>
                <a:gd name="T96" fmla="*/ 333 w 1549"/>
                <a:gd name="T97" fmla="*/ 1058 h 1605"/>
                <a:gd name="T98" fmla="*/ 202 w 1549"/>
                <a:gd name="T99" fmla="*/ 812 h 1605"/>
                <a:gd name="T100" fmla="*/ 151 w 1549"/>
                <a:gd name="T101" fmla="*/ 752 h 1605"/>
                <a:gd name="T102" fmla="*/ 36 w 1549"/>
                <a:gd name="T103" fmla="*/ 654 h 1605"/>
                <a:gd name="T104" fmla="*/ 3 w 1549"/>
                <a:gd name="T105" fmla="*/ 600 h 1605"/>
                <a:gd name="T106" fmla="*/ 5 w 1549"/>
                <a:gd name="T107" fmla="*/ 538 h 1605"/>
                <a:gd name="T108" fmla="*/ 160 w 1549"/>
                <a:gd name="T109" fmla="*/ 269 h 1605"/>
                <a:gd name="T110" fmla="*/ 214 w 1549"/>
                <a:gd name="T111" fmla="*/ 236 h 1605"/>
                <a:gd name="T112" fmla="*/ 261 w 1549"/>
                <a:gd name="T113" fmla="*/ 234 h 1605"/>
                <a:gd name="T114" fmla="*/ 396 w 1549"/>
                <a:gd name="T115" fmla="*/ 304 h 1605"/>
                <a:gd name="T116" fmla="*/ 496 w 1549"/>
                <a:gd name="T117" fmla="*/ 240 h 1605"/>
                <a:gd name="T118" fmla="*/ 535 w 1549"/>
                <a:gd name="T119" fmla="*/ 85 h 1605"/>
                <a:gd name="T120" fmla="*/ 573 w 1549"/>
                <a:gd name="T121" fmla="*/ 24 h 1605"/>
                <a:gd name="T122" fmla="*/ 641 w 1549"/>
                <a:gd name="T123" fmla="*/ 0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9" h="1605">
                  <a:moveTo>
                    <a:pt x="774" y="405"/>
                  </a:moveTo>
                  <a:lnTo>
                    <a:pt x="725" y="408"/>
                  </a:lnTo>
                  <a:lnTo>
                    <a:pt x="677" y="417"/>
                  </a:lnTo>
                  <a:lnTo>
                    <a:pt x="631" y="433"/>
                  </a:lnTo>
                  <a:lnTo>
                    <a:pt x="588" y="452"/>
                  </a:lnTo>
                  <a:lnTo>
                    <a:pt x="548" y="477"/>
                  </a:lnTo>
                  <a:lnTo>
                    <a:pt x="511" y="505"/>
                  </a:lnTo>
                  <a:lnTo>
                    <a:pt x="478" y="539"/>
                  </a:lnTo>
                  <a:lnTo>
                    <a:pt x="449" y="576"/>
                  </a:lnTo>
                  <a:lnTo>
                    <a:pt x="424" y="616"/>
                  </a:lnTo>
                  <a:lnTo>
                    <a:pt x="404" y="660"/>
                  </a:lnTo>
                  <a:lnTo>
                    <a:pt x="390" y="705"/>
                  </a:lnTo>
                  <a:lnTo>
                    <a:pt x="381" y="753"/>
                  </a:lnTo>
                  <a:lnTo>
                    <a:pt x="378" y="803"/>
                  </a:lnTo>
                  <a:lnTo>
                    <a:pt x="381" y="853"/>
                  </a:lnTo>
                  <a:lnTo>
                    <a:pt x="390" y="900"/>
                  </a:lnTo>
                  <a:lnTo>
                    <a:pt x="404" y="947"/>
                  </a:lnTo>
                  <a:lnTo>
                    <a:pt x="424" y="990"/>
                  </a:lnTo>
                  <a:lnTo>
                    <a:pt x="449" y="1030"/>
                  </a:lnTo>
                  <a:lnTo>
                    <a:pt x="478" y="1067"/>
                  </a:lnTo>
                  <a:lnTo>
                    <a:pt x="511" y="1100"/>
                  </a:lnTo>
                  <a:lnTo>
                    <a:pt x="548" y="1130"/>
                  </a:lnTo>
                  <a:lnTo>
                    <a:pt x="588" y="1154"/>
                  </a:lnTo>
                  <a:lnTo>
                    <a:pt x="631" y="1174"/>
                  </a:lnTo>
                  <a:lnTo>
                    <a:pt x="677" y="1188"/>
                  </a:lnTo>
                  <a:lnTo>
                    <a:pt x="725" y="1197"/>
                  </a:lnTo>
                  <a:lnTo>
                    <a:pt x="774" y="1200"/>
                  </a:lnTo>
                  <a:lnTo>
                    <a:pt x="824" y="1197"/>
                  </a:lnTo>
                  <a:lnTo>
                    <a:pt x="872" y="1188"/>
                  </a:lnTo>
                  <a:lnTo>
                    <a:pt x="918" y="1174"/>
                  </a:lnTo>
                  <a:lnTo>
                    <a:pt x="961" y="1154"/>
                  </a:lnTo>
                  <a:lnTo>
                    <a:pt x="1001" y="1130"/>
                  </a:lnTo>
                  <a:lnTo>
                    <a:pt x="1038" y="1100"/>
                  </a:lnTo>
                  <a:lnTo>
                    <a:pt x="1071" y="1067"/>
                  </a:lnTo>
                  <a:lnTo>
                    <a:pt x="1100" y="1030"/>
                  </a:lnTo>
                  <a:lnTo>
                    <a:pt x="1124" y="990"/>
                  </a:lnTo>
                  <a:lnTo>
                    <a:pt x="1145" y="947"/>
                  </a:lnTo>
                  <a:lnTo>
                    <a:pt x="1159" y="900"/>
                  </a:lnTo>
                  <a:lnTo>
                    <a:pt x="1168" y="853"/>
                  </a:lnTo>
                  <a:lnTo>
                    <a:pt x="1172" y="803"/>
                  </a:lnTo>
                  <a:lnTo>
                    <a:pt x="1168" y="753"/>
                  </a:lnTo>
                  <a:lnTo>
                    <a:pt x="1159" y="705"/>
                  </a:lnTo>
                  <a:lnTo>
                    <a:pt x="1145" y="660"/>
                  </a:lnTo>
                  <a:lnTo>
                    <a:pt x="1124" y="616"/>
                  </a:lnTo>
                  <a:lnTo>
                    <a:pt x="1100" y="576"/>
                  </a:lnTo>
                  <a:lnTo>
                    <a:pt x="1071" y="539"/>
                  </a:lnTo>
                  <a:lnTo>
                    <a:pt x="1038" y="505"/>
                  </a:lnTo>
                  <a:lnTo>
                    <a:pt x="1001" y="477"/>
                  </a:lnTo>
                  <a:lnTo>
                    <a:pt x="961" y="452"/>
                  </a:lnTo>
                  <a:lnTo>
                    <a:pt x="918" y="433"/>
                  </a:lnTo>
                  <a:lnTo>
                    <a:pt x="872" y="417"/>
                  </a:lnTo>
                  <a:lnTo>
                    <a:pt x="824" y="408"/>
                  </a:lnTo>
                  <a:lnTo>
                    <a:pt x="774" y="405"/>
                  </a:lnTo>
                  <a:close/>
                  <a:moveTo>
                    <a:pt x="641" y="0"/>
                  </a:moveTo>
                  <a:lnTo>
                    <a:pt x="908" y="0"/>
                  </a:lnTo>
                  <a:lnTo>
                    <a:pt x="933" y="3"/>
                  </a:lnTo>
                  <a:lnTo>
                    <a:pt x="955" y="11"/>
                  </a:lnTo>
                  <a:lnTo>
                    <a:pt x="976" y="24"/>
                  </a:lnTo>
                  <a:lnTo>
                    <a:pt x="992" y="42"/>
                  </a:lnTo>
                  <a:lnTo>
                    <a:pt x="1005" y="62"/>
                  </a:lnTo>
                  <a:lnTo>
                    <a:pt x="1013" y="85"/>
                  </a:lnTo>
                  <a:lnTo>
                    <a:pt x="1016" y="110"/>
                  </a:lnTo>
                  <a:lnTo>
                    <a:pt x="1016" y="223"/>
                  </a:lnTo>
                  <a:lnTo>
                    <a:pt x="1053" y="240"/>
                  </a:lnTo>
                  <a:lnTo>
                    <a:pt x="1087" y="259"/>
                  </a:lnTo>
                  <a:lnTo>
                    <a:pt x="1120" y="281"/>
                  </a:lnTo>
                  <a:lnTo>
                    <a:pt x="1153" y="304"/>
                  </a:lnTo>
                  <a:lnTo>
                    <a:pt x="1252" y="247"/>
                  </a:lnTo>
                  <a:lnTo>
                    <a:pt x="1270" y="239"/>
                  </a:lnTo>
                  <a:lnTo>
                    <a:pt x="1289" y="234"/>
                  </a:lnTo>
                  <a:lnTo>
                    <a:pt x="1307" y="232"/>
                  </a:lnTo>
                  <a:lnTo>
                    <a:pt x="1329" y="234"/>
                  </a:lnTo>
                  <a:lnTo>
                    <a:pt x="1351" y="241"/>
                  </a:lnTo>
                  <a:lnTo>
                    <a:pt x="1370" y="252"/>
                  </a:lnTo>
                  <a:lnTo>
                    <a:pt x="1388" y="267"/>
                  </a:lnTo>
                  <a:lnTo>
                    <a:pt x="1402" y="286"/>
                  </a:lnTo>
                  <a:lnTo>
                    <a:pt x="1535" y="517"/>
                  </a:lnTo>
                  <a:lnTo>
                    <a:pt x="1544" y="537"/>
                  </a:lnTo>
                  <a:lnTo>
                    <a:pt x="1548" y="558"/>
                  </a:lnTo>
                  <a:lnTo>
                    <a:pt x="1549" y="579"/>
                  </a:lnTo>
                  <a:lnTo>
                    <a:pt x="1546" y="600"/>
                  </a:lnTo>
                  <a:lnTo>
                    <a:pt x="1538" y="620"/>
                  </a:lnTo>
                  <a:lnTo>
                    <a:pt x="1527" y="639"/>
                  </a:lnTo>
                  <a:lnTo>
                    <a:pt x="1513" y="654"/>
                  </a:lnTo>
                  <a:lnTo>
                    <a:pt x="1494" y="667"/>
                  </a:lnTo>
                  <a:lnTo>
                    <a:pt x="1395" y="724"/>
                  </a:lnTo>
                  <a:lnTo>
                    <a:pt x="1398" y="751"/>
                  </a:lnTo>
                  <a:lnTo>
                    <a:pt x="1401" y="777"/>
                  </a:lnTo>
                  <a:lnTo>
                    <a:pt x="1403" y="803"/>
                  </a:lnTo>
                  <a:lnTo>
                    <a:pt x="1401" y="829"/>
                  </a:lnTo>
                  <a:lnTo>
                    <a:pt x="1398" y="855"/>
                  </a:lnTo>
                  <a:lnTo>
                    <a:pt x="1395" y="881"/>
                  </a:lnTo>
                  <a:lnTo>
                    <a:pt x="1494" y="940"/>
                  </a:lnTo>
                  <a:lnTo>
                    <a:pt x="1513" y="952"/>
                  </a:lnTo>
                  <a:lnTo>
                    <a:pt x="1527" y="968"/>
                  </a:lnTo>
                  <a:lnTo>
                    <a:pt x="1538" y="986"/>
                  </a:lnTo>
                  <a:lnTo>
                    <a:pt x="1546" y="1005"/>
                  </a:lnTo>
                  <a:lnTo>
                    <a:pt x="1549" y="1026"/>
                  </a:lnTo>
                  <a:lnTo>
                    <a:pt x="1549" y="1048"/>
                  </a:lnTo>
                  <a:lnTo>
                    <a:pt x="1544" y="1069"/>
                  </a:lnTo>
                  <a:lnTo>
                    <a:pt x="1535" y="1089"/>
                  </a:lnTo>
                  <a:lnTo>
                    <a:pt x="1402" y="1319"/>
                  </a:lnTo>
                  <a:lnTo>
                    <a:pt x="1390" y="1337"/>
                  </a:lnTo>
                  <a:lnTo>
                    <a:pt x="1373" y="1352"/>
                  </a:lnTo>
                  <a:lnTo>
                    <a:pt x="1355" y="1363"/>
                  </a:lnTo>
                  <a:lnTo>
                    <a:pt x="1335" y="1371"/>
                  </a:lnTo>
                  <a:lnTo>
                    <a:pt x="1307" y="1374"/>
                  </a:lnTo>
                  <a:lnTo>
                    <a:pt x="1289" y="1373"/>
                  </a:lnTo>
                  <a:lnTo>
                    <a:pt x="1270" y="1368"/>
                  </a:lnTo>
                  <a:lnTo>
                    <a:pt x="1252" y="1360"/>
                  </a:lnTo>
                  <a:lnTo>
                    <a:pt x="1153" y="1302"/>
                  </a:lnTo>
                  <a:lnTo>
                    <a:pt x="1120" y="1325"/>
                  </a:lnTo>
                  <a:lnTo>
                    <a:pt x="1087" y="1347"/>
                  </a:lnTo>
                  <a:lnTo>
                    <a:pt x="1053" y="1366"/>
                  </a:lnTo>
                  <a:lnTo>
                    <a:pt x="1016" y="1383"/>
                  </a:lnTo>
                  <a:lnTo>
                    <a:pt x="1016" y="1496"/>
                  </a:lnTo>
                  <a:lnTo>
                    <a:pt x="1013" y="1520"/>
                  </a:lnTo>
                  <a:lnTo>
                    <a:pt x="1005" y="1544"/>
                  </a:lnTo>
                  <a:lnTo>
                    <a:pt x="992" y="1564"/>
                  </a:lnTo>
                  <a:lnTo>
                    <a:pt x="976" y="1581"/>
                  </a:lnTo>
                  <a:lnTo>
                    <a:pt x="955" y="1594"/>
                  </a:lnTo>
                  <a:lnTo>
                    <a:pt x="933" y="1602"/>
                  </a:lnTo>
                  <a:lnTo>
                    <a:pt x="908" y="1605"/>
                  </a:lnTo>
                  <a:lnTo>
                    <a:pt x="641" y="1605"/>
                  </a:lnTo>
                  <a:lnTo>
                    <a:pt x="616" y="1602"/>
                  </a:lnTo>
                  <a:lnTo>
                    <a:pt x="594" y="1594"/>
                  </a:lnTo>
                  <a:lnTo>
                    <a:pt x="573" y="1581"/>
                  </a:lnTo>
                  <a:lnTo>
                    <a:pt x="557" y="1564"/>
                  </a:lnTo>
                  <a:lnTo>
                    <a:pt x="543" y="1544"/>
                  </a:lnTo>
                  <a:lnTo>
                    <a:pt x="535" y="1520"/>
                  </a:lnTo>
                  <a:lnTo>
                    <a:pt x="532" y="1496"/>
                  </a:lnTo>
                  <a:lnTo>
                    <a:pt x="532" y="1383"/>
                  </a:lnTo>
                  <a:lnTo>
                    <a:pt x="496" y="1366"/>
                  </a:lnTo>
                  <a:lnTo>
                    <a:pt x="462" y="1347"/>
                  </a:lnTo>
                  <a:lnTo>
                    <a:pt x="429" y="1325"/>
                  </a:lnTo>
                  <a:lnTo>
                    <a:pt x="396" y="1302"/>
                  </a:lnTo>
                  <a:lnTo>
                    <a:pt x="302" y="1356"/>
                  </a:lnTo>
                  <a:lnTo>
                    <a:pt x="284" y="1330"/>
                  </a:lnTo>
                  <a:lnTo>
                    <a:pt x="263" y="1306"/>
                  </a:lnTo>
                  <a:lnTo>
                    <a:pt x="286" y="1281"/>
                  </a:lnTo>
                  <a:lnTo>
                    <a:pt x="305" y="1253"/>
                  </a:lnTo>
                  <a:lnTo>
                    <a:pt x="322" y="1222"/>
                  </a:lnTo>
                  <a:lnTo>
                    <a:pt x="333" y="1190"/>
                  </a:lnTo>
                  <a:lnTo>
                    <a:pt x="339" y="1157"/>
                  </a:lnTo>
                  <a:lnTo>
                    <a:pt x="342" y="1123"/>
                  </a:lnTo>
                  <a:lnTo>
                    <a:pt x="340" y="1090"/>
                  </a:lnTo>
                  <a:lnTo>
                    <a:pt x="333" y="1058"/>
                  </a:lnTo>
                  <a:lnTo>
                    <a:pt x="323" y="1026"/>
                  </a:lnTo>
                  <a:lnTo>
                    <a:pt x="308" y="996"/>
                  </a:lnTo>
                  <a:lnTo>
                    <a:pt x="202" y="812"/>
                  </a:lnTo>
                  <a:lnTo>
                    <a:pt x="187" y="790"/>
                  </a:lnTo>
                  <a:lnTo>
                    <a:pt x="170" y="770"/>
                  </a:lnTo>
                  <a:lnTo>
                    <a:pt x="151" y="752"/>
                  </a:lnTo>
                  <a:lnTo>
                    <a:pt x="154" y="724"/>
                  </a:lnTo>
                  <a:lnTo>
                    <a:pt x="54" y="667"/>
                  </a:lnTo>
                  <a:lnTo>
                    <a:pt x="36" y="654"/>
                  </a:lnTo>
                  <a:lnTo>
                    <a:pt x="22" y="638"/>
                  </a:lnTo>
                  <a:lnTo>
                    <a:pt x="11" y="619"/>
                  </a:lnTo>
                  <a:lnTo>
                    <a:pt x="3" y="600"/>
                  </a:lnTo>
                  <a:lnTo>
                    <a:pt x="0" y="579"/>
                  </a:lnTo>
                  <a:lnTo>
                    <a:pt x="0" y="558"/>
                  </a:lnTo>
                  <a:lnTo>
                    <a:pt x="5" y="538"/>
                  </a:lnTo>
                  <a:lnTo>
                    <a:pt x="14" y="517"/>
                  </a:lnTo>
                  <a:lnTo>
                    <a:pt x="147" y="286"/>
                  </a:lnTo>
                  <a:lnTo>
                    <a:pt x="160" y="269"/>
                  </a:lnTo>
                  <a:lnTo>
                    <a:pt x="175" y="255"/>
                  </a:lnTo>
                  <a:lnTo>
                    <a:pt x="194" y="243"/>
                  </a:lnTo>
                  <a:lnTo>
                    <a:pt x="214" y="236"/>
                  </a:lnTo>
                  <a:lnTo>
                    <a:pt x="228" y="233"/>
                  </a:lnTo>
                  <a:lnTo>
                    <a:pt x="242" y="232"/>
                  </a:lnTo>
                  <a:lnTo>
                    <a:pt x="261" y="234"/>
                  </a:lnTo>
                  <a:lnTo>
                    <a:pt x="279" y="239"/>
                  </a:lnTo>
                  <a:lnTo>
                    <a:pt x="296" y="247"/>
                  </a:lnTo>
                  <a:lnTo>
                    <a:pt x="396" y="304"/>
                  </a:lnTo>
                  <a:lnTo>
                    <a:pt x="429" y="281"/>
                  </a:lnTo>
                  <a:lnTo>
                    <a:pt x="462" y="259"/>
                  </a:lnTo>
                  <a:lnTo>
                    <a:pt x="496" y="240"/>
                  </a:lnTo>
                  <a:lnTo>
                    <a:pt x="532" y="223"/>
                  </a:lnTo>
                  <a:lnTo>
                    <a:pt x="532" y="110"/>
                  </a:lnTo>
                  <a:lnTo>
                    <a:pt x="535" y="85"/>
                  </a:lnTo>
                  <a:lnTo>
                    <a:pt x="543" y="62"/>
                  </a:lnTo>
                  <a:lnTo>
                    <a:pt x="557" y="42"/>
                  </a:lnTo>
                  <a:lnTo>
                    <a:pt x="573" y="24"/>
                  </a:lnTo>
                  <a:lnTo>
                    <a:pt x="594" y="11"/>
                  </a:lnTo>
                  <a:lnTo>
                    <a:pt x="616" y="3"/>
                  </a:lnTo>
                  <a:lnTo>
                    <a:pt x="6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54" name="Freeform 20"/>
            <p:cNvSpPr>
              <a:spLocks noEditPoints="1"/>
            </p:cNvSpPr>
            <p:nvPr/>
          </p:nvSpPr>
          <p:spPr bwMode="auto">
            <a:xfrm>
              <a:off x="2525713" y="1636713"/>
              <a:ext cx="244475" cy="252413"/>
            </a:xfrm>
            <a:custGeom>
              <a:avLst/>
              <a:gdLst>
                <a:gd name="T0" fmla="*/ 539 w 1229"/>
                <a:gd name="T1" fmla="*/ 409 h 1274"/>
                <a:gd name="T2" fmla="*/ 446 w 1229"/>
                <a:gd name="T3" fmla="*/ 467 h 1274"/>
                <a:gd name="T4" fmla="*/ 387 w 1229"/>
                <a:gd name="T5" fmla="*/ 561 h 1274"/>
                <a:gd name="T6" fmla="*/ 378 w 1229"/>
                <a:gd name="T7" fmla="*/ 676 h 1274"/>
                <a:gd name="T8" fmla="*/ 422 w 1229"/>
                <a:gd name="T9" fmla="*/ 778 h 1274"/>
                <a:gd name="T10" fmla="*/ 504 w 1229"/>
                <a:gd name="T11" fmla="*/ 849 h 1274"/>
                <a:gd name="T12" fmla="*/ 614 w 1229"/>
                <a:gd name="T13" fmla="*/ 876 h 1274"/>
                <a:gd name="T14" fmla="*/ 725 w 1229"/>
                <a:gd name="T15" fmla="*/ 849 h 1274"/>
                <a:gd name="T16" fmla="*/ 808 w 1229"/>
                <a:gd name="T17" fmla="*/ 778 h 1274"/>
                <a:gd name="T18" fmla="*/ 851 w 1229"/>
                <a:gd name="T19" fmla="*/ 676 h 1274"/>
                <a:gd name="T20" fmla="*/ 842 w 1229"/>
                <a:gd name="T21" fmla="*/ 561 h 1274"/>
                <a:gd name="T22" fmla="*/ 785 w 1229"/>
                <a:gd name="T23" fmla="*/ 467 h 1274"/>
                <a:gd name="T24" fmla="*/ 691 w 1229"/>
                <a:gd name="T25" fmla="*/ 409 h 1274"/>
                <a:gd name="T26" fmla="*/ 509 w 1229"/>
                <a:gd name="T27" fmla="*/ 0 h 1274"/>
                <a:gd name="T28" fmla="*/ 764 w 1229"/>
                <a:gd name="T29" fmla="*/ 11 h 1274"/>
                <a:gd name="T30" fmla="*/ 804 w 1229"/>
                <a:gd name="T31" fmla="*/ 64 h 1274"/>
                <a:gd name="T32" fmla="*/ 845 w 1229"/>
                <a:gd name="T33" fmla="*/ 194 h 1274"/>
                <a:gd name="T34" fmla="*/ 994 w 1229"/>
                <a:gd name="T35" fmla="*/ 195 h 1274"/>
                <a:gd name="T36" fmla="*/ 1055 w 1229"/>
                <a:gd name="T37" fmla="*/ 185 h 1274"/>
                <a:gd name="T38" fmla="*/ 1101 w 1229"/>
                <a:gd name="T39" fmla="*/ 211 h 1274"/>
                <a:gd name="T40" fmla="*/ 1226 w 1229"/>
                <a:gd name="T41" fmla="*/ 430 h 1274"/>
                <a:gd name="T42" fmla="*/ 1220 w 1229"/>
                <a:gd name="T43" fmla="*/ 492 h 1274"/>
                <a:gd name="T44" fmla="*/ 1186 w 1229"/>
                <a:gd name="T45" fmla="*/ 528 h 1274"/>
                <a:gd name="T46" fmla="*/ 1112 w 1229"/>
                <a:gd name="T47" fmla="*/ 636 h 1274"/>
                <a:gd name="T48" fmla="*/ 1186 w 1229"/>
                <a:gd name="T49" fmla="*/ 744 h 1274"/>
                <a:gd name="T50" fmla="*/ 1224 w 1229"/>
                <a:gd name="T51" fmla="*/ 788 h 1274"/>
                <a:gd name="T52" fmla="*/ 1226 w 1229"/>
                <a:gd name="T53" fmla="*/ 844 h 1274"/>
                <a:gd name="T54" fmla="*/ 1102 w 1229"/>
                <a:gd name="T55" fmla="*/ 1061 h 1274"/>
                <a:gd name="T56" fmla="*/ 1060 w 1229"/>
                <a:gd name="T57" fmla="*/ 1087 h 1274"/>
                <a:gd name="T58" fmla="*/ 1008 w 1229"/>
                <a:gd name="T59" fmla="*/ 1085 h 1274"/>
                <a:gd name="T60" fmla="*/ 880 w 1229"/>
                <a:gd name="T61" fmla="*/ 1056 h 1274"/>
                <a:gd name="T62" fmla="*/ 807 w 1229"/>
                <a:gd name="T63" fmla="*/ 1186 h 1274"/>
                <a:gd name="T64" fmla="*/ 782 w 1229"/>
                <a:gd name="T65" fmla="*/ 1247 h 1274"/>
                <a:gd name="T66" fmla="*/ 720 w 1229"/>
                <a:gd name="T67" fmla="*/ 1274 h 1274"/>
                <a:gd name="T68" fmla="*/ 465 w 1229"/>
                <a:gd name="T69" fmla="*/ 1262 h 1274"/>
                <a:gd name="T70" fmla="*/ 426 w 1229"/>
                <a:gd name="T71" fmla="*/ 1209 h 1274"/>
                <a:gd name="T72" fmla="*/ 384 w 1229"/>
                <a:gd name="T73" fmla="*/ 1079 h 1274"/>
                <a:gd name="T74" fmla="*/ 235 w 1229"/>
                <a:gd name="T75" fmla="*/ 1078 h 1274"/>
                <a:gd name="T76" fmla="*/ 169 w 1229"/>
                <a:gd name="T77" fmla="*/ 1087 h 1274"/>
                <a:gd name="T78" fmla="*/ 127 w 1229"/>
                <a:gd name="T79" fmla="*/ 1061 h 1274"/>
                <a:gd name="T80" fmla="*/ 3 w 1229"/>
                <a:gd name="T81" fmla="*/ 844 h 1274"/>
                <a:gd name="T82" fmla="*/ 6 w 1229"/>
                <a:gd name="T83" fmla="*/ 788 h 1274"/>
                <a:gd name="T84" fmla="*/ 43 w 1229"/>
                <a:gd name="T85" fmla="*/ 744 h 1274"/>
                <a:gd name="T86" fmla="*/ 117 w 1229"/>
                <a:gd name="T87" fmla="*/ 636 h 1274"/>
                <a:gd name="T88" fmla="*/ 43 w 1229"/>
                <a:gd name="T89" fmla="*/ 528 h 1274"/>
                <a:gd name="T90" fmla="*/ 6 w 1229"/>
                <a:gd name="T91" fmla="*/ 485 h 1274"/>
                <a:gd name="T92" fmla="*/ 3 w 1229"/>
                <a:gd name="T93" fmla="*/ 428 h 1274"/>
                <a:gd name="T94" fmla="*/ 127 w 1229"/>
                <a:gd name="T95" fmla="*/ 212 h 1274"/>
                <a:gd name="T96" fmla="*/ 169 w 1229"/>
                <a:gd name="T97" fmla="*/ 186 h 1274"/>
                <a:gd name="T98" fmla="*/ 222 w 1229"/>
                <a:gd name="T99" fmla="*/ 188 h 1274"/>
                <a:gd name="T100" fmla="*/ 349 w 1229"/>
                <a:gd name="T101" fmla="*/ 216 h 1274"/>
                <a:gd name="T102" fmla="*/ 423 w 1229"/>
                <a:gd name="T103" fmla="*/ 87 h 1274"/>
                <a:gd name="T104" fmla="*/ 448 w 1229"/>
                <a:gd name="T105" fmla="*/ 25 h 1274"/>
                <a:gd name="T106" fmla="*/ 509 w 1229"/>
                <a:gd name="T107" fmla="*/ 0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9" h="1274">
                  <a:moveTo>
                    <a:pt x="614" y="397"/>
                  </a:moveTo>
                  <a:lnTo>
                    <a:pt x="576" y="400"/>
                  </a:lnTo>
                  <a:lnTo>
                    <a:pt x="539" y="409"/>
                  </a:lnTo>
                  <a:lnTo>
                    <a:pt x="504" y="423"/>
                  </a:lnTo>
                  <a:lnTo>
                    <a:pt x="473" y="442"/>
                  </a:lnTo>
                  <a:lnTo>
                    <a:pt x="446" y="467"/>
                  </a:lnTo>
                  <a:lnTo>
                    <a:pt x="422" y="495"/>
                  </a:lnTo>
                  <a:lnTo>
                    <a:pt x="402" y="526"/>
                  </a:lnTo>
                  <a:lnTo>
                    <a:pt x="387" y="561"/>
                  </a:lnTo>
                  <a:lnTo>
                    <a:pt x="378" y="598"/>
                  </a:lnTo>
                  <a:lnTo>
                    <a:pt x="375" y="636"/>
                  </a:lnTo>
                  <a:lnTo>
                    <a:pt x="378" y="676"/>
                  </a:lnTo>
                  <a:lnTo>
                    <a:pt x="387" y="712"/>
                  </a:lnTo>
                  <a:lnTo>
                    <a:pt x="402" y="746"/>
                  </a:lnTo>
                  <a:lnTo>
                    <a:pt x="422" y="778"/>
                  </a:lnTo>
                  <a:lnTo>
                    <a:pt x="446" y="806"/>
                  </a:lnTo>
                  <a:lnTo>
                    <a:pt x="473" y="830"/>
                  </a:lnTo>
                  <a:lnTo>
                    <a:pt x="504" y="849"/>
                  </a:lnTo>
                  <a:lnTo>
                    <a:pt x="539" y="864"/>
                  </a:lnTo>
                  <a:lnTo>
                    <a:pt x="576" y="873"/>
                  </a:lnTo>
                  <a:lnTo>
                    <a:pt x="614" y="876"/>
                  </a:lnTo>
                  <a:lnTo>
                    <a:pt x="654" y="873"/>
                  </a:lnTo>
                  <a:lnTo>
                    <a:pt x="691" y="864"/>
                  </a:lnTo>
                  <a:lnTo>
                    <a:pt x="725" y="849"/>
                  </a:lnTo>
                  <a:lnTo>
                    <a:pt x="756" y="830"/>
                  </a:lnTo>
                  <a:lnTo>
                    <a:pt x="785" y="806"/>
                  </a:lnTo>
                  <a:lnTo>
                    <a:pt x="808" y="778"/>
                  </a:lnTo>
                  <a:lnTo>
                    <a:pt x="828" y="746"/>
                  </a:lnTo>
                  <a:lnTo>
                    <a:pt x="842" y="712"/>
                  </a:lnTo>
                  <a:lnTo>
                    <a:pt x="851" y="676"/>
                  </a:lnTo>
                  <a:lnTo>
                    <a:pt x="854" y="636"/>
                  </a:lnTo>
                  <a:lnTo>
                    <a:pt x="851" y="598"/>
                  </a:lnTo>
                  <a:lnTo>
                    <a:pt x="842" y="561"/>
                  </a:lnTo>
                  <a:lnTo>
                    <a:pt x="828" y="526"/>
                  </a:lnTo>
                  <a:lnTo>
                    <a:pt x="808" y="495"/>
                  </a:lnTo>
                  <a:lnTo>
                    <a:pt x="785" y="467"/>
                  </a:lnTo>
                  <a:lnTo>
                    <a:pt x="756" y="442"/>
                  </a:lnTo>
                  <a:lnTo>
                    <a:pt x="725" y="423"/>
                  </a:lnTo>
                  <a:lnTo>
                    <a:pt x="691" y="409"/>
                  </a:lnTo>
                  <a:lnTo>
                    <a:pt x="654" y="400"/>
                  </a:lnTo>
                  <a:lnTo>
                    <a:pt x="614" y="397"/>
                  </a:lnTo>
                  <a:close/>
                  <a:moveTo>
                    <a:pt x="509" y="0"/>
                  </a:moveTo>
                  <a:lnTo>
                    <a:pt x="720" y="0"/>
                  </a:lnTo>
                  <a:lnTo>
                    <a:pt x="743" y="3"/>
                  </a:lnTo>
                  <a:lnTo>
                    <a:pt x="764" y="11"/>
                  </a:lnTo>
                  <a:lnTo>
                    <a:pt x="782" y="25"/>
                  </a:lnTo>
                  <a:lnTo>
                    <a:pt x="795" y="42"/>
                  </a:lnTo>
                  <a:lnTo>
                    <a:pt x="804" y="64"/>
                  </a:lnTo>
                  <a:lnTo>
                    <a:pt x="807" y="87"/>
                  </a:lnTo>
                  <a:lnTo>
                    <a:pt x="807" y="176"/>
                  </a:lnTo>
                  <a:lnTo>
                    <a:pt x="845" y="194"/>
                  </a:lnTo>
                  <a:lnTo>
                    <a:pt x="880" y="216"/>
                  </a:lnTo>
                  <a:lnTo>
                    <a:pt x="915" y="240"/>
                  </a:lnTo>
                  <a:lnTo>
                    <a:pt x="994" y="195"/>
                  </a:lnTo>
                  <a:lnTo>
                    <a:pt x="1016" y="186"/>
                  </a:lnTo>
                  <a:lnTo>
                    <a:pt x="1038" y="183"/>
                  </a:lnTo>
                  <a:lnTo>
                    <a:pt x="1055" y="185"/>
                  </a:lnTo>
                  <a:lnTo>
                    <a:pt x="1072" y="190"/>
                  </a:lnTo>
                  <a:lnTo>
                    <a:pt x="1088" y="199"/>
                  </a:lnTo>
                  <a:lnTo>
                    <a:pt x="1101" y="211"/>
                  </a:lnTo>
                  <a:lnTo>
                    <a:pt x="1112" y="226"/>
                  </a:lnTo>
                  <a:lnTo>
                    <a:pt x="1218" y="409"/>
                  </a:lnTo>
                  <a:lnTo>
                    <a:pt x="1226" y="430"/>
                  </a:lnTo>
                  <a:lnTo>
                    <a:pt x="1229" y="452"/>
                  </a:lnTo>
                  <a:lnTo>
                    <a:pt x="1227" y="476"/>
                  </a:lnTo>
                  <a:lnTo>
                    <a:pt x="1220" y="492"/>
                  </a:lnTo>
                  <a:lnTo>
                    <a:pt x="1212" y="506"/>
                  </a:lnTo>
                  <a:lnTo>
                    <a:pt x="1200" y="518"/>
                  </a:lnTo>
                  <a:lnTo>
                    <a:pt x="1186" y="528"/>
                  </a:lnTo>
                  <a:lnTo>
                    <a:pt x="1106" y="575"/>
                  </a:lnTo>
                  <a:lnTo>
                    <a:pt x="1110" y="605"/>
                  </a:lnTo>
                  <a:lnTo>
                    <a:pt x="1112" y="636"/>
                  </a:lnTo>
                  <a:lnTo>
                    <a:pt x="1110" y="668"/>
                  </a:lnTo>
                  <a:lnTo>
                    <a:pt x="1106" y="698"/>
                  </a:lnTo>
                  <a:lnTo>
                    <a:pt x="1186" y="744"/>
                  </a:lnTo>
                  <a:lnTo>
                    <a:pt x="1202" y="756"/>
                  </a:lnTo>
                  <a:lnTo>
                    <a:pt x="1215" y="772"/>
                  </a:lnTo>
                  <a:lnTo>
                    <a:pt x="1224" y="788"/>
                  </a:lnTo>
                  <a:lnTo>
                    <a:pt x="1228" y="807"/>
                  </a:lnTo>
                  <a:lnTo>
                    <a:pt x="1229" y="826"/>
                  </a:lnTo>
                  <a:lnTo>
                    <a:pt x="1226" y="844"/>
                  </a:lnTo>
                  <a:lnTo>
                    <a:pt x="1218" y="864"/>
                  </a:lnTo>
                  <a:lnTo>
                    <a:pt x="1112" y="1046"/>
                  </a:lnTo>
                  <a:lnTo>
                    <a:pt x="1102" y="1061"/>
                  </a:lnTo>
                  <a:lnTo>
                    <a:pt x="1090" y="1072"/>
                  </a:lnTo>
                  <a:lnTo>
                    <a:pt x="1076" y="1081"/>
                  </a:lnTo>
                  <a:lnTo>
                    <a:pt x="1060" y="1087"/>
                  </a:lnTo>
                  <a:lnTo>
                    <a:pt x="1038" y="1090"/>
                  </a:lnTo>
                  <a:lnTo>
                    <a:pt x="1023" y="1089"/>
                  </a:lnTo>
                  <a:lnTo>
                    <a:pt x="1008" y="1085"/>
                  </a:lnTo>
                  <a:lnTo>
                    <a:pt x="994" y="1078"/>
                  </a:lnTo>
                  <a:lnTo>
                    <a:pt x="915" y="1032"/>
                  </a:lnTo>
                  <a:lnTo>
                    <a:pt x="880" y="1056"/>
                  </a:lnTo>
                  <a:lnTo>
                    <a:pt x="845" y="1079"/>
                  </a:lnTo>
                  <a:lnTo>
                    <a:pt x="807" y="1097"/>
                  </a:lnTo>
                  <a:lnTo>
                    <a:pt x="807" y="1186"/>
                  </a:lnTo>
                  <a:lnTo>
                    <a:pt x="804" y="1209"/>
                  </a:lnTo>
                  <a:lnTo>
                    <a:pt x="795" y="1230"/>
                  </a:lnTo>
                  <a:lnTo>
                    <a:pt x="782" y="1247"/>
                  </a:lnTo>
                  <a:lnTo>
                    <a:pt x="764" y="1262"/>
                  </a:lnTo>
                  <a:lnTo>
                    <a:pt x="743" y="1270"/>
                  </a:lnTo>
                  <a:lnTo>
                    <a:pt x="720" y="1274"/>
                  </a:lnTo>
                  <a:lnTo>
                    <a:pt x="509" y="1274"/>
                  </a:lnTo>
                  <a:lnTo>
                    <a:pt x="486" y="1270"/>
                  </a:lnTo>
                  <a:lnTo>
                    <a:pt x="465" y="1262"/>
                  </a:lnTo>
                  <a:lnTo>
                    <a:pt x="448" y="1247"/>
                  </a:lnTo>
                  <a:lnTo>
                    <a:pt x="435" y="1230"/>
                  </a:lnTo>
                  <a:lnTo>
                    <a:pt x="426" y="1209"/>
                  </a:lnTo>
                  <a:lnTo>
                    <a:pt x="423" y="1186"/>
                  </a:lnTo>
                  <a:lnTo>
                    <a:pt x="423" y="1097"/>
                  </a:lnTo>
                  <a:lnTo>
                    <a:pt x="384" y="1079"/>
                  </a:lnTo>
                  <a:lnTo>
                    <a:pt x="349" y="1056"/>
                  </a:lnTo>
                  <a:lnTo>
                    <a:pt x="315" y="1032"/>
                  </a:lnTo>
                  <a:lnTo>
                    <a:pt x="235" y="1078"/>
                  </a:lnTo>
                  <a:lnTo>
                    <a:pt x="215" y="1087"/>
                  </a:lnTo>
                  <a:lnTo>
                    <a:pt x="192" y="1090"/>
                  </a:lnTo>
                  <a:lnTo>
                    <a:pt x="169" y="1087"/>
                  </a:lnTo>
                  <a:lnTo>
                    <a:pt x="153" y="1081"/>
                  </a:lnTo>
                  <a:lnTo>
                    <a:pt x="139" y="1072"/>
                  </a:lnTo>
                  <a:lnTo>
                    <a:pt x="127" y="1061"/>
                  </a:lnTo>
                  <a:lnTo>
                    <a:pt x="117" y="1046"/>
                  </a:lnTo>
                  <a:lnTo>
                    <a:pt x="11" y="864"/>
                  </a:lnTo>
                  <a:lnTo>
                    <a:pt x="3" y="844"/>
                  </a:lnTo>
                  <a:lnTo>
                    <a:pt x="0" y="825"/>
                  </a:lnTo>
                  <a:lnTo>
                    <a:pt x="1" y="807"/>
                  </a:lnTo>
                  <a:lnTo>
                    <a:pt x="6" y="788"/>
                  </a:lnTo>
                  <a:lnTo>
                    <a:pt x="14" y="771"/>
                  </a:lnTo>
                  <a:lnTo>
                    <a:pt x="27" y="756"/>
                  </a:lnTo>
                  <a:lnTo>
                    <a:pt x="43" y="744"/>
                  </a:lnTo>
                  <a:lnTo>
                    <a:pt x="123" y="698"/>
                  </a:lnTo>
                  <a:lnTo>
                    <a:pt x="119" y="668"/>
                  </a:lnTo>
                  <a:lnTo>
                    <a:pt x="117" y="636"/>
                  </a:lnTo>
                  <a:lnTo>
                    <a:pt x="119" y="605"/>
                  </a:lnTo>
                  <a:lnTo>
                    <a:pt x="123" y="575"/>
                  </a:lnTo>
                  <a:lnTo>
                    <a:pt x="43" y="528"/>
                  </a:lnTo>
                  <a:lnTo>
                    <a:pt x="27" y="516"/>
                  </a:lnTo>
                  <a:lnTo>
                    <a:pt x="14" y="501"/>
                  </a:lnTo>
                  <a:lnTo>
                    <a:pt x="6" y="485"/>
                  </a:lnTo>
                  <a:lnTo>
                    <a:pt x="1" y="466"/>
                  </a:lnTo>
                  <a:lnTo>
                    <a:pt x="0" y="447"/>
                  </a:lnTo>
                  <a:lnTo>
                    <a:pt x="3" y="428"/>
                  </a:lnTo>
                  <a:lnTo>
                    <a:pt x="11" y="409"/>
                  </a:lnTo>
                  <a:lnTo>
                    <a:pt x="117" y="226"/>
                  </a:lnTo>
                  <a:lnTo>
                    <a:pt x="127" y="212"/>
                  </a:lnTo>
                  <a:lnTo>
                    <a:pt x="139" y="201"/>
                  </a:lnTo>
                  <a:lnTo>
                    <a:pt x="153" y="192"/>
                  </a:lnTo>
                  <a:lnTo>
                    <a:pt x="169" y="186"/>
                  </a:lnTo>
                  <a:lnTo>
                    <a:pt x="193" y="183"/>
                  </a:lnTo>
                  <a:lnTo>
                    <a:pt x="207" y="184"/>
                  </a:lnTo>
                  <a:lnTo>
                    <a:pt x="222" y="188"/>
                  </a:lnTo>
                  <a:lnTo>
                    <a:pt x="235" y="195"/>
                  </a:lnTo>
                  <a:lnTo>
                    <a:pt x="315" y="240"/>
                  </a:lnTo>
                  <a:lnTo>
                    <a:pt x="349" y="216"/>
                  </a:lnTo>
                  <a:lnTo>
                    <a:pt x="384" y="194"/>
                  </a:lnTo>
                  <a:lnTo>
                    <a:pt x="423" y="176"/>
                  </a:lnTo>
                  <a:lnTo>
                    <a:pt x="423" y="87"/>
                  </a:lnTo>
                  <a:lnTo>
                    <a:pt x="426" y="64"/>
                  </a:lnTo>
                  <a:lnTo>
                    <a:pt x="435" y="42"/>
                  </a:lnTo>
                  <a:lnTo>
                    <a:pt x="448" y="25"/>
                  </a:lnTo>
                  <a:lnTo>
                    <a:pt x="465" y="11"/>
                  </a:lnTo>
                  <a:lnTo>
                    <a:pt x="486" y="3"/>
                  </a:lnTo>
                  <a:lnTo>
                    <a:pt x="5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grpSp>
        <p:nvGrpSpPr>
          <p:cNvPr id="55" name="Group 67"/>
          <p:cNvGrpSpPr/>
          <p:nvPr/>
        </p:nvGrpSpPr>
        <p:grpSpPr>
          <a:xfrm>
            <a:off x="8293326" y="4329565"/>
            <a:ext cx="388009" cy="467587"/>
            <a:chOff x="4886259" y="3916188"/>
            <a:chExt cx="593589" cy="664907"/>
          </a:xfrm>
        </p:grpSpPr>
        <p:sp>
          <p:nvSpPr>
            <p:cNvPr id="56" name="Freeform 68"/>
            <p:cNvSpPr>
              <a:spLocks/>
            </p:cNvSpPr>
            <p:nvPr/>
          </p:nvSpPr>
          <p:spPr bwMode="auto">
            <a:xfrm>
              <a:off x="4886259" y="3916188"/>
              <a:ext cx="275649" cy="66490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solidFill>
              <a:srgbClr val="66003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57" name="Freeform 69"/>
            <p:cNvSpPr>
              <a:spLocks/>
            </p:cNvSpPr>
            <p:nvPr/>
          </p:nvSpPr>
          <p:spPr bwMode="auto">
            <a:xfrm>
              <a:off x="5232782" y="3919112"/>
              <a:ext cx="247066" cy="661983"/>
            </a:xfrm>
            <a:custGeom>
              <a:avLst/>
              <a:gdLst>
                <a:gd name="connsiteX0" fmla="*/ 460904 w 708025"/>
                <a:gd name="connsiteY0" fmla="*/ 360362 h 1897062"/>
                <a:gd name="connsiteX1" fmla="*/ 485246 w 708025"/>
                <a:gd name="connsiteY1" fmla="*/ 361420 h 1897062"/>
                <a:gd name="connsiteX2" fmla="*/ 506942 w 708025"/>
                <a:gd name="connsiteY2" fmla="*/ 364592 h 1897062"/>
                <a:gd name="connsiteX3" fmla="*/ 527050 w 708025"/>
                <a:gd name="connsiteY3" fmla="*/ 369881 h 1897062"/>
                <a:gd name="connsiteX4" fmla="*/ 544513 w 708025"/>
                <a:gd name="connsiteY4" fmla="*/ 375169 h 1897062"/>
                <a:gd name="connsiteX5" fmla="*/ 559859 w 708025"/>
                <a:gd name="connsiteY5" fmla="*/ 382572 h 1897062"/>
                <a:gd name="connsiteX6" fmla="*/ 573617 w 708025"/>
                <a:gd name="connsiteY6" fmla="*/ 390504 h 1897062"/>
                <a:gd name="connsiteX7" fmla="*/ 585788 w 708025"/>
                <a:gd name="connsiteY7" fmla="*/ 399493 h 1897062"/>
                <a:gd name="connsiteX8" fmla="*/ 596900 w 708025"/>
                <a:gd name="connsiteY8" fmla="*/ 407954 h 1897062"/>
                <a:gd name="connsiteX9" fmla="*/ 605367 w 708025"/>
                <a:gd name="connsiteY9" fmla="*/ 417473 h 1897062"/>
                <a:gd name="connsiteX10" fmla="*/ 612775 w 708025"/>
                <a:gd name="connsiteY10" fmla="*/ 425934 h 1897062"/>
                <a:gd name="connsiteX11" fmla="*/ 619125 w 708025"/>
                <a:gd name="connsiteY11" fmla="*/ 434394 h 1897062"/>
                <a:gd name="connsiteX12" fmla="*/ 623359 w 708025"/>
                <a:gd name="connsiteY12" fmla="*/ 441798 h 1897062"/>
                <a:gd name="connsiteX13" fmla="*/ 627063 w 708025"/>
                <a:gd name="connsiteY13" fmla="*/ 448672 h 1897062"/>
                <a:gd name="connsiteX14" fmla="*/ 629179 w 708025"/>
                <a:gd name="connsiteY14" fmla="*/ 455018 h 1897062"/>
                <a:gd name="connsiteX15" fmla="*/ 629709 w 708025"/>
                <a:gd name="connsiteY15" fmla="*/ 456075 h 1897062"/>
                <a:gd name="connsiteX16" fmla="*/ 631825 w 708025"/>
                <a:gd name="connsiteY16" fmla="*/ 461892 h 1897062"/>
                <a:gd name="connsiteX17" fmla="*/ 633942 w 708025"/>
                <a:gd name="connsiteY17" fmla="*/ 469824 h 1897062"/>
                <a:gd name="connsiteX18" fmla="*/ 637117 w 708025"/>
                <a:gd name="connsiteY18" fmla="*/ 480400 h 1897062"/>
                <a:gd name="connsiteX19" fmla="*/ 641350 w 708025"/>
                <a:gd name="connsiteY19" fmla="*/ 494149 h 1897062"/>
                <a:gd name="connsiteX20" fmla="*/ 646113 w 708025"/>
                <a:gd name="connsiteY20" fmla="*/ 509484 h 1897062"/>
                <a:gd name="connsiteX21" fmla="*/ 650875 w 708025"/>
                <a:gd name="connsiteY21" fmla="*/ 525877 h 1897062"/>
                <a:gd name="connsiteX22" fmla="*/ 655638 w 708025"/>
                <a:gd name="connsiteY22" fmla="*/ 544385 h 1897062"/>
                <a:gd name="connsiteX23" fmla="*/ 661459 w 708025"/>
                <a:gd name="connsiteY23" fmla="*/ 563951 h 1897062"/>
                <a:gd name="connsiteX24" fmla="*/ 666750 w 708025"/>
                <a:gd name="connsiteY24" fmla="*/ 584046 h 1897062"/>
                <a:gd name="connsiteX25" fmla="*/ 672042 w 708025"/>
                <a:gd name="connsiteY25" fmla="*/ 605198 h 1897062"/>
                <a:gd name="connsiteX26" fmla="*/ 677334 w 708025"/>
                <a:gd name="connsiteY26" fmla="*/ 625821 h 1897062"/>
                <a:gd name="connsiteX27" fmla="*/ 681567 w 708025"/>
                <a:gd name="connsiteY27" fmla="*/ 646444 h 1897062"/>
                <a:gd name="connsiteX28" fmla="*/ 686329 w 708025"/>
                <a:gd name="connsiteY28" fmla="*/ 666539 h 1897062"/>
                <a:gd name="connsiteX29" fmla="*/ 690034 w 708025"/>
                <a:gd name="connsiteY29" fmla="*/ 686104 h 1897062"/>
                <a:gd name="connsiteX30" fmla="*/ 692679 w 708025"/>
                <a:gd name="connsiteY30" fmla="*/ 704084 h 1897062"/>
                <a:gd name="connsiteX31" fmla="*/ 694796 w 708025"/>
                <a:gd name="connsiteY31" fmla="*/ 721005 h 1897062"/>
                <a:gd name="connsiteX32" fmla="*/ 695854 w 708025"/>
                <a:gd name="connsiteY32" fmla="*/ 735812 h 1897062"/>
                <a:gd name="connsiteX33" fmla="*/ 695854 w 708025"/>
                <a:gd name="connsiteY33" fmla="*/ 747974 h 1897062"/>
                <a:gd name="connsiteX34" fmla="*/ 694267 w 708025"/>
                <a:gd name="connsiteY34" fmla="*/ 758550 h 1897062"/>
                <a:gd name="connsiteX35" fmla="*/ 690034 w 708025"/>
                <a:gd name="connsiteY35" fmla="*/ 769655 h 1897062"/>
                <a:gd name="connsiteX36" fmla="*/ 683154 w 708025"/>
                <a:gd name="connsiteY36" fmla="*/ 781289 h 1897062"/>
                <a:gd name="connsiteX37" fmla="*/ 673100 w 708025"/>
                <a:gd name="connsiteY37" fmla="*/ 792923 h 1897062"/>
                <a:gd name="connsiteX38" fmla="*/ 661459 w 708025"/>
                <a:gd name="connsiteY38" fmla="*/ 805085 h 1897062"/>
                <a:gd name="connsiteX39" fmla="*/ 646642 w 708025"/>
                <a:gd name="connsiteY39" fmla="*/ 817247 h 1897062"/>
                <a:gd name="connsiteX40" fmla="*/ 630767 w 708025"/>
                <a:gd name="connsiteY40" fmla="*/ 828881 h 1897062"/>
                <a:gd name="connsiteX41" fmla="*/ 612775 w 708025"/>
                <a:gd name="connsiteY41" fmla="*/ 839986 h 1897062"/>
                <a:gd name="connsiteX42" fmla="*/ 594254 w 708025"/>
                <a:gd name="connsiteY42" fmla="*/ 851620 h 1897062"/>
                <a:gd name="connsiteX43" fmla="*/ 575204 w 708025"/>
                <a:gd name="connsiteY43" fmla="*/ 862196 h 1897062"/>
                <a:gd name="connsiteX44" fmla="*/ 708025 w 708025"/>
                <a:gd name="connsiteY44" fmla="*/ 1309563 h 1897062"/>
                <a:gd name="connsiteX45" fmla="*/ 489479 w 708025"/>
                <a:gd name="connsiteY45" fmla="*/ 1309563 h 1897062"/>
                <a:gd name="connsiteX46" fmla="*/ 489479 w 708025"/>
                <a:gd name="connsiteY46" fmla="*/ 1841009 h 1897062"/>
                <a:gd name="connsiteX47" fmla="*/ 486304 w 708025"/>
                <a:gd name="connsiteY47" fmla="*/ 1855287 h 1897062"/>
                <a:gd name="connsiteX48" fmla="*/ 482071 w 708025"/>
                <a:gd name="connsiteY48" fmla="*/ 1866920 h 1897062"/>
                <a:gd name="connsiteX49" fmla="*/ 475721 w 708025"/>
                <a:gd name="connsiteY49" fmla="*/ 1876968 h 1897062"/>
                <a:gd name="connsiteX50" fmla="*/ 467784 w 708025"/>
                <a:gd name="connsiteY50" fmla="*/ 1884371 h 1897062"/>
                <a:gd name="connsiteX51" fmla="*/ 458259 w 708025"/>
                <a:gd name="connsiteY51" fmla="*/ 1889659 h 1897062"/>
                <a:gd name="connsiteX52" fmla="*/ 447146 w 708025"/>
                <a:gd name="connsiteY52" fmla="*/ 1894418 h 1897062"/>
                <a:gd name="connsiteX53" fmla="*/ 436034 w 708025"/>
                <a:gd name="connsiteY53" fmla="*/ 1896533 h 1897062"/>
                <a:gd name="connsiteX54" fmla="*/ 423334 w 708025"/>
                <a:gd name="connsiteY54" fmla="*/ 1897062 h 1897062"/>
                <a:gd name="connsiteX55" fmla="*/ 411163 w 708025"/>
                <a:gd name="connsiteY55" fmla="*/ 1896533 h 1897062"/>
                <a:gd name="connsiteX56" fmla="*/ 398992 w 708025"/>
                <a:gd name="connsiteY56" fmla="*/ 1894418 h 1897062"/>
                <a:gd name="connsiteX57" fmla="*/ 388938 w 708025"/>
                <a:gd name="connsiteY57" fmla="*/ 1890717 h 1897062"/>
                <a:gd name="connsiteX58" fmla="*/ 379413 w 708025"/>
                <a:gd name="connsiteY58" fmla="*/ 1884900 h 1897062"/>
                <a:gd name="connsiteX59" fmla="*/ 371475 w 708025"/>
                <a:gd name="connsiteY59" fmla="*/ 1877496 h 1897062"/>
                <a:gd name="connsiteX60" fmla="*/ 364596 w 708025"/>
                <a:gd name="connsiteY60" fmla="*/ 1867449 h 1897062"/>
                <a:gd name="connsiteX61" fmla="*/ 360363 w 708025"/>
                <a:gd name="connsiteY61" fmla="*/ 1855816 h 1897062"/>
                <a:gd name="connsiteX62" fmla="*/ 358246 w 708025"/>
                <a:gd name="connsiteY62" fmla="*/ 1841538 h 1897062"/>
                <a:gd name="connsiteX63" fmla="*/ 336550 w 708025"/>
                <a:gd name="connsiteY63" fmla="*/ 1841538 h 1897062"/>
                <a:gd name="connsiteX64" fmla="*/ 333904 w 708025"/>
                <a:gd name="connsiteY64" fmla="*/ 1855816 h 1897062"/>
                <a:gd name="connsiteX65" fmla="*/ 329671 w 708025"/>
                <a:gd name="connsiteY65" fmla="*/ 1867449 h 1897062"/>
                <a:gd name="connsiteX66" fmla="*/ 323321 w 708025"/>
                <a:gd name="connsiteY66" fmla="*/ 1876968 h 1897062"/>
                <a:gd name="connsiteX67" fmla="*/ 315384 w 708025"/>
                <a:gd name="connsiteY67" fmla="*/ 1884371 h 1897062"/>
                <a:gd name="connsiteX68" fmla="*/ 305859 w 708025"/>
                <a:gd name="connsiteY68" fmla="*/ 1889659 h 1897062"/>
                <a:gd name="connsiteX69" fmla="*/ 295275 w 708025"/>
                <a:gd name="connsiteY69" fmla="*/ 1893361 h 1897062"/>
                <a:gd name="connsiteX70" fmla="*/ 283104 w 708025"/>
                <a:gd name="connsiteY70" fmla="*/ 1895476 h 1897062"/>
                <a:gd name="connsiteX71" fmla="*/ 271463 w 708025"/>
                <a:gd name="connsiteY71" fmla="*/ 1896005 h 1897062"/>
                <a:gd name="connsiteX72" fmla="*/ 258763 w 708025"/>
                <a:gd name="connsiteY72" fmla="*/ 1895476 h 1897062"/>
                <a:gd name="connsiteX73" fmla="*/ 247121 w 708025"/>
                <a:gd name="connsiteY73" fmla="*/ 1893361 h 1897062"/>
                <a:gd name="connsiteX74" fmla="*/ 236538 w 708025"/>
                <a:gd name="connsiteY74" fmla="*/ 1889130 h 1897062"/>
                <a:gd name="connsiteX75" fmla="*/ 226484 w 708025"/>
                <a:gd name="connsiteY75" fmla="*/ 1883842 h 1897062"/>
                <a:gd name="connsiteX76" fmla="*/ 218546 w 708025"/>
                <a:gd name="connsiteY76" fmla="*/ 1876439 h 1897062"/>
                <a:gd name="connsiteX77" fmla="*/ 212196 w 708025"/>
                <a:gd name="connsiteY77" fmla="*/ 1866392 h 1897062"/>
                <a:gd name="connsiteX78" fmla="*/ 207963 w 708025"/>
                <a:gd name="connsiteY78" fmla="*/ 1854758 h 1897062"/>
                <a:gd name="connsiteX79" fmla="*/ 205317 w 708025"/>
                <a:gd name="connsiteY79" fmla="*/ 1840480 h 1897062"/>
                <a:gd name="connsiteX80" fmla="*/ 204788 w 708025"/>
                <a:gd name="connsiteY80" fmla="*/ 1309563 h 1897062"/>
                <a:gd name="connsiteX81" fmla="*/ 0 w 708025"/>
                <a:gd name="connsiteY81" fmla="*/ 1310091 h 1897062"/>
                <a:gd name="connsiteX82" fmla="*/ 139700 w 708025"/>
                <a:gd name="connsiteY82" fmla="*/ 872243 h 1897062"/>
                <a:gd name="connsiteX83" fmla="*/ 117475 w 708025"/>
                <a:gd name="connsiteY83" fmla="*/ 860609 h 1897062"/>
                <a:gd name="connsiteX84" fmla="*/ 96309 w 708025"/>
                <a:gd name="connsiteY84" fmla="*/ 848976 h 1897062"/>
                <a:gd name="connsiteX85" fmla="*/ 76200 w 708025"/>
                <a:gd name="connsiteY85" fmla="*/ 836284 h 1897062"/>
                <a:gd name="connsiteX86" fmla="*/ 57150 w 708025"/>
                <a:gd name="connsiteY86" fmla="*/ 823593 h 1897062"/>
                <a:gd name="connsiteX87" fmla="*/ 40217 w 708025"/>
                <a:gd name="connsiteY87" fmla="*/ 809844 h 1897062"/>
                <a:gd name="connsiteX88" fmla="*/ 25929 w 708025"/>
                <a:gd name="connsiteY88" fmla="*/ 796624 h 1897062"/>
                <a:gd name="connsiteX89" fmla="*/ 14288 w 708025"/>
                <a:gd name="connsiteY89" fmla="*/ 783933 h 1897062"/>
                <a:gd name="connsiteX90" fmla="*/ 5821 w 708025"/>
                <a:gd name="connsiteY90" fmla="*/ 770713 h 1897062"/>
                <a:gd name="connsiteX91" fmla="*/ 1059 w 708025"/>
                <a:gd name="connsiteY91" fmla="*/ 758550 h 1897062"/>
                <a:gd name="connsiteX92" fmla="*/ 0 w 708025"/>
                <a:gd name="connsiteY92" fmla="*/ 748503 h 1897062"/>
                <a:gd name="connsiteX93" fmla="*/ 0 w 708025"/>
                <a:gd name="connsiteY93" fmla="*/ 736341 h 1897062"/>
                <a:gd name="connsiteX94" fmla="*/ 1059 w 708025"/>
                <a:gd name="connsiteY94" fmla="*/ 722063 h 1897062"/>
                <a:gd name="connsiteX95" fmla="*/ 3175 w 708025"/>
                <a:gd name="connsiteY95" fmla="*/ 706199 h 1897062"/>
                <a:gd name="connsiteX96" fmla="*/ 5821 w 708025"/>
                <a:gd name="connsiteY96" fmla="*/ 688220 h 1897062"/>
                <a:gd name="connsiteX97" fmla="*/ 9525 w 708025"/>
                <a:gd name="connsiteY97" fmla="*/ 668654 h 1897062"/>
                <a:gd name="connsiteX98" fmla="*/ 13759 w 708025"/>
                <a:gd name="connsiteY98" fmla="*/ 649088 h 1897062"/>
                <a:gd name="connsiteX99" fmla="*/ 17992 w 708025"/>
                <a:gd name="connsiteY99" fmla="*/ 628465 h 1897062"/>
                <a:gd name="connsiteX100" fmla="*/ 23284 w 708025"/>
                <a:gd name="connsiteY100" fmla="*/ 607842 h 1897062"/>
                <a:gd name="connsiteX101" fmla="*/ 28575 w 708025"/>
                <a:gd name="connsiteY101" fmla="*/ 587218 h 1897062"/>
                <a:gd name="connsiteX102" fmla="*/ 33867 w 708025"/>
                <a:gd name="connsiteY102" fmla="*/ 566595 h 1897062"/>
                <a:gd name="connsiteX103" fmla="*/ 39159 w 708025"/>
                <a:gd name="connsiteY103" fmla="*/ 547029 h 1897062"/>
                <a:gd name="connsiteX104" fmla="*/ 43921 w 708025"/>
                <a:gd name="connsiteY104" fmla="*/ 528521 h 1897062"/>
                <a:gd name="connsiteX105" fmla="*/ 48684 w 708025"/>
                <a:gd name="connsiteY105" fmla="*/ 511600 h 1897062"/>
                <a:gd name="connsiteX106" fmla="*/ 52917 w 708025"/>
                <a:gd name="connsiteY106" fmla="*/ 496264 h 1897062"/>
                <a:gd name="connsiteX107" fmla="*/ 57150 w 708025"/>
                <a:gd name="connsiteY107" fmla="*/ 483573 h 1897062"/>
                <a:gd name="connsiteX108" fmla="*/ 60325 w 708025"/>
                <a:gd name="connsiteY108" fmla="*/ 472468 h 1897062"/>
                <a:gd name="connsiteX109" fmla="*/ 62442 w 708025"/>
                <a:gd name="connsiteY109" fmla="*/ 464007 h 1897062"/>
                <a:gd name="connsiteX110" fmla="*/ 64559 w 708025"/>
                <a:gd name="connsiteY110" fmla="*/ 458719 h 1897062"/>
                <a:gd name="connsiteX111" fmla="*/ 65088 w 708025"/>
                <a:gd name="connsiteY111" fmla="*/ 456604 h 1897062"/>
                <a:gd name="connsiteX112" fmla="*/ 67734 w 708025"/>
                <a:gd name="connsiteY112" fmla="*/ 448672 h 1897062"/>
                <a:gd name="connsiteX113" fmla="*/ 71967 w 708025"/>
                <a:gd name="connsiteY113" fmla="*/ 440211 h 1897062"/>
                <a:gd name="connsiteX114" fmla="*/ 76729 w 708025"/>
                <a:gd name="connsiteY114" fmla="*/ 430693 h 1897062"/>
                <a:gd name="connsiteX115" fmla="*/ 82550 w 708025"/>
                <a:gd name="connsiteY115" fmla="*/ 421703 h 1897062"/>
                <a:gd name="connsiteX116" fmla="*/ 90488 w 708025"/>
                <a:gd name="connsiteY116" fmla="*/ 411656 h 1897062"/>
                <a:gd name="connsiteX117" fmla="*/ 98954 w 708025"/>
                <a:gd name="connsiteY117" fmla="*/ 402666 h 1897062"/>
                <a:gd name="connsiteX118" fmla="*/ 109538 w 708025"/>
                <a:gd name="connsiteY118" fmla="*/ 393148 h 1897062"/>
                <a:gd name="connsiteX119" fmla="*/ 121709 w 708025"/>
                <a:gd name="connsiteY119" fmla="*/ 385216 h 1897062"/>
                <a:gd name="connsiteX120" fmla="*/ 134938 w 708025"/>
                <a:gd name="connsiteY120" fmla="*/ 377813 h 1897062"/>
                <a:gd name="connsiteX121" fmla="*/ 150813 w 708025"/>
                <a:gd name="connsiteY121" fmla="*/ 370938 h 1897062"/>
                <a:gd name="connsiteX122" fmla="*/ 168275 w 708025"/>
                <a:gd name="connsiteY122" fmla="*/ 366179 h 1897062"/>
                <a:gd name="connsiteX123" fmla="*/ 186796 w 708025"/>
                <a:gd name="connsiteY123" fmla="*/ 363006 h 1897062"/>
                <a:gd name="connsiteX124" fmla="*/ 208492 w 708025"/>
                <a:gd name="connsiteY124" fmla="*/ 360891 h 1897062"/>
                <a:gd name="connsiteX125" fmla="*/ 231246 w 708025"/>
                <a:gd name="connsiteY125" fmla="*/ 360891 h 1897062"/>
                <a:gd name="connsiteX126" fmla="*/ 358775 w 708025"/>
                <a:gd name="connsiteY126" fmla="*/ 0 h 1897062"/>
                <a:gd name="connsiteX127" fmla="*/ 381000 w 708025"/>
                <a:gd name="connsiteY127" fmla="*/ 1590 h 1897062"/>
                <a:gd name="connsiteX128" fmla="*/ 402696 w 708025"/>
                <a:gd name="connsiteY128" fmla="*/ 6891 h 1897062"/>
                <a:gd name="connsiteX129" fmla="*/ 422804 w 708025"/>
                <a:gd name="connsiteY129" fmla="*/ 14841 h 1897062"/>
                <a:gd name="connsiteX130" fmla="*/ 441325 w 708025"/>
                <a:gd name="connsiteY130" fmla="*/ 25972 h 1897062"/>
                <a:gd name="connsiteX131" fmla="*/ 458788 w 708025"/>
                <a:gd name="connsiteY131" fmla="*/ 39753 h 1897062"/>
                <a:gd name="connsiteX132" fmla="*/ 473604 w 708025"/>
                <a:gd name="connsiteY132" fmla="*/ 55125 h 1897062"/>
                <a:gd name="connsiteX133" fmla="*/ 486304 w 708025"/>
                <a:gd name="connsiteY133" fmla="*/ 73146 h 1897062"/>
                <a:gd name="connsiteX134" fmla="*/ 496888 w 708025"/>
                <a:gd name="connsiteY134" fmla="*/ 92228 h 1897062"/>
                <a:gd name="connsiteX135" fmla="*/ 504825 w 708025"/>
                <a:gd name="connsiteY135" fmla="*/ 113960 h 1897062"/>
                <a:gd name="connsiteX136" fmla="*/ 509588 w 708025"/>
                <a:gd name="connsiteY136" fmla="*/ 136222 h 1897062"/>
                <a:gd name="connsiteX137" fmla="*/ 511175 w 708025"/>
                <a:gd name="connsiteY137" fmla="*/ 159544 h 1897062"/>
                <a:gd name="connsiteX138" fmla="*/ 509588 w 708025"/>
                <a:gd name="connsiteY138" fmla="*/ 183396 h 1897062"/>
                <a:gd name="connsiteX139" fmla="*/ 504825 w 708025"/>
                <a:gd name="connsiteY139" fmla="*/ 205658 h 1897062"/>
                <a:gd name="connsiteX140" fmla="*/ 496888 w 708025"/>
                <a:gd name="connsiteY140" fmla="*/ 227390 h 1897062"/>
                <a:gd name="connsiteX141" fmla="*/ 486304 w 708025"/>
                <a:gd name="connsiteY141" fmla="*/ 246472 h 1897062"/>
                <a:gd name="connsiteX142" fmla="*/ 473604 w 708025"/>
                <a:gd name="connsiteY142" fmla="*/ 264493 h 1897062"/>
                <a:gd name="connsiteX143" fmla="*/ 458788 w 708025"/>
                <a:gd name="connsiteY143" fmla="*/ 279864 h 1897062"/>
                <a:gd name="connsiteX144" fmla="*/ 441325 w 708025"/>
                <a:gd name="connsiteY144" fmla="*/ 293646 h 1897062"/>
                <a:gd name="connsiteX145" fmla="*/ 422804 w 708025"/>
                <a:gd name="connsiteY145" fmla="*/ 304777 h 1897062"/>
                <a:gd name="connsiteX146" fmla="*/ 402696 w 708025"/>
                <a:gd name="connsiteY146" fmla="*/ 312727 h 1897062"/>
                <a:gd name="connsiteX147" fmla="*/ 381000 w 708025"/>
                <a:gd name="connsiteY147" fmla="*/ 318028 h 1897062"/>
                <a:gd name="connsiteX148" fmla="*/ 358775 w 708025"/>
                <a:gd name="connsiteY148" fmla="*/ 319088 h 1897062"/>
                <a:gd name="connsiteX149" fmla="*/ 336021 w 708025"/>
                <a:gd name="connsiteY149" fmla="*/ 318028 h 1897062"/>
                <a:gd name="connsiteX150" fmla="*/ 314854 w 708025"/>
                <a:gd name="connsiteY150" fmla="*/ 312727 h 1897062"/>
                <a:gd name="connsiteX151" fmla="*/ 294217 w 708025"/>
                <a:gd name="connsiteY151" fmla="*/ 304777 h 1897062"/>
                <a:gd name="connsiteX152" fmla="*/ 275696 w 708025"/>
                <a:gd name="connsiteY152" fmla="*/ 293646 h 1897062"/>
                <a:gd name="connsiteX153" fmla="*/ 258763 w 708025"/>
                <a:gd name="connsiteY153" fmla="*/ 279864 h 1897062"/>
                <a:gd name="connsiteX154" fmla="*/ 243417 w 708025"/>
                <a:gd name="connsiteY154" fmla="*/ 264493 h 1897062"/>
                <a:gd name="connsiteX155" fmla="*/ 230188 w 708025"/>
                <a:gd name="connsiteY155" fmla="*/ 246472 h 1897062"/>
                <a:gd name="connsiteX156" fmla="*/ 220134 w 708025"/>
                <a:gd name="connsiteY156" fmla="*/ 227390 h 1897062"/>
                <a:gd name="connsiteX157" fmla="*/ 212196 w 708025"/>
                <a:gd name="connsiteY157" fmla="*/ 205658 h 1897062"/>
                <a:gd name="connsiteX158" fmla="*/ 207434 w 708025"/>
                <a:gd name="connsiteY158" fmla="*/ 183396 h 1897062"/>
                <a:gd name="connsiteX159" fmla="*/ 206375 w 708025"/>
                <a:gd name="connsiteY159" fmla="*/ 159544 h 1897062"/>
                <a:gd name="connsiteX160" fmla="*/ 207434 w 708025"/>
                <a:gd name="connsiteY160" fmla="*/ 136222 h 1897062"/>
                <a:gd name="connsiteX161" fmla="*/ 212196 w 708025"/>
                <a:gd name="connsiteY161" fmla="*/ 113960 h 1897062"/>
                <a:gd name="connsiteX162" fmla="*/ 220134 w 708025"/>
                <a:gd name="connsiteY162" fmla="*/ 92228 h 1897062"/>
                <a:gd name="connsiteX163" fmla="*/ 230188 w 708025"/>
                <a:gd name="connsiteY163" fmla="*/ 73146 h 1897062"/>
                <a:gd name="connsiteX164" fmla="*/ 243417 w 708025"/>
                <a:gd name="connsiteY164" fmla="*/ 55125 h 1897062"/>
                <a:gd name="connsiteX165" fmla="*/ 258763 w 708025"/>
                <a:gd name="connsiteY165" fmla="*/ 39753 h 1897062"/>
                <a:gd name="connsiteX166" fmla="*/ 275696 w 708025"/>
                <a:gd name="connsiteY166" fmla="*/ 25972 h 1897062"/>
                <a:gd name="connsiteX167" fmla="*/ 294217 w 708025"/>
                <a:gd name="connsiteY167" fmla="*/ 14841 h 1897062"/>
                <a:gd name="connsiteX168" fmla="*/ 314854 w 708025"/>
                <a:gd name="connsiteY168" fmla="*/ 6891 h 1897062"/>
                <a:gd name="connsiteX169" fmla="*/ 336021 w 708025"/>
                <a:gd name="connsiteY169" fmla="*/ 1590 h 189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708025" h="1897062">
                  <a:moveTo>
                    <a:pt x="460904" y="360362"/>
                  </a:moveTo>
                  <a:lnTo>
                    <a:pt x="485246" y="361420"/>
                  </a:lnTo>
                  <a:lnTo>
                    <a:pt x="506942" y="364592"/>
                  </a:lnTo>
                  <a:lnTo>
                    <a:pt x="527050" y="369881"/>
                  </a:lnTo>
                  <a:lnTo>
                    <a:pt x="544513" y="375169"/>
                  </a:lnTo>
                  <a:lnTo>
                    <a:pt x="559859" y="382572"/>
                  </a:lnTo>
                  <a:lnTo>
                    <a:pt x="573617" y="390504"/>
                  </a:lnTo>
                  <a:lnTo>
                    <a:pt x="585788" y="399493"/>
                  </a:lnTo>
                  <a:lnTo>
                    <a:pt x="596900" y="407954"/>
                  </a:lnTo>
                  <a:lnTo>
                    <a:pt x="605367" y="417473"/>
                  </a:lnTo>
                  <a:lnTo>
                    <a:pt x="612775" y="425934"/>
                  </a:lnTo>
                  <a:lnTo>
                    <a:pt x="619125" y="434394"/>
                  </a:lnTo>
                  <a:lnTo>
                    <a:pt x="623359" y="441798"/>
                  </a:lnTo>
                  <a:lnTo>
                    <a:pt x="627063" y="448672"/>
                  </a:lnTo>
                  <a:lnTo>
                    <a:pt x="629179" y="455018"/>
                  </a:lnTo>
                  <a:lnTo>
                    <a:pt x="629709" y="456075"/>
                  </a:lnTo>
                  <a:lnTo>
                    <a:pt x="631825" y="461892"/>
                  </a:lnTo>
                  <a:lnTo>
                    <a:pt x="633942" y="469824"/>
                  </a:lnTo>
                  <a:lnTo>
                    <a:pt x="637117" y="480400"/>
                  </a:lnTo>
                  <a:lnTo>
                    <a:pt x="641350" y="494149"/>
                  </a:lnTo>
                  <a:lnTo>
                    <a:pt x="646113" y="509484"/>
                  </a:lnTo>
                  <a:lnTo>
                    <a:pt x="650875" y="525877"/>
                  </a:lnTo>
                  <a:lnTo>
                    <a:pt x="655638" y="544385"/>
                  </a:lnTo>
                  <a:lnTo>
                    <a:pt x="661459" y="563951"/>
                  </a:lnTo>
                  <a:lnTo>
                    <a:pt x="666750" y="584046"/>
                  </a:lnTo>
                  <a:lnTo>
                    <a:pt x="672042" y="605198"/>
                  </a:lnTo>
                  <a:lnTo>
                    <a:pt x="677334" y="625821"/>
                  </a:lnTo>
                  <a:lnTo>
                    <a:pt x="681567" y="646444"/>
                  </a:lnTo>
                  <a:lnTo>
                    <a:pt x="686329" y="666539"/>
                  </a:lnTo>
                  <a:lnTo>
                    <a:pt x="690034" y="686104"/>
                  </a:lnTo>
                  <a:lnTo>
                    <a:pt x="692679" y="704084"/>
                  </a:lnTo>
                  <a:lnTo>
                    <a:pt x="694796" y="721005"/>
                  </a:lnTo>
                  <a:lnTo>
                    <a:pt x="695854" y="735812"/>
                  </a:lnTo>
                  <a:lnTo>
                    <a:pt x="695854" y="747974"/>
                  </a:lnTo>
                  <a:lnTo>
                    <a:pt x="694267" y="758550"/>
                  </a:lnTo>
                  <a:lnTo>
                    <a:pt x="690034" y="769655"/>
                  </a:lnTo>
                  <a:lnTo>
                    <a:pt x="683154" y="781289"/>
                  </a:lnTo>
                  <a:lnTo>
                    <a:pt x="673100" y="792923"/>
                  </a:lnTo>
                  <a:lnTo>
                    <a:pt x="661459" y="805085"/>
                  </a:lnTo>
                  <a:lnTo>
                    <a:pt x="646642" y="817247"/>
                  </a:lnTo>
                  <a:lnTo>
                    <a:pt x="630767" y="828881"/>
                  </a:lnTo>
                  <a:lnTo>
                    <a:pt x="612775" y="839986"/>
                  </a:lnTo>
                  <a:lnTo>
                    <a:pt x="594254" y="851620"/>
                  </a:lnTo>
                  <a:lnTo>
                    <a:pt x="575204" y="862196"/>
                  </a:lnTo>
                  <a:lnTo>
                    <a:pt x="708025" y="1309563"/>
                  </a:lnTo>
                  <a:lnTo>
                    <a:pt x="489479" y="1309563"/>
                  </a:lnTo>
                  <a:lnTo>
                    <a:pt x="489479" y="1841009"/>
                  </a:lnTo>
                  <a:lnTo>
                    <a:pt x="486304" y="1855287"/>
                  </a:lnTo>
                  <a:lnTo>
                    <a:pt x="482071" y="1866920"/>
                  </a:lnTo>
                  <a:lnTo>
                    <a:pt x="475721" y="1876968"/>
                  </a:lnTo>
                  <a:lnTo>
                    <a:pt x="467784" y="1884371"/>
                  </a:lnTo>
                  <a:lnTo>
                    <a:pt x="458259" y="1889659"/>
                  </a:lnTo>
                  <a:lnTo>
                    <a:pt x="447146" y="1894418"/>
                  </a:lnTo>
                  <a:lnTo>
                    <a:pt x="436034" y="1896533"/>
                  </a:lnTo>
                  <a:lnTo>
                    <a:pt x="423334" y="1897062"/>
                  </a:lnTo>
                  <a:lnTo>
                    <a:pt x="411163" y="1896533"/>
                  </a:lnTo>
                  <a:lnTo>
                    <a:pt x="398992" y="1894418"/>
                  </a:lnTo>
                  <a:lnTo>
                    <a:pt x="388938" y="1890717"/>
                  </a:lnTo>
                  <a:lnTo>
                    <a:pt x="379413" y="1884900"/>
                  </a:lnTo>
                  <a:lnTo>
                    <a:pt x="371475" y="1877496"/>
                  </a:lnTo>
                  <a:lnTo>
                    <a:pt x="364596" y="1867449"/>
                  </a:lnTo>
                  <a:lnTo>
                    <a:pt x="360363" y="1855816"/>
                  </a:lnTo>
                  <a:lnTo>
                    <a:pt x="358246" y="1841538"/>
                  </a:lnTo>
                  <a:lnTo>
                    <a:pt x="336550" y="1841538"/>
                  </a:lnTo>
                  <a:lnTo>
                    <a:pt x="333904" y="1855816"/>
                  </a:lnTo>
                  <a:lnTo>
                    <a:pt x="329671" y="1867449"/>
                  </a:lnTo>
                  <a:lnTo>
                    <a:pt x="323321" y="1876968"/>
                  </a:lnTo>
                  <a:lnTo>
                    <a:pt x="315384" y="1884371"/>
                  </a:lnTo>
                  <a:lnTo>
                    <a:pt x="305859" y="1889659"/>
                  </a:lnTo>
                  <a:lnTo>
                    <a:pt x="295275" y="1893361"/>
                  </a:lnTo>
                  <a:lnTo>
                    <a:pt x="283104" y="1895476"/>
                  </a:lnTo>
                  <a:lnTo>
                    <a:pt x="271463" y="1896005"/>
                  </a:lnTo>
                  <a:lnTo>
                    <a:pt x="258763" y="1895476"/>
                  </a:lnTo>
                  <a:lnTo>
                    <a:pt x="247121" y="1893361"/>
                  </a:lnTo>
                  <a:lnTo>
                    <a:pt x="236538" y="1889130"/>
                  </a:lnTo>
                  <a:lnTo>
                    <a:pt x="226484" y="1883842"/>
                  </a:lnTo>
                  <a:lnTo>
                    <a:pt x="218546" y="1876439"/>
                  </a:lnTo>
                  <a:lnTo>
                    <a:pt x="212196" y="1866392"/>
                  </a:lnTo>
                  <a:lnTo>
                    <a:pt x="207963" y="1854758"/>
                  </a:lnTo>
                  <a:lnTo>
                    <a:pt x="205317" y="1840480"/>
                  </a:lnTo>
                  <a:lnTo>
                    <a:pt x="204788" y="1309563"/>
                  </a:lnTo>
                  <a:lnTo>
                    <a:pt x="0" y="1310091"/>
                  </a:lnTo>
                  <a:lnTo>
                    <a:pt x="139700" y="872243"/>
                  </a:lnTo>
                  <a:lnTo>
                    <a:pt x="117475" y="860609"/>
                  </a:lnTo>
                  <a:lnTo>
                    <a:pt x="96309" y="848976"/>
                  </a:lnTo>
                  <a:lnTo>
                    <a:pt x="76200" y="836284"/>
                  </a:lnTo>
                  <a:lnTo>
                    <a:pt x="57150" y="823593"/>
                  </a:lnTo>
                  <a:lnTo>
                    <a:pt x="40217" y="809844"/>
                  </a:lnTo>
                  <a:lnTo>
                    <a:pt x="25929" y="796624"/>
                  </a:lnTo>
                  <a:lnTo>
                    <a:pt x="14288" y="783933"/>
                  </a:lnTo>
                  <a:lnTo>
                    <a:pt x="5821" y="770713"/>
                  </a:lnTo>
                  <a:lnTo>
                    <a:pt x="1059" y="758550"/>
                  </a:lnTo>
                  <a:lnTo>
                    <a:pt x="0" y="748503"/>
                  </a:lnTo>
                  <a:lnTo>
                    <a:pt x="0" y="736341"/>
                  </a:lnTo>
                  <a:lnTo>
                    <a:pt x="1059" y="722063"/>
                  </a:lnTo>
                  <a:lnTo>
                    <a:pt x="3175" y="706199"/>
                  </a:lnTo>
                  <a:lnTo>
                    <a:pt x="5821" y="688220"/>
                  </a:lnTo>
                  <a:lnTo>
                    <a:pt x="9525" y="668654"/>
                  </a:lnTo>
                  <a:lnTo>
                    <a:pt x="13759" y="649088"/>
                  </a:lnTo>
                  <a:lnTo>
                    <a:pt x="17992" y="628465"/>
                  </a:lnTo>
                  <a:lnTo>
                    <a:pt x="23284" y="607842"/>
                  </a:lnTo>
                  <a:lnTo>
                    <a:pt x="28575" y="587218"/>
                  </a:lnTo>
                  <a:lnTo>
                    <a:pt x="33867" y="566595"/>
                  </a:lnTo>
                  <a:lnTo>
                    <a:pt x="39159" y="547029"/>
                  </a:lnTo>
                  <a:lnTo>
                    <a:pt x="43921" y="528521"/>
                  </a:lnTo>
                  <a:lnTo>
                    <a:pt x="48684" y="511600"/>
                  </a:lnTo>
                  <a:lnTo>
                    <a:pt x="52917" y="496264"/>
                  </a:lnTo>
                  <a:lnTo>
                    <a:pt x="57150" y="483573"/>
                  </a:lnTo>
                  <a:lnTo>
                    <a:pt x="60325" y="472468"/>
                  </a:lnTo>
                  <a:lnTo>
                    <a:pt x="62442" y="464007"/>
                  </a:lnTo>
                  <a:lnTo>
                    <a:pt x="64559" y="458719"/>
                  </a:lnTo>
                  <a:lnTo>
                    <a:pt x="65088" y="456604"/>
                  </a:lnTo>
                  <a:lnTo>
                    <a:pt x="67734" y="448672"/>
                  </a:lnTo>
                  <a:lnTo>
                    <a:pt x="71967" y="440211"/>
                  </a:lnTo>
                  <a:lnTo>
                    <a:pt x="76729" y="430693"/>
                  </a:lnTo>
                  <a:lnTo>
                    <a:pt x="82550" y="421703"/>
                  </a:lnTo>
                  <a:lnTo>
                    <a:pt x="90488" y="411656"/>
                  </a:lnTo>
                  <a:lnTo>
                    <a:pt x="98954" y="402666"/>
                  </a:lnTo>
                  <a:lnTo>
                    <a:pt x="109538" y="393148"/>
                  </a:lnTo>
                  <a:lnTo>
                    <a:pt x="121709" y="385216"/>
                  </a:lnTo>
                  <a:lnTo>
                    <a:pt x="134938" y="377813"/>
                  </a:lnTo>
                  <a:lnTo>
                    <a:pt x="150813" y="370938"/>
                  </a:lnTo>
                  <a:lnTo>
                    <a:pt x="168275" y="366179"/>
                  </a:lnTo>
                  <a:lnTo>
                    <a:pt x="186796" y="363006"/>
                  </a:lnTo>
                  <a:lnTo>
                    <a:pt x="208492" y="360891"/>
                  </a:lnTo>
                  <a:lnTo>
                    <a:pt x="231246" y="360891"/>
                  </a:lnTo>
                  <a:close/>
                  <a:moveTo>
                    <a:pt x="358775" y="0"/>
                  </a:moveTo>
                  <a:lnTo>
                    <a:pt x="381000" y="1590"/>
                  </a:lnTo>
                  <a:lnTo>
                    <a:pt x="402696" y="6891"/>
                  </a:lnTo>
                  <a:lnTo>
                    <a:pt x="422804" y="14841"/>
                  </a:lnTo>
                  <a:lnTo>
                    <a:pt x="441325" y="25972"/>
                  </a:lnTo>
                  <a:lnTo>
                    <a:pt x="458788" y="39753"/>
                  </a:lnTo>
                  <a:lnTo>
                    <a:pt x="473604" y="55125"/>
                  </a:lnTo>
                  <a:lnTo>
                    <a:pt x="486304" y="73146"/>
                  </a:lnTo>
                  <a:lnTo>
                    <a:pt x="496888" y="92228"/>
                  </a:lnTo>
                  <a:lnTo>
                    <a:pt x="504825" y="113960"/>
                  </a:lnTo>
                  <a:lnTo>
                    <a:pt x="509588" y="136222"/>
                  </a:lnTo>
                  <a:lnTo>
                    <a:pt x="511175" y="159544"/>
                  </a:lnTo>
                  <a:lnTo>
                    <a:pt x="509588" y="183396"/>
                  </a:lnTo>
                  <a:lnTo>
                    <a:pt x="504825" y="205658"/>
                  </a:lnTo>
                  <a:lnTo>
                    <a:pt x="496888" y="227390"/>
                  </a:lnTo>
                  <a:lnTo>
                    <a:pt x="486304" y="246472"/>
                  </a:lnTo>
                  <a:lnTo>
                    <a:pt x="473604" y="264493"/>
                  </a:lnTo>
                  <a:lnTo>
                    <a:pt x="458788" y="279864"/>
                  </a:lnTo>
                  <a:lnTo>
                    <a:pt x="441325" y="293646"/>
                  </a:lnTo>
                  <a:lnTo>
                    <a:pt x="422804" y="304777"/>
                  </a:lnTo>
                  <a:lnTo>
                    <a:pt x="402696" y="312727"/>
                  </a:lnTo>
                  <a:lnTo>
                    <a:pt x="381000" y="318028"/>
                  </a:lnTo>
                  <a:lnTo>
                    <a:pt x="358775" y="319088"/>
                  </a:lnTo>
                  <a:lnTo>
                    <a:pt x="336021" y="318028"/>
                  </a:lnTo>
                  <a:lnTo>
                    <a:pt x="314854" y="312727"/>
                  </a:lnTo>
                  <a:lnTo>
                    <a:pt x="294217" y="304777"/>
                  </a:lnTo>
                  <a:lnTo>
                    <a:pt x="275696" y="293646"/>
                  </a:lnTo>
                  <a:lnTo>
                    <a:pt x="258763" y="279864"/>
                  </a:lnTo>
                  <a:lnTo>
                    <a:pt x="243417" y="264493"/>
                  </a:lnTo>
                  <a:lnTo>
                    <a:pt x="230188" y="246472"/>
                  </a:lnTo>
                  <a:lnTo>
                    <a:pt x="220134" y="227390"/>
                  </a:lnTo>
                  <a:lnTo>
                    <a:pt x="212196" y="205658"/>
                  </a:lnTo>
                  <a:lnTo>
                    <a:pt x="207434" y="183396"/>
                  </a:lnTo>
                  <a:lnTo>
                    <a:pt x="206375" y="159544"/>
                  </a:lnTo>
                  <a:lnTo>
                    <a:pt x="207434" y="136222"/>
                  </a:lnTo>
                  <a:lnTo>
                    <a:pt x="212196" y="113960"/>
                  </a:lnTo>
                  <a:lnTo>
                    <a:pt x="220134" y="92228"/>
                  </a:lnTo>
                  <a:lnTo>
                    <a:pt x="230188" y="73146"/>
                  </a:lnTo>
                  <a:lnTo>
                    <a:pt x="243417" y="55125"/>
                  </a:lnTo>
                  <a:lnTo>
                    <a:pt x="258763" y="39753"/>
                  </a:lnTo>
                  <a:lnTo>
                    <a:pt x="275696" y="25972"/>
                  </a:lnTo>
                  <a:lnTo>
                    <a:pt x="294217" y="14841"/>
                  </a:lnTo>
                  <a:lnTo>
                    <a:pt x="314854" y="6891"/>
                  </a:lnTo>
                  <a:lnTo>
                    <a:pt x="336021" y="1590"/>
                  </a:lnTo>
                  <a:close/>
                </a:path>
              </a:pathLst>
            </a:custGeom>
            <a:solidFill>
              <a:srgbClr val="66003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sp>
        <p:nvSpPr>
          <p:cNvPr id="58" name="Freeform 266"/>
          <p:cNvSpPr>
            <a:spLocks noEditPoints="1"/>
          </p:cNvSpPr>
          <p:nvPr/>
        </p:nvSpPr>
        <p:spPr bwMode="auto">
          <a:xfrm>
            <a:off x="3216500" y="4329565"/>
            <a:ext cx="456181" cy="401440"/>
          </a:xfrm>
          <a:custGeom>
            <a:avLst/>
            <a:gdLst>
              <a:gd name="T0" fmla="*/ 142 w 173"/>
              <a:gd name="T1" fmla="*/ 60 h 131"/>
              <a:gd name="T2" fmla="*/ 65 w 173"/>
              <a:gd name="T3" fmla="*/ 60 h 131"/>
              <a:gd name="T4" fmla="*/ 32 w 173"/>
              <a:gd name="T5" fmla="*/ 75 h 131"/>
              <a:gd name="T6" fmla="*/ 0 w 173"/>
              <a:gd name="T7" fmla="*/ 112 h 131"/>
              <a:gd name="T8" fmla="*/ 0 w 173"/>
              <a:gd name="T9" fmla="*/ 112 h 131"/>
              <a:gd name="T10" fmla="*/ 0 w 173"/>
              <a:gd name="T11" fmla="*/ 110 h 131"/>
              <a:gd name="T12" fmla="*/ 0 w 173"/>
              <a:gd name="T13" fmla="*/ 21 h 131"/>
              <a:gd name="T14" fmla="*/ 21 w 173"/>
              <a:gd name="T15" fmla="*/ 0 h 131"/>
              <a:gd name="T16" fmla="*/ 50 w 173"/>
              <a:gd name="T17" fmla="*/ 0 h 131"/>
              <a:gd name="T18" fmla="*/ 71 w 173"/>
              <a:gd name="T19" fmla="*/ 21 h 131"/>
              <a:gd name="T20" fmla="*/ 71 w 173"/>
              <a:gd name="T21" fmla="*/ 24 h 131"/>
              <a:gd name="T22" fmla="*/ 121 w 173"/>
              <a:gd name="T23" fmla="*/ 24 h 131"/>
              <a:gd name="T24" fmla="*/ 142 w 173"/>
              <a:gd name="T25" fmla="*/ 45 h 131"/>
              <a:gd name="T26" fmla="*/ 142 w 173"/>
              <a:gd name="T27" fmla="*/ 60 h 131"/>
              <a:gd name="T28" fmla="*/ 171 w 173"/>
              <a:gd name="T29" fmla="*/ 83 h 131"/>
              <a:gd name="T30" fmla="*/ 140 w 173"/>
              <a:gd name="T31" fmla="*/ 119 h 131"/>
              <a:gd name="T32" fmla="*/ 115 w 173"/>
              <a:gd name="T33" fmla="*/ 131 h 131"/>
              <a:gd name="T34" fmla="*/ 15 w 173"/>
              <a:gd name="T35" fmla="*/ 131 h 131"/>
              <a:gd name="T36" fmla="*/ 7 w 173"/>
              <a:gd name="T37" fmla="*/ 125 h 131"/>
              <a:gd name="T38" fmla="*/ 9 w 173"/>
              <a:gd name="T39" fmla="*/ 119 h 131"/>
              <a:gd name="T40" fmla="*/ 41 w 173"/>
              <a:gd name="T41" fmla="*/ 83 h 131"/>
              <a:gd name="T42" fmla="*/ 65 w 173"/>
              <a:gd name="T43" fmla="*/ 71 h 131"/>
              <a:gd name="T44" fmla="*/ 165 w 173"/>
              <a:gd name="T45" fmla="*/ 71 h 131"/>
              <a:gd name="T46" fmla="*/ 173 w 173"/>
              <a:gd name="T47" fmla="*/ 77 h 131"/>
              <a:gd name="T48" fmla="*/ 171 w 173"/>
              <a:gd name="T49" fmla="*/ 83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73" h="131">
                <a:moveTo>
                  <a:pt x="142" y="60"/>
                </a:moveTo>
                <a:cubicBezTo>
                  <a:pt x="65" y="60"/>
                  <a:pt x="65" y="60"/>
                  <a:pt x="65" y="60"/>
                </a:cubicBezTo>
                <a:cubicBezTo>
                  <a:pt x="53" y="60"/>
                  <a:pt x="39" y="66"/>
                  <a:pt x="32" y="75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1"/>
                  <a:pt x="0" y="111"/>
                  <a:pt x="0" y="11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62" y="0"/>
                  <a:pt x="71" y="10"/>
                  <a:pt x="71" y="21"/>
                </a:cubicBezTo>
                <a:cubicBezTo>
                  <a:pt x="71" y="24"/>
                  <a:pt x="71" y="24"/>
                  <a:pt x="7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32" y="24"/>
                  <a:pt x="142" y="33"/>
                  <a:pt x="142" y="45"/>
                </a:cubicBezTo>
                <a:lnTo>
                  <a:pt x="142" y="60"/>
                </a:lnTo>
                <a:close/>
                <a:moveTo>
                  <a:pt x="171" y="83"/>
                </a:moveTo>
                <a:cubicBezTo>
                  <a:pt x="140" y="119"/>
                  <a:pt x="140" y="119"/>
                  <a:pt x="140" y="119"/>
                </a:cubicBezTo>
                <a:cubicBezTo>
                  <a:pt x="134" y="126"/>
                  <a:pt x="123" y="131"/>
                  <a:pt x="115" y="131"/>
                </a:cubicBezTo>
                <a:cubicBezTo>
                  <a:pt x="15" y="131"/>
                  <a:pt x="15" y="131"/>
                  <a:pt x="15" y="131"/>
                </a:cubicBezTo>
                <a:cubicBezTo>
                  <a:pt x="11" y="131"/>
                  <a:pt x="7" y="130"/>
                  <a:pt x="7" y="125"/>
                </a:cubicBezTo>
                <a:cubicBezTo>
                  <a:pt x="7" y="123"/>
                  <a:pt x="8" y="121"/>
                  <a:pt x="9" y="119"/>
                </a:cubicBezTo>
                <a:cubicBezTo>
                  <a:pt x="41" y="83"/>
                  <a:pt x="41" y="83"/>
                  <a:pt x="41" y="83"/>
                </a:cubicBezTo>
                <a:cubicBezTo>
                  <a:pt x="46" y="76"/>
                  <a:pt x="57" y="71"/>
                  <a:pt x="65" y="71"/>
                </a:cubicBezTo>
                <a:cubicBezTo>
                  <a:pt x="165" y="71"/>
                  <a:pt x="165" y="71"/>
                  <a:pt x="165" y="71"/>
                </a:cubicBezTo>
                <a:cubicBezTo>
                  <a:pt x="169" y="71"/>
                  <a:pt x="173" y="72"/>
                  <a:pt x="173" y="77"/>
                </a:cubicBezTo>
                <a:cubicBezTo>
                  <a:pt x="173" y="79"/>
                  <a:pt x="172" y="81"/>
                  <a:pt x="171" y="83"/>
                </a:cubicBezTo>
                <a:close/>
              </a:path>
            </a:pathLst>
          </a:custGeom>
          <a:solidFill>
            <a:srgbClr val="66003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8539937" y="2708920"/>
            <a:ext cx="3048045" cy="727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377" tIns="55189" rIns="110377" bIns="55189">
            <a:spAutoFit/>
          </a:bodyPr>
          <a:lstStyle>
            <a:lvl1pPr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pitchFamily="2" charset="2"/>
              <a:buChar char="§"/>
            </a:pPr>
            <a:r>
              <a:rPr lang="fr-FR" sz="2000" dirty="0">
                <a:solidFill>
                  <a:srgbClr val="005197"/>
                </a:solidFill>
                <a:ea typeface="ＭＳ Ｐゴシック" pitchFamily="34" charset="-128"/>
              </a:rPr>
              <a:t>Safran </a:t>
            </a:r>
            <a:r>
              <a:rPr lang="fr-FR" sz="2000" dirty="0" err="1">
                <a:solidFill>
                  <a:srgbClr val="005197"/>
                </a:solidFill>
                <a:ea typeface="ＭＳ Ｐゴシック" pitchFamily="34" charset="-128"/>
              </a:rPr>
              <a:t>Identity</a:t>
            </a:r>
            <a:r>
              <a:rPr lang="fr-FR" sz="2000" dirty="0">
                <a:solidFill>
                  <a:srgbClr val="005197"/>
                </a:solidFill>
                <a:ea typeface="ＭＳ Ｐゴシック" pitchFamily="34" charset="-128"/>
              </a:rPr>
              <a:t> &amp; Security</a:t>
            </a:r>
          </a:p>
        </p:txBody>
      </p:sp>
      <p:sp>
        <p:nvSpPr>
          <p:cNvPr id="63" name="Text Box 57"/>
          <p:cNvSpPr txBox="1">
            <a:spLocks noChangeArrowheads="1"/>
          </p:cNvSpPr>
          <p:nvPr/>
        </p:nvSpPr>
        <p:spPr bwMode="auto">
          <a:xfrm>
            <a:off x="125179" y="2571046"/>
            <a:ext cx="3224649" cy="2447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377" tIns="55189" rIns="110377" bIns="55189">
            <a:spAutoFit/>
          </a:bodyPr>
          <a:lstStyle>
            <a:lvl1pPr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b="1" dirty="0" err="1">
                <a:solidFill>
                  <a:srgbClr val="005197"/>
                </a:solidFill>
                <a:ea typeface="ＭＳ Ｐゴシック" pitchFamily="34" charset="-128"/>
              </a:rPr>
              <a:t>Safran</a:t>
            </a:r>
            <a:r>
              <a:rPr lang="en-US" sz="2000" b="1" dirty="0">
                <a:solidFill>
                  <a:srgbClr val="005197"/>
                </a:solidFill>
                <a:ea typeface="ＭＳ Ｐゴシック" pitchFamily="34" charset="-128"/>
              </a:rPr>
              <a:t> Nacelles </a:t>
            </a:r>
            <a:r>
              <a:rPr lang="en-US" sz="2000" b="1" dirty="0" err="1">
                <a:solidFill>
                  <a:srgbClr val="005197"/>
                </a:solidFill>
                <a:ea typeface="ＭＳ Ｐゴシック" pitchFamily="34" charset="-128"/>
              </a:rPr>
              <a:t>Maroc</a:t>
            </a:r>
            <a:endParaRPr lang="en-US" sz="2000" b="1" dirty="0">
              <a:solidFill>
                <a:srgbClr val="005197"/>
              </a:solidFill>
              <a:ea typeface="ＭＳ Ｐゴシック" pitchFamily="34" charset="-128"/>
            </a:endParaRPr>
          </a:p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rgbClr val="005197"/>
                </a:solidFill>
                <a:ea typeface="ＭＳ Ｐゴシック" pitchFamily="34" charset="-128"/>
              </a:rPr>
              <a:t>Herakles</a:t>
            </a:r>
            <a:endParaRPr lang="en-US" sz="2000" dirty="0" smtClean="0">
              <a:solidFill>
                <a:srgbClr val="005197"/>
              </a:solidFill>
              <a:ea typeface="ＭＳ Ｐゴシック" pitchFamily="34" charset="-128"/>
            </a:endParaRPr>
          </a:p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rgbClr val="005197"/>
                </a:solidFill>
                <a:ea typeface="ＭＳ Ｐゴシック" pitchFamily="34" charset="-128"/>
              </a:rPr>
              <a:t>Turbomeca</a:t>
            </a:r>
            <a:endParaRPr lang="en-US" sz="2000" dirty="0">
              <a:solidFill>
                <a:srgbClr val="005197"/>
              </a:solidFill>
              <a:ea typeface="ＭＳ Ｐゴシック" pitchFamily="34" charset="-128"/>
            </a:endParaRPr>
          </a:p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rgbClr val="005197"/>
                </a:solidFill>
                <a:ea typeface="ＭＳ Ｐゴシック" pitchFamily="34" charset="-128"/>
              </a:rPr>
              <a:t>Techspace</a:t>
            </a:r>
            <a:r>
              <a:rPr lang="en-US" sz="2000" dirty="0" smtClean="0">
                <a:solidFill>
                  <a:srgbClr val="005197"/>
                </a:solidFill>
                <a:ea typeface="ＭＳ Ｐゴシック" pitchFamily="34" charset="-128"/>
              </a:rPr>
              <a:t> Aero</a:t>
            </a:r>
          </a:p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rgbClr val="005197"/>
                </a:solidFill>
                <a:ea typeface="ＭＳ Ｐゴシック" pitchFamily="34" charset="-128"/>
              </a:rPr>
              <a:t>Snecma</a:t>
            </a:r>
            <a:endParaRPr lang="en-US" sz="2000" dirty="0" smtClean="0">
              <a:solidFill>
                <a:srgbClr val="005197"/>
              </a:solidFill>
              <a:ea typeface="ＭＳ Ｐゴシック" pitchFamily="34" charset="-128"/>
            </a:endParaRPr>
          </a:p>
          <a:p>
            <a:pPr marL="285750" indent="-285750" eaLnBrk="1" hangingPunct="1">
              <a:lnSpc>
                <a:spcPct val="110000"/>
              </a:lnSpc>
              <a:buClr>
                <a:schemeClr val="tx2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err="1" smtClean="0">
                <a:solidFill>
                  <a:srgbClr val="005197"/>
                </a:solidFill>
                <a:ea typeface="ＭＳ Ｐゴシック" pitchFamily="34" charset="-128"/>
              </a:rPr>
              <a:t>Labinal</a:t>
            </a:r>
            <a:endParaRPr lang="fr-FR" sz="2000" dirty="0">
              <a:solidFill>
                <a:srgbClr val="005197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110000"/>
              </a:lnSpc>
              <a:buClr>
                <a:srgbClr val="005197"/>
              </a:buClr>
              <a:buFontTx/>
              <a:buChar char="•"/>
            </a:pPr>
            <a:endParaRPr lang="fr-FR" dirty="0">
              <a:solidFill>
                <a:srgbClr val="005197"/>
              </a:solidFill>
              <a:ea typeface="ＭＳ Ｐゴシック" pitchFamily="34" charset="-128"/>
            </a:endParaRPr>
          </a:p>
        </p:txBody>
      </p:sp>
      <p:sp>
        <p:nvSpPr>
          <p:cNvPr id="65" name="Text Box 54"/>
          <p:cNvSpPr txBox="1">
            <a:spLocks noChangeArrowheads="1"/>
          </p:cNvSpPr>
          <p:nvPr/>
        </p:nvSpPr>
        <p:spPr bwMode="auto">
          <a:xfrm>
            <a:off x="4176737" y="2636912"/>
            <a:ext cx="2854979" cy="788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0377" tIns="55189" rIns="110377" bIns="55189">
            <a:spAutoFit/>
          </a:bodyPr>
          <a:lstStyle>
            <a:lvl1pPr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defTabSz="1103313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1033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 eaLnBrk="1" hangingPunct="1">
              <a:lnSpc>
                <a:spcPct val="110000"/>
              </a:lnSpc>
              <a:buClr>
                <a:schemeClr val="tx2"/>
              </a:buClr>
              <a:buFont typeface="Wingdings" pitchFamily="2" charset="2"/>
              <a:buChar char="§"/>
            </a:pPr>
            <a:r>
              <a:rPr lang="fr-FR" sz="2000" dirty="0">
                <a:solidFill>
                  <a:srgbClr val="005197"/>
                </a:solidFill>
                <a:ea typeface="ＭＳ Ｐゴシック" pitchFamily="34" charset="-128"/>
              </a:rPr>
              <a:t>Safran </a:t>
            </a:r>
            <a:r>
              <a:rPr lang="fr-FR" sz="2000" dirty="0" err="1">
                <a:solidFill>
                  <a:srgbClr val="005197"/>
                </a:solidFill>
                <a:ea typeface="ＭＳ Ｐゴシック" pitchFamily="34" charset="-128"/>
              </a:rPr>
              <a:t>Electronics</a:t>
            </a:r>
            <a:r>
              <a:rPr lang="fr-FR" sz="2000" dirty="0">
                <a:solidFill>
                  <a:srgbClr val="005197"/>
                </a:solidFill>
                <a:ea typeface="ＭＳ Ｐゴシック" pitchFamily="34" charset="-128"/>
              </a:rPr>
              <a:t> </a:t>
            </a:r>
            <a:endParaRPr lang="fr-FR" sz="2000" dirty="0" smtClean="0">
              <a:solidFill>
                <a:srgbClr val="005197"/>
              </a:solidFill>
              <a:ea typeface="ＭＳ Ｐゴシック" pitchFamily="34" charset="-128"/>
            </a:endParaRPr>
          </a:p>
          <a:p>
            <a:pPr eaLnBrk="1" hangingPunct="1">
              <a:lnSpc>
                <a:spcPct val="110000"/>
              </a:lnSpc>
              <a:buClr>
                <a:schemeClr val="tx2"/>
              </a:buClr>
            </a:pPr>
            <a:r>
              <a:rPr lang="fr-FR" sz="2000" dirty="0" smtClean="0">
                <a:solidFill>
                  <a:srgbClr val="005197"/>
                </a:solidFill>
                <a:ea typeface="ＭＳ Ｐゴシック" pitchFamily="34" charset="-128"/>
              </a:rPr>
              <a:t>&amp; </a:t>
            </a:r>
            <a:r>
              <a:rPr lang="fr-FR" sz="2000" dirty="0" err="1">
                <a:solidFill>
                  <a:srgbClr val="005197"/>
                </a:solidFill>
                <a:ea typeface="ＭＳ Ｐゴシック" pitchFamily="34" charset="-128"/>
              </a:rPr>
              <a:t>Defense</a:t>
            </a:r>
            <a:r>
              <a:rPr lang="fr-FR" sz="2000" dirty="0"/>
              <a:t>,</a:t>
            </a:r>
            <a:endParaRPr lang="en-US" sz="2000" dirty="0">
              <a:solidFill>
                <a:srgbClr val="005197"/>
              </a:solidFill>
              <a:ea typeface="ＭＳ Ｐゴシック" pitchFamily="34" charset="-12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479256" y="80724"/>
            <a:ext cx="3530129" cy="567935"/>
          </a:xfrm>
          <a:prstGeom prst="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SAFRAN NACELLES</a:t>
            </a:r>
            <a:endParaRPr lang="fr-FR" sz="2000" dirty="0">
              <a:solidFill>
                <a:sysClr val="windowText" lastClr="000000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144290" y="2401153"/>
            <a:ext cx="3272963" cy="671271"/>
          </a:xfrm>
          <a:prstGeom prst="ellipse">
            <a:avLst/>
          </a:prstGeom>
          <a:solidFill>
            <a:srgbClr val="BFBFBF">
              <a:alpha val="3607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SAFRAN NACELLES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grpSp>
        <p:nvGrpSpPr>
          <p:cNvPr id="60" name="Group 22"/>
          <p:cNvGrpSpPr/>
          <p:nvPr/>
        </p:nvGrpSpPr>
        <p:grpSpPr>
          <a:xfrm>
            <a:off x="2830398" y="836712"/>
            <a:ext cx="6450886" cy="703624"/>
            <a:chOff x="1801982" y="2058485"/>
            <a:chExt cx="4616740" cy="752320"/>
          </a:xfrm>
        </p:grpSpPr>
        <p:sp>
          <p:nvSpPr>
            <p:cNvPr id="61" name="Rounded Rectangle 23"/>
            <p:cNvSpPr/>
            <p:nvPr/>
          </p:nvSpPr>
          <p:spPr>
            <a:xfrm>
              <a:off x="1801982" y="2058485"/>
              <a:ext cx="4616740" cy="752320"/>
            </a:xfrm>
            <a:prstGeom prst="roundRect">
              <a:avLst/>
            </a:prstGeom>
            <a:solidFill>
              <a:schemeClr val="bg1">
                <a:lumMod val="65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kern="0" dirty="0" smtClean="0">
                  <a:solidFill>
                    <a:schemeClr val="tx1"/>
                  </a:solidFill>
                </a:rPr>
                <a:t>13/06/2006</a:t>
              </a:r>
              <a:endParaRPr lang="fr-FR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62" name="Rounded Rectangle 24"/>
            <p:cNvSpPr/>
            <p:nvPr/>
          </p:nvSpPr>
          <p:spPr>
            <a:xfrm>
              <a:off x="1886664" y="2108277"/>
              <a:ext cx="1209454" cy="643131"/>
            </a:xfrm>
            <a:prstGeom prst="roundRect">
              <a:avLst/>
            </a:prstGeom>
            <a:solidFill>
              <a:srgbClr val="6600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Implantation </a:t>
              </a:r>
              <a:r>
                <a:rPr lang="fr-FR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Maroc</a:t>
              </a:r>
              <a:endParaRPr lang="fr-FR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67" name="Group 22"/>
          <p:cNvGrpSpPr/>
          <p:nvPr/>
        </p:nvGrpSpPr>
        <p:grpSpPr>
          <a:xfrm>
            <a:off x="2830398" y="1753834"/>
            <a:ext cx="6450886" cy="739062"/>
            <a:chOff x="1801982" y="2058485"/>
            <a:chExt cx="4616740" cy="752320"/>
          </a:xfrm>
          <a:solidFill>
            <a:schemeClr val="bg1">
              <a:lumMod val="65000"/>
            </a:schemeClr>
          </a:solidFill>
        </p:grpSpPr>
        <p:sp>
          <p:nvSpPr>
            <p:cNvPr id="68" name="Rounded Rectangle 23"/>
            <p:cNvSpPr/>
            <p:nvPr/>
          </p:nvSpPr>
          <p:spPr>
            <a:xfrm>
              <a:off x="1801982" y="2058485"/>
              <a:ext cx="4616740" cy="752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+</a:t>
              </a:r>
              <a:r>
                <a:rPr lang="fr-FR" b="1" kern="0" dirty="0">
                  <a:solidFill>
                    <a:schemeClr val="tx1"/>
                  </a:solidFill>
                </a:rPr>
                <a:t>50 millions de </a:t>
              </a:r>
              <a:r>
                <a:rPr lang="fr-FR" b="1" kern="0" dirty="0" smtClean="0">
                  <a:solidFill>
                    <a:schemeClr val="tx1"/>
                  </a:solidFill>
                </a:rPr>
                <a:t>dirhams</a:t>
              </a:r>
              <a:endParaRPr lang="fr-FR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24"/>
            <p:cNvSpPr/>
            <p:nvPr/>
          </p:nvSpPr>
          <p:spPr>
            <a:xfrm>
              <a:off x="1886664" y="2117280"/>
              <a:ext cx="1209454" cy="643132"/>
            </a:xfrm>
            <a:prstGeom prst="roundRect">
              <a:avLst/>
            </a:prstGeom>
            <a:solidFill>
              <a:srgbClr val="6600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Chiffre d’affaires</a:t>
              </a:r>
              <a:endParaRPr lang="fr-FR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70" name="Group 22"/>
          <p:cNvGrpSpPr/>
          <p:nvPr/>
        </p:nvGrpSpPr>
        <p:grpSpPr>
          <a:xfrm>
            <a:off x="2851597" y="2642661"/>
            <a:ext cx="6450886" cy="786339"/>
            <a:chOff x="1452239" y="1996030"/>
            <a:chExt cx="4616740" cy="752320"/>
          </a:xfrm>
          <a:solidFill>
            <a:schemeClr val="bg1">
              <a:lumMod val="65000"/>
            </a:schemeClr>
          </a:solidFill>
        </p:grpSpPr>
        <p:sp>
          <p:nvSpPr>
            <p:cNvPr id="71" name="Rounded Rectangle 23"/>
            <p:cNvSpPr/>
            <p:nvPr/>
          </p:nvSpPr>
          <p:spPr>
            <a:xfrm>
              <a:off x="1452239" y="1996030"/>
              <a:ext cx="4616740" cy="752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kern="0" dirty="0">
                  <a:solidFill>
                    <a:schemeClr val="tx1"/>
                  </a:solidFill>
                </a:rPr>
                <a:t>+600 </a:t>
              </a:r>
              <a:r>
                <a:rPr lang="fr-FR" b="1" kern="0" dirty="0" smtClean="0">
                  <a:solidFill>
                    <a:schemeClr val="tx1"/>
                  </a:solidFill>
                </a:rPr>
                <a:t>personnes</a:t>
              </a:r>
              <a:endParaRPr lang="fr-FR" b="1" kern="0" dirty="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24"/>
            <p:cNvSpPr/>
            <p:nvPr/>
          </p:nvSpPr>
          <p:spPr>
            <a:xfrm>
              <a:off x="1551388" y="2056704"/>
              <a:ext cx="1160317" cy="643132"/>
            </a:xfrm>
            <a:prstGeom prst="roundRect">
              <a:avLst/>
            </a:prstGeom>
            <a:solidFill>
              <a:srgbClr val="6600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Effectif </a:t>
              </a:r>
              <a:endParaRPr lang="fr-FR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</p:grpSp>
      <p:grpSp>
        <p:nvGrpSpPr>
          <p:cNvPr id="73" name="Group 22"/>
          <p:cNvGrpSpPr/>
          <p:nvPr/>
        </p:nvGrpSpPr>
        <p:grpSpPr>
          <a:xfrm>
            <a:off x="2830397" y="3616411"/>
            <a:ext cx="6472086" cy="2260861"/>
            <a:chOff x="1801982" y="2058485"/>
            <a:chExt cx="4616740" cy="752320"/>
          </a:xfrm>
          <a:solidFill>
            <a:schemeClr val="bg1">
              <a:lumMod val="65000"/>
            </a:schemeClr>
          </a:solidFill>
        </p:grpSpPr>
        <p:sp>
          <p:nvSpPr>
            <p:cNvPr id="82" name="Rounded Rectangle 23"/>
            <p:cNvSpPr/>
            <p:nvPr/>
          </p:nvSpPr>
          <p:spPr>
            <a:xfrm>
              <a:off x="1801982" y="2058485"/>
              <a:ext cx="4616740" cy="75232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 algn="ctr">
                <a:buFont typeface="Wingdings" pitchFamily="2" charset="2"/>
                <a:buChar char="§"/>
              </a:pPr>
              <a:endParaRPr lang="fr-FR" b="1" kern="0" dirty="0" smtClean="0">
                <a:solidFill>
                  <a:schemeClr val="tx1"/>
                </a:solidFill>
              </a:endParaRPr>
            </a:p>
            <a:p>
              <a:pPr marL="342900" indent="-342900" algn="ctr">
                <a:buFont typeface="Wingdings" pitchFamily="2" charset="2"/>
                <a:buChar char="§"/>
              </a:pPr>
              <a:endParaRPr lang="fr-FR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fr-FR" b="1" kern="0" dirty="0" smtClean="0">
                  <a:solidFill>
                    <a:schemeClr val="tx1"/>
                  </a:solidFill>
                </a:rPr>
                <a:t>A320 CEO</a:t>
              </a:r>
              <a:endParaRPr lang="fr-FR" b="1" kern="0" dirty="0">
                <a:solidFill>
                  <a:schemeClr val="tx1"/>
                </a:solidFill>
              </a:endParaRPr>
            </a:p>
            <a:p>
              <a:pPr algn="ctr"/>
              <a:r>
                <a:rPr lang="fr-FR" b="1" kern="0" dirty="0" smtClean="0">
                  <a:solidFill>
                    <a:schemeClr val="tx1"/>
                  </a:solidFill>
                </a:rPr>
                <a:t>SAM 146</a:t>
              </a:r>
            </a:p>
            <a:p>
              <a:pPr algn="ctr"/>
              <a:r>
                <a:rPr lang="fr-FR" b="1" kern="0" dirty="0" smtClean="0">
                  <a:solidFill>
                    <a:schemeClr val="tx1"/>
                  </a:solidFill>
                </a:rPr>
                <a:t>BR </a:t>
              </a:r>
              <a:r>
                <a:rPr lang="fr-FR" b="1" kern="0" dirty="0">
                  <a:solidFill>
                    <a:schemeClr val="tx1"/>
                  </a:solidFill>
                </a:rPr>
                <a:t>147</a:t>
              </a:r>
            </a:p>
            <a:p>
              <a:pPr algn="ctr"/>
              <a:r>
                <a:rPr lang="fr-FR" sz="2400" b="1" kern="0" dirty="0">
                  <a:solidFill>
                    <a:schemeClr val="bg1"/>
                  </a:solidFill>
                </a:rPr>
                <a:t>A320 </a:t>
              </a:r>
              <a:r>
                <a:rPr lang="fr-FR" sz="2400" b="1" kern="0" dirty="0" smtClean="0">
                  <a:solidFill>
                    <a:schemeClr val="bg1"/>
                  </a:solidFill>
                </a:rPr>
                <a:t>NEO</a:t>
              </a:r>
              <a:endParaRPr lang="fr-FR" sz="2400" b="1" kern="0" dirty="0">
                <a:solidFill>
                  <a:schemeClr val="bg1"/>
                </a:solidFill>
              </a:endParaRPr>
            </a:p>
            <a:p>
              <a:pPr algn="ctr"/>
              <a:endParaRPr lang="fr-FR" b="1" kern="0" dirty="0">
                <a:solidFill>
                  <a:schemeClr val="tx1"/>
                </a:solidFill>
              </a:endParaRPr>
            </a:p>
            <a:p>
              <a:pPr algn="ctr"/>
              <a:endParaRPr lang="en-IN" dirty="0"/>
            </a:p>
          </p:txBody>
        </p:sp>
        <p:sp>
          <p:nvSpPr>
            <p:cNvPr id="83" name="Rounded Rectangle 24"/>
            <p:cNvSpPr/>
            <p:nvPr/>
          </p:nvSpPr>
          <p:spPr>
            <a:xfrm>
              <a:off x="1886664" y="2085406"/>
              <a:ext cx="1301104" cy="701438"/>
            </a:xfrm>
            <a:prstGeom prst="roundRect">
              <a:avLst/>
            </a:prstGeom>
            <a:solidFill>
              <a:srgbClr val="66003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  <a:p>
              <a:pPr algn="ctr"/>
              <a:r>
                <a:rPr lang="fr-FR" dirty="0" smtClean="0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Programmes</a:t>
              </a:r>
              <a:endParaRPr lang="fr-FR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  <a:p>
              <a:pPr algn="ctr"/>
              <a:endParaRPr lang="en-IN" dirty="0"/>
            </a:p>
          </p:txBody>
        </p:sp>
      </p:grpSp>
      <p:grpSp>
        <p:nvGrpSpPr>
          <p:cNvPr id="84" name="Group 238"/>
          <p:cNvGrpSpPr/>
          <p:nvPr/>
        </p:nvGrpSpPr>
        <p:grpSpPr>
          <a:xfrm>
            <a:off x="2036694" y="878873"/>
            <a:ext cx="390525" cy="549275"/>
            <a:chOff x="3686175" y="3886200"/>
            <a:chExt cx="390525" cy="549275"/>
          </a:xfrm>
          <a:solidFill>
            <a:srgbClr val="A80054"/>
          </a:solidFill>
        </p:grpSpPr>
        <p:sp>
          <p:nvSpPr>
            <p:cNvPr id="85" name="Freeform 64"/>
            <p:cNvSpPr>
              <a:spLocks noEditPoints="1"/>
            </p:cNvSpPr>
            <p:nvPr/>
          </p:nvSpPr>
          <p:spPr bwMode="auto">
            <a:xfrm>
              <a:off x="3686175" y="3886200"/>
              <a:ext cx="390525" cy="549275"/>
            </a:xfrm>
            <a:custGeom>
              <a:avLst/>
              <a:gdLst>
                <a:gd name="T0" fmla="*/ 52 w 104"/>
                <a:gd name="T1" fmla="*/ 146 h 146"/>
                <a:gd name="T2" fmla="*/ 49 w 104"/>
                <a:gd name="T3" fmla="*/ 142 h 146"/>
                <a:gd name="T4" fmla="*/ 0 w 104"/>
                <a:gd name="T5" fmla="*/ 52 h 146"/>
                <a:gd name="T6" fmla="*/ 52 w 104"/>
                <a:gd name="T7" fmla="*/ 0 h 146"/>
                <a:gd name="T8" fmla="*/ 104 w 104"/>
                <a:gd name="T9" fmla="*/ 52 h 146"/>
                <a:gd name="T10" fmla="*/ 55 w 104"/>
                <a:gd name="T11" fmla="*/ 142 h 146"/>
                <a:gd name="T12" fmla="*/ 52 w 104"/>
                <a:gd name="T13" fmla="*/ 146 h 146"/>
                <a:gd name="T14" fmla="*/ 52 w 104"/>
                <a:gd name="T15" fmla="*/ 8 h 146"/>
                <a:gd name="T16" fmla="*/ 8 w 104"/>
                <a:gd name="T17" fmla="*/ 52 h 146"/>
                <a:gd name="T18" fmla="*/ 52 w 104"/>
                <a:gd name="T19" fmla="*/ 134 h 146"/>
                <a:gd name="T20" fmla="*/ 96 w 104"/>
                <a:gd name="T21" fmla="*/ 52 h 146"/>
                <a:gd name="T22" fmla="*/ 52 w 104"/>
                <a:gd name="T23" fmla="*/ 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46">
                  <a:moveTo>
                    <a:pt x="52" y="146"/>
                  </a:moveTo>
                  <a:cubicBezTo>
                    <a:pt x="49" y="142"/>
                    <a:pt x="49" y="142"/>
                    <a:pt x="49" y="142"/>
                  </a:cubicBezTo>
                  <a:cubicBezTo>
                    <a:pt x="47" y="140"/>
                    <a:pt x="0" y="85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1" y="0"/>
                    <a:pt x="104" y="23"/>
                    <a:pt x="104" y="52"/>
                  </a:cubicBezTo>
                  <a:cubicBezTo>
                    <a:pt x="104" y="85"/>
                    <a:pt x="57" y="140"/>
                    <a:pt x="55" y="142"/>
                  </a:cubicBezTo>
                  <a:lnTo>
                    <a:pt x="52" y="146"/>
                  </a:lnTo>
                  <a:close/>
                  <a:moveTo>
                    <a:pt x="52" y="8"/>
                  </a:moveTo>
                  <a:cubicBezTo>
                    <a:pt x="28" y="8"/>
                    <a:pt x="8" y="28"/>
                    <a:pt x="8" y="52"/>
                  </a:cubicBezTo>
                  <a:cubicBezTo>
                    <a:pt x="8" y="78"/>
                    <a:pt x="42" y="122"/>
                    <a:pt x="52" y="134"/>
                  </a:cubicBezTo>
                  <a:cubicBezTo>
                    <a:pt x="62" y="122"/>
                    <a:pt x="96" y="78"/>
                    <a:pt x="96" y="52"/>
                  </a:cubicBezTo>
                  <a:cubicBezTo>
                    <a:pt x="96" y="28"/>
                    <a:pt x="76" y="8"/>
                    <a:pt x="52" y="8"/>
                  </a:cubicBezTo>
                  <a:close/>
                </a:path>
              </a:pathLst>
            </a:custGeom>
            <a:grpFill/>
            <a:ln w="38100">
              <a:solidFill>
                <a:srgbClr val="9A004D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86" name="Freeform 65"/>
            <p:cNvSpPr>
              <a:spLocks noEditPoints="1"/>
            </p:cNvSpPr>
            <p:nvPr/>
          </p:nvSpPr>
          <p:spPr bwMode="auto">
            <a:xfrm>
              <a:off x="3805238" y="4006850"/>
              <a:ext cx="150812" cy="150813"/>
            </a:xfrm>
            <a:custGeom>
              <a:avLst/>
              <a:gdLst>
                <a:gd name="T0" fmla="*/ 20 w 40"/>
                <a:gd name="T1" fmla="*/ 40 h 40"/>
                <a:gd name="T2" fmla="*/ 0 w 40"/>
                <a:gd name="T3" fmla="*/ 20 h 40"/>
                <a:gd name="T4" fmla="*/ 20 w 40"/>
                <a:gd name="T5" fmla="*/ 0 h 40"/>
                <a:gd name="T6" fmla="*/ 40 w 40"/>
                <a:gd name="T7" fmla="*/ 20 h 40"/>
                <a:gd name="T8" fmla="*/ 20 w 40"/>
                <a:gd name="T9" fmla="*/ 40 h 40"/>
                <a:gd name="T10" fmla="*/ 20 w 40"/>
                <a:gd name="T11" fmla="*/ 8 h 40"/>
                <a:gd name="T12" fmla="*/ 8 w 40"/>
                <a:gd name="T13" fmla="*/ 20 h 40"/>
                <a:gd name="T14" fmla="*/ 20 w 40"/>
                <a:gd name="T15" fmla="*/ 32 h 40"/>
                <a:gd name="T16" fmla="*/ 32 w 40"/>
                <a:gd name="T17" fmla="*/ 20 h 40"/>
                <a:gd name="T18" fmla="*/ 20 w 40"/>
                <a:gd name="T19" fmla="*/ 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8"/>
                  </a:moveTo>
                  <a:cubicBezTo>
                    <a:pt x="13" y="8"/>
                    <a:pt x="8" y="13"/>
                    <a:pt x="8" y="20"/>
                  </a:cubicBezTo>
                  <a:cubicBezTo>
                    <a:pt x="8" y="27"/>
                    <a:pt x="13" y="32"/>
                    <a:pt x="20" y="32"/>
                  </a:cubicBezTo>
                  <a:cubicBezTo>
                    <a:pt x="27" y="32"/>
                    <a:pt x="32" y="27"/>
                    <a:pt x="32" y="20"/>
                  </a:cubicBezTo>
                  <a:cubicBezTo>
                    <a:pt x="32" y="13"/>
                    <a:pt x="27" y="8"/>
                    <a:pt x="20" y="8"/>
                  </a:cubicBezTo>
                  <a:close/>
                </a:path>
              </a:pathLst>
            </a:custGeom>
            <a:grpFill/>
            <a:ln w="38100">
              <a:solidFill>
                <a:srgbClr val="9A004D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sp>
        <p:nvSpPr>
          <p:cNvPr id="87" name="Freeform 60"/>
          <p:cNvSpPr>
            <a:spLocks noEditPoints="1"/>
          </p:cNvSpPr>
          <p:nvPr/>
        </p:nvSpPr>
        <p:spPr bwMode="auto">
          <a:xfrm>
            <a:off x="1971405" y="1789709"/>
            <a:ext cx="519515" cy="631798"/>
          </a:xfrm>
          <a:custGeom>
            <a:avLst/>
            <a:gdLst>
              <a:gd name="T0" fmla="*/ 1562 w 3584"/>
              <a:gd name="T1" fmla="*/ 2055 h 3573"/>
              <a:gd name="T2" fmla="*/ 1544 w 3584"/>
              <a:gd name="T3" fmla="*/ 2368 h 3573"/>
              <a:gd name="T4" fmla="*/ 1848 w 3584"/>
              <a:gd name="T5" fmla="*/ 2581 h 3573"/>
              <a:gd name="T6" fmla="*/ 1895 w 3584"/>
              <a:gd name="T7" fmla="*/ 2785 h 3573"/>
              <a:gd name="T8" fmla="*/ 1715 w 3584"/>
              <a:gd name="T9" fmla="*/ 2800 h 3573"/>
              <a:gd name="T10" fmla="*/ 1492 w 3584"/>
              <a:gd name="T11" fmla="*/ 2764 h 3573"/>
              <a:gd name="T12" fmla="*/ 1754 w 3584"/>
              <a:gd name="T13" fmla="*/ 2989 h 3573"/>
              <a:gd name="T14" fmla="*/ 2043 w 3584"/>
              <a:gd name="T15" fmla="*/ 2902 h 3573"/>
              <a:gd name="T16" fmla="*/ 2093 w 3584"/>
              <a:gd name="T17" fmla="*/ 2593 h 3573"/>
              <a:gd name="T18" fmla="*/ 1802 w 3584"/>
              <a:gd name="T19" fmla="*/ 2363 h 3573"/>
              <a:gd name="T20" fmla="*/ 1721 w 3584"/>
              <a:gd name="T21" fmla="*/ 2170 h 3573"/>
              <a:gd name="T22" fmla="*/ 1869 w 3584"/>
              <a:gd name="T23" fmla="*/ 2116 h 3573"/>
              <a:gd name="T24" fmla="*/ 2096 w 3584"/>
              <a:gd name="T25" fmla="*/ 2136 h 3573"/>
              <a:gd name="T26" fmla="*/ 1872 w 3584"/>
              <a:gd name="T27" fmla="*/ 1942 h 3573"/>
              <a:gd name="T28" fmla="*/ 2657 w 3584"/>
              <a:gd name="T29" fmla="*/ 1446 h 3573"/>
              <a:gd name="T30" fmla="*/ 3302 w 3584"/>
              <a:gd name="T31" fmla="*/ 2055 h 3573"/>
              <a:gd name="T32" fmla="*/ 3582 w 3584"/>
              <a:gd name="T33" fmla="*/ 2756 h 3573"/>
              <a:gd name="T34" fmla="*/ 3436 w 3584"/>
              <a:gd name="T35" fmla="*/ 3232 h 3573"/>
              <a:gd name="T36" fmla="*/ 2962 w 3584"/>
              <a:gd name="T37" fmla="*/ 3476 h 3573"/>
              <a:gd name="T38" fmla="*/ 2254 w 3584"/>
              <a:gd name="T39" fmla="*/ 3565 h 3573"/>
              <a:gd name="T40" fmla="*/ 1420 w 3584"/>
              <a:gd name="T41" fmla="*/ 3568 h 3573"/>
              <a:gd name="T42" fmla="*/ 692 w 3584"/>
              <a:gd name="T43" fmla="*/ 3492 h 3573"/>
              <a:gd name="T44" fmla="*/ 187 w 3584"/>
              <a:gd name="T45" fmla="*/ 3269 h 3573"/>
              <a:gd name="T46" fmla="*/ 0 w 3584"/>
              <a:gd name="T47" fmla="*/ 2829 h 3573"/>
              <a:gd name="T48" fmla="*/ 222 w 3584"/>
              <a:gd name="T49" fmla="*/ 2149 h 3573"/>
              <a:gd name="T50" fmla="*/ 810 w 3584"/>
              <a:gd name="T51" fmla="*/ 1524 h 3573"/>
              <a:gd name="T52" fmla="*/ 1480 w 3584"/>
              <a:gd name="T53" fmla="*/ 1290 h 3573"/>
              <a:gd name="T54" fmla="*/ 1759 w 3584"/>
              <a:gd name="T55" fmla="*/ 1304 h 3573"/>
              <a:gd name="T56" fmla="*/ 1645 w 3584"/>
              <a:gd name="T57" fmla="*/ 148 h 3573"/>
              <a:gd name="T58" fmla="*/ 1540 w 3584"/>
              <a:gd name="T59" fmla="*/ 268 h 3573"/>
              <a:gd name="T60" fmla="*/ 1292 w 3584"/>
              <a:gd name="T61" fmla="*/ 435 h 3573"/>
              <a:gd name="T62" fmla="*/ 1098 w 3584"/>
              <a:gd name="T63" fmla="*/ 471 h 3573"/>
              <a:gd name="T64" fmla="*/ 1350 w 3584"/>
              <a:gd name="T65" fmla="*/ 683 h 3573"/>
              <a:gd name="T66" fmla="*/ 1548 w 3584"/>
              <a:gd name="T67" fmla="*/ 610 h 3573"/>
              <a:gd name="T68" fmla="*/ 1685 w 3584"/>
              <a:gd name="T69" fmla="*/ 559 h 3573"/>
              <a:gd name="T70" fmla="*/ 1803 w 3584"/>
              <a:gd name="T71" fmla="*/ 698 h 3573"/>
              <a:gd name="T72" fmla="*/ 2020 w 3584"/>
              <a:gd name="T73" fmla="*/ 657 h 3573"/>
              <a:gd name="T74" fmla="*/ 2212 w 3584"/>
              <a:gd name="T75" fmla="*/ 313 h 3573"/>
              <a:gd name="T76" fmla="*/ 2006 w 3584"/>
              <a:gd name="T77" fmla="*/ 414 h 3573"/>
              <a:gd name="T78" fmla="*/ 1811 w 3584"/>
              <a:gd name="T79" fmla="*/ 350 h 3573"/>
              <a:gd name="T80" fmla="*/ 1665 w 3584"/>
              <a:gd name="T81" fmla="*/ 151 h 3573"/>
              <a:gd name="T82" fmla="*/ 1745 w 3584"/>
              <a:gd name="T83" fmla="*/ 24 h 3573"/>
              <a:gd name="T84" fmla="*/ 1926 w 3584"/>
              <a:gd name="T85" fmla="*/ 254 h 3573"/>
              <a:gd name="T86" fmla="*/ 2105 w 3584"/>
              <a:gd name="T87" fmla="*/ 199 h 3573"/>
              <a:gd name="T88" fmla="*/ 2326 w 3584"/>
              <a:gd name="T89" fmla="*/ 176 h 3573"/>
              <a:gd name="T90" fmla="*/ 2384 w 3584"/>
              <a:gd name="T91" fmla="*/ 339 h 3573"/>
              <a:gd name="T92" fmla="*/ 2316 w 3584"/>
              <a:gd name="T93" fmla="*/ 455 h 3573"/>
              <a:gd name="T94" fmla="*/ 2150 w 3584"/>
              <a:gd name="T95" fmla="*/ 764 h 3573"/>
              <a:gd name="T96" fmla="*/ 2078 w 3584"/>
              <a:gd name="T97" fmla="*/ 1050 h 3573"/>
              <a:gd name="T98" fmla="*/ 1785 w 3584"/>
              <a:gd name="T99" fmla="*/ 1152 h 3573"/>
              <a:gd name="T100" fmla="*/ 1623 w 3584"/>
              <a:gd name="T101" fmla="*/ 1156 h 3573"/>
              <a:gd name="T102" fmla="*/ 1479 w 3584"/>
              <a:gd name="T103" fmla="*/ 1138 h 3573"/>
              <a:gd name="T104" fmla="*/ 1349 w 3584"/>
              <a:gd name="T105" fmla="*/ 1104 h 3573"/>
              <a:gd name="T106" fmla="*/ 1277 w 3584"/>
              <a:gd name="T107" fmla="*/ 1064 h 3573"/>
              <a:gd name="T108" fmla="*/ 1205 w 3584"/>
              <a:gd name="T109" fmla="*/ 958 h 3573"/>
              <a:gd name="T110" fmla="*/ 1027 w 3584"/>
              <a:gd name="T111" fmla="*/ 660 h 3573"/>
              <a:gd name="T112" fmla="*/ 919 w 3584"/>
              <a:gd name="T113" fmla="*/ 482 h 3573"/>
              <a:gd name="T114" fmla="*/ 963 w 3584"/>
              <a:gd name="T115" fmla="*/ 313 h 3573"/>
              <a:gd name="T116" fmla="*/ 1277 w 3584"/>
              <a:gd name="T117" fmla="*/ 287 h 3573"/>
              <a:gd name="T118" fmla="*/ 1451 w 3584"/>
              <a:gd name="T119" fmla="*/ 106 h 3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84" h="3573">
                <a:moveTo>
                  <a:pt x="1768" y="1791"/>
                </a:moveTo>
                <a:lnTo>
                  <a:pt x="1768" y="1940"/>
                </a:lnTo>
                <a:lnTo>
                  <a:pt x="1731" y="1945"/>
                </a:lnTo>
                <a:lnTo>
                  <a:pt x="1696" y="1955"/>
                </a:lnTo>
                <a:lnTo>
                  <a:pt x="1664" y="1969"/>
                </a:lnTo>
                <a:lnTo>
                  <a:pt x="1634" y="1985"/>
                </a:lnTo>
                <a:lnTo>
                  <a:pt x="1607" y="2005"/>
                </a:lnTo>
                <a:lnTo>
                  <a:pt x="1583" y="2029"/>
                </a:lnTo>
                <a:lnTo>
                  <a:pt x="1562" y="2055"/>
                </a:lnTo>
                <a:lnTo>
                  <a:pt x="1544" y="2084"/>
                </a:lnTo>
                <a:lnTo>
                  <a:pt x="1531" y="2115"/>
                </a:lnTo>
                <a:lnTo>
                  <a:pt x="1522" y="2149"/>
                </a:lnTo>
                <a:lnTo>
                  <a:pt x="1516" y="2184"/>
                </a:lnTo>
                <a:lnTo>
                  <a:pt x="1515" y="2223"/>
                </a:lnTo>
                <a:lnTo>
                  <a:pt x="1516" y="2263"/>
                </a:lnTo>
                <a:lnTo>
                  <a:pt x="1521" y="2302"/>
                </a:lnTo>
                <a:lnTo>
                  <a:pt x="1531" y="2337"/>
                </a:lnTo>
                <a:lnTo>
                  <a:pt x="1544" y="2368"/>
                </a:lnTo>
                <a:lnTo>
                  <a:pt x="1561" y="2396"/>
                </a:lnTo>
                <a:lnTo>
                  <a:pt x="1582" y="2422"/>
                </a:lnTo>
                <a:lnTo>
                  <a:pt x="1612" y="2449"/>
                </a:lnTo>
                <a:lnTo>
                  <a:pt x="1648" y="2475"/>
                </a:lnTo>
                <a:lnTo>
                  <a:pt x="1690" y="2500"/>
                </a:lnTo>
                <a:lnTo>
                  <a:pt x="1739" y="2524"/>
                </a:lnTo>
                <a:lnTo>
                  <a:pt x="1793" y="2546"/>
                </a:lnTo>
                <a:lnTo>
                  <a:pt x="1823" y="2564"/>
                </a:lnTo>
                <a:lnTo>
                  <a:pt x="1848" y="2581"/>
                </a:lnTo>
                <a:lnTo>
                  <a:pt x="1869" y="2598"/>
                </a:lnTo>
                <a:lnTo>
                  <a:pt x="1883" y="2615"/>
                </a:lnTo>
                <a:lnTo>
                  <a:pt x="1894" y="2634"/>
                </a:lnTo>
                <a:lnTo>
                  <a:pt x="1903" y="2657"/>
                </a:lnTo>
                <a:lnTo>
                  <a:pt x="1907" y="2681"/>
                </a:lnTo>
                <a:lnTo>
                  <a:pt x="1909" y="2710"/>
                </a:lnTo>
                <a:lnTo>
                  <a:pt x="1907" y="2739"/>
                </a:lnTo>
                <a:lnTo>
                  <a:pt x="1903" y="2763"/>
                </a:lnTo>
                <a:lnTo>
                  <a:pt x="1895" y="2785"/>
                </a:lnTo>
                <a:lnTo>
                  <a:pt x="1884" y="2803"/>
                </a:lnTo>
                <a:lnTo>
                  <a:pt x="1870" y="2819"/>
                </a:lnTo>
                <a:lnTo>
                  <a:pt x="1852" y="2830"/>
                </a:lnTo>
                <a:lnTo>
                  <a:pt x="1831" y="2836"/>
                </a:lnTo>
                <a:lnTo>
                  <a:pt x="1806" y="2839"/>
                </a:lnTo>
                <a:lnTo>
                  <a:pt x="1779" y="2836"/>
                </a:lnTo>
                <a:lnTo>
                  <a:pt x="1755" y="2829"/>
                </a:lnTo>
                <a:lnTo>
                  <a:pt x="1733" y="2817"/>
                </a:lnTo>
                <a:lnTo>
                  <a:pt x="1715" y="2800"/>
                </a:lnTo>
                <a:lnTo>
                  <a:pt x="1703" y="2781"/>
                </a:lnTo>
                <a:lnTo>
                  <a:pt x="1693" y="2759"/>
                </a:lnTo>
                <a:lnTo>
                  <a:pt x="1687" y="2733"/>
                </a:lnTo>
                <a:lnTo>
                  <a:pt x="1682" y="2702"/>
                </a:lnTo>
                <a:lnTo>
                  <a:pt x="1681" y="2668"/>
                </a:lnTo>
                <a:lnTo>
                  <a:pt x="1486" y="2668"/>
                </a:lnTo>
                <a:lnTo>
                  <a:pt x="1484" y="2671"/>
                </a:lnTo>
                <a:lnTo>
                  <a:pt x="1486" y="2720"/>
                </a:lnTo>
                <a:lnTo>
                  <a:pt x="1492" y="2764"/>
                </a:lnTo>
                <a:lnTo>
                  <a:pt x="1501" y="2803"/>
                </a:lnTo>
                <a:lnTo>
                  <a:pt x="1516" y="2840"/>
                </a:lnTo>
                <a:lnTo>
                  <a:pt x="1535" y="2872"/>
                </a:lnTo>
                <a:lnTo>
                  <a:pt x="1558" y="2899"/>
                </a:lnTo>
                <a:lnTo>
                  <a:pt x="1590" y="2928"/>
                </a:lnTo>
                <a:lnTo>
                  <a:pt x="1626" y="2951"/>
                </a:lnTo>
                <a:lnTo>
                  <a:pt x="1665" y="2968"/>
                </a:lnTo>
                <a:lnTo>
                  <a:pt x="1708" y="2982"/>
                </a:lnTo>
                <a:lnTo>
                  <a:pt x="1754" y="2989"/>
                </a:lnTo>
                <a:lnTo>
                  <a:pt x="1754" y="3129"/>
                </a:lnTo>
                <a:lnTo>
                  <a:pt x="1859" y="3129"/>
                </a:lnTo>
                <a:lnTo>
                  <a:pt x="1859" y="2989"/>
                </a:lnTo>
                <a:lnTo>
                  <a:pt x="1896" y="2983"/>
                </a:lnTo>
                <a:lnTo>
                  <a:pt x="1931" y="2974"/>
                </a:lnTo>
                <a:lnTo>
                  <a:pt x="1963" y="2961"/>
                </a:lnTo>
                <a:lnTo>
                  <a:pt x="1992" y="2945"/>
                </a:lnTo>
                <a:lnTo>
                  <a:pt x="2019" y="2926"/>
                </a:lnTo>
                <a:lnTo>
                  <a:pt x="2043" y="2902"/>
                </a:lnTo>
                <a:lnTo>
                  <a:pt x="2064" y="2877"/>
                </a:lnTo>
                <a:lnTo>
                  <a:pt x="2081" y="2849"/>
                </a:lnTo>
                <a:lnTo>
                  <a:pt x="2094" y="2818"/>
                </a:lnTo>
                <a:lnTo>
                  <a:pt x="2103" y="2785"/>
                </a:lnTo>
                <a:lnTo>
                  <a:pt x="2108" y="2748"/>
                </a:lnTo>
                <a:lnTo>
                  <a:pt x="2110" y="2709"/>
                </a:lnTo>
                <a:lnTo>
                  <a:pt x="2108" y="2667"/>
                </a:lnTo>
                <a:lnTo>
                  <a:pt x="2103" y="2629"/>
                </a:lnTo>
                <a:lnTo>
                  <a:pt x="2093" y="2593"/>
                </a:lnTo>
                <a:lnTo>
                  <a:pt x="2080" y="2561"/>
                </a:lnTo>
                <a:lnTo>
                  <a:pt x="2062" y="2533"/>
                </a:lnTo>
                <a:lnTo>
                  <a:pt x="2041" y="2506"/>
                </a:lnTo>
                <a:lnTo>
                  <a:pt x="2011" y="2479"/>
                </a:lnTo>
                <a:lnTo>
                  <a:pt x="1975" y="2451"/>
                </a:lnTo>
                <a:lnTo>
                  <a:pt x="1933" y="2427"/>
                </a:lnTo>
                <a:lnTo>
                  <a:pt x="1887" y="2404"/>
                </a:lnTo>
                <a:lnTo>
                  <a:pt x="1834" y="2383"/>
                </a:lnTo>
                <a:lnTo>
                  <a:pt x="1802" y="2363"/>
                </a:lnTo>
                <a:lnTo>
                  <a:pt x="1775" y="2346"/>
                </a:lnTo>
                <a:lnTo>
                  <a:pt x="1755" y="2328"/>
                </a:lnTo>
                <a:lnTo>
                  <a:pt x="1740" y="2311"/>
                </a:lnTo>
                <a:lnTo>
                  <a:pt x="1730" y="2293"/>
                </a:lnTo>
                <a:lnTo>
                  <a:pt x="1722" y="2272"/>
                </a:lnTo>
                <a:lnTo>
                  <a:pt x="1718" y="2249"/>
                </a:lnTo>
                <a:lnTo>
                  <a:pt x="1715" y="2223"/>
                </a:lnTo>
                <a:lnTo>
                  <a:pt x="1717" y="2195"/>
                </a:lnTo>
                <a:lnTo>
                  <a:pt x="1721" y="2170"/>
                </a:lnTo>
                <a:lnTo>
                  <a:pt x="1728" y="2148"/>
                </a:lnTo>
                <a:lnTo>
                  <a:pt x="1738" y="2128"/>
                </a:lnTo>
                <a:lnTo>
                  <a:pt x="1750" y="2113"/>
                </a:lnTo>
                <a:lnTo>
                  <a:pt x="1766" y="2102"/>
                </a:lnTo>
                <a:lnTo>
                  <a:pt x="1786" y="2095"/>
                </a:lnTo>
                <a:lnTo>
                  <a:pt x="1809" y="2093"/>
                </a:lnTo>
                <a:lnTo>
                  <a:pt x="1831" y="2095"/>
                </a:lnTo>
                <a:lnTo>
                  <a:pt x="1852" y="2103"/>
                </a:lnTo>
                <a:lnTo>
                  <a:pt x="1869" y="2116"/>
                </a:lnTo>
                <a:lnTo>
                  <a:pt x="1884" y="2135"/>
                </a:lnTo>
                <a:lnTo>
                  <a:pt x="1896" y="2158"/>
                </a:lnTo>
                <a:lnTo>
                  <a:pt x="1904" y="2185"/>
                </a:lnTo>
                <a:lnTo>
                  <a:pt x="1910" y="2218"/>
                </a:lnTo>
                <a:lnTo>
                  <a:pt x="1911" y="2255"/>
                </a:lnTo>
                <a:lnTo>
                  <a:pt x="2112" y="2255"/>
                </a:lnTo>
                <a:lnTo>
                  <a:pt x="2110" y="2212"/>
                </a:lnTo>
                <a:lnTo>
                  <a:pt x="2105" y="2172"/>
                </a:lnTo>
                <a:lnTo>
                  <a:pt x="2096" y="2136"/>
                </a:lnTo>
                <a:lnTo>
                  <a:pt x="2084" y="2102"/>
                </a:lnTo>
                <a:lnTo>
                  <a:pt x="2067" y="2071"/>
                </a:lnTo>
                <a:lnTo>
                  <a:pt x="2048" y="2042"/>
                </a:lnTo>
                <a:lnTo>
                  <a:pt x="2026" y="2017"/>
                </a:lnTo>
                <a:lnTo>
                  <a:pt x="2000" y="1995"/>
                </a:lnTo>
                <a:lnTo>
                  <a:pt x="1973" y="1976"/>
                </a:lnTo>
                <a:lnTo>
                  <a:pt x="1942" y="1962"/>
                </a:lnTo>
                <a:lnTo>
                  <a:pt x="1909" y="1951"/>
                </a:lnTo>
                <a:lnTo>
                  <a:pt x="1872" y="1942"/>
                </a:lnTo>
                <a:lnTo>
                  <a:pt x="1872" y="1791"/>
                </a:lnTo>
                <a:lnTo>
                  <a:pt x="1768" y="1791"/>
                </a:lnTo>
                <a:close/>
                <a:moveTo>
                  <a:pt x="2085" y="1222"/>
                </a:moveTo>
                <a:lnTo>
                  <a:pt x="2185" y="1245"/>
                </a:lnTo>
                <a:lnTo>
                  <a:pt x="2285" y="1273"/>
                </a:lnTo>
                <a:lnTo>
                  <a:pt x="2382" y="1309"/>
                </a:lnTo>
                <a:lnTo>
                  <a:pt x="2476" y="1349"/>
                </a:lnTo>
                <a:lnTo>
                  <a:pt x="2567" y="1395"/>
                </a:lnTo>
                <a:lnTo>
                  <a:pt x="2657" y="1446"/>
                </a:lnTo>
                <a:lnTo>
                  <a:pt x="2742" y="1501"/>
                </a:lnTo>
                <a:lnTo>
                  <a:pt x="2824" y="1559"/>
                </a:lnTo>
                <a:lnTo>
                  <a:pt x="2904" y="1622"/>
                </a:lnTo>
                <a:lnTo>
                  <a:pt x="2980" y="1688"/>
                </a:lnTo>
                <a:lnTo>
                  <a:pt x="3053" y="1757"/>
                </a:lnTo>
                <a:lnTo>
                  <a:pt x="3121" y="1829"/>
                </a:lnTo>
                <a:lnTo>
                  <a:pt x="3185" y="1903"/>
                </a:lnTo>
                <a:lnTo>
                  <a:pt x="3246" y="1978"/>
                </a:lnTo>
                <a:lnTo>
                  <a:pt x="3302" y="2055"/>
                </a:lnTo>
                <a:lnTo>
                  <a:pt x="3353" y="2134"/>
                </a:lnTo>
                <a:lnTo>
                  <a:pt x="3400" y="2212"/>
                </a:lnTo>
                <a:lnTo>
                  <a:pt x="3442" y="2292"/>
                </a:lnTo>
                <a:lnTo>
                  <a:pt x="3479" y="2371"/>
                </a:lnTo>
                <a:lnTo>
                  <a:pt x="3511" y="2450"/>
                </a:lnTo>
                <a:lnTo>
                  <a:pt x="3537" y="2528"/>
                </a:lnTo>
                <a:lnTo>
                  <a:pt x="3558" y="2607"/>
                </a:lnTo>
                <a:lnTo>
                  <a:pt x="3572" y="2682"/>
                </a:lnTo>
                <a:lnTo>
                  <a:pt x="3582" y="2756"/>
                </a:lnTo>
                <a:lnTo>
                  <a:pt x="3584" y="2829"/>
                </a:lnTo>
                <a:lnTo>
                  <a:pt x="3582" y="2890"/>
                </a:lnTo>
                <a:lnTo>
                  <a:pt x="3576" y="2949"/>
                </a:lnTo>
                <a:lnTo>
                  <a:pt x="3562" y="3004"/>
                </a:lnTo>
                <a:lnTo>
                  <a:pt x="3546" y="3055"/>
                </a:lnTo>
                <a:lnTo>
                  <a:pt x="3525" y="3105"/>
                </a:lnTo>
                <a:lnTo>
                  <a:pt x="3499" y="3150"/>
                </a:lnTo>
                <a:lnTo>
                  <a:pt x="3470" y="3193"/>
                </a:lnTo>
                <a:lnTo>
                  <a:pt x="3436" y="3232"/>
                </a:lnTo>
                <a:lnTo>
                  <a:pt x="3397" y="3269"/>
                </a:lnTo>
                <a:lnTo>
                  <a:pt x="3355" y="3303"/>
                </a:lnTo>
                <a:lnTo>
                  <a:pt x="3310" y="3335"/>
                </a:lnTo>
                <a:lnTo>
                  <a:pt x="3260" y="3364"/>
                </a:lnTo>
                <a:lnTo>
                  <a:pt x="3207" y="3391"/>
                </a:lnTo>
                <a:lnTo>
                  <a:pt x="3151" y="3415"/>
                </a:lnTo>
                <a:lnTo>
                  <a:pt x="3091" y="3437"/>
                </a:lnTo>
                <a:lnTo>
                  <a:pt x="3028" y="3458"/>
                </a:lnTo>
                <a:lnTo>
                  <a:pt x="2962" y="3476"/>
                </a:lnTo>
                <a:lnTo>
                  <a:pt x="2894" y="3492"/>
                </a:lnTo>
                <a:lnTo>
                  <a:pt x="2822" y="3506"/>
                </a:lnTo>
                <a:lnTo>
                  <a:pt x="2748" y="3518"/>
                </a:lnTo>
                <a:lnTo>
                  <a:pt x="2671" y="3529"/>
                </a:lnTo>
                <a:lnTo>
                  <a:pt x="2593" y="3539"/>
                </a:lnTo>
                <a:lnTo>
                  <a:pt x="2511" y="3547"/>
                </a:lnTo>
                <a:lnTo>
                  <a:pt x="2427" y="3555"/>
                </a:lnTo>
                <a:lnTo>
                  <a:pt x="2342" y="3560"/>
                </a:lnTo>
                <a:lnTo>
                  <a:pt x="2254" y="3565"/>
                </a:lnTo>
                <a:lnTo>
                  <a:pt x="2165" y="3568"/>
                </a:lnTo>
                <a:lnTo>
                  <a:pt x="2074" y="3570"/>
                </a:lnTo>
                <a:lnTo>
                  <a:pt x="1981" y="3572"/>
                </a:lnTo>
                <a:lnTo>
                  <a:pt x="1888" y="3573"/>
                </a:lnTo>
                <a:lnTo>
                  <a:pt x="1793" y="3573"/>
                </a:lnTo>
                <a:lnTo>
                  <a:pt x="1698" y="3573"/>
                </a:lnTo>
                <a:lnTo>
                  <a:pt x="1603" y="3572"/>
                </a:lnTo>
                <a:lnTo>
                  <a:pt x="1511" y="3570"/>
                </a:lnTo>
                <a:lnTo>
                  <a:pt x="1420" y="3568"/>
                </a:lnTo>
                <a:lnTo>
                  <a:pt x="1330" y="3565"/>
                </a:lnTo>
                <a:lnTo>
                  <a:pt x="1243" y="3560"/>
                </a:lnTo>
                <a:lnTo>
                  <a:pt x="1157" y="3555"/>
                </a:lnTo>
                <a:lnTo>
                  <a:pt x="1074" y="3547"/>
                </a:lnTo>
                <a:lnTo>
                  <a:pt x="993" y="3539"/>
                </a:lnTo>
                <a:lnTo>
                  <a:pt x="913" y="3529"/>
                </a:lnTo>
                <a:lnTo>
                  <a:pt x="837" y="3518"/>
                </a:lnTo>
                <a:lnTo>
                  <a:pt x="763" y="3506"/>
                </a:lnTo>
                <a:lnTo>
                  <a:pt x="692" y="3492"/>
                </a:lnTo>
                <a:lnTo>
                  <a:pt x="622" y="3476"/>
                </a:lnTo>
                <a:lnTo>
                  <a:pt x="557" y="3458"/>
                </a:lnTo>
                <a:lnTo>
                  <a:pt x="494" y="3437"/>
                </a:lnTo>
                <a:lnTo>
                  <a:pt x="435" y="3415"/>
                </a:lnTo>
                <a:lnTo>
                  <a:pt x="378" y="3391"/>
                </a:lnTo>
                <a:lnTo>
                  <a:pt x="325" y="3364"/>
                </a:lnTo>
                <a:lnTo>
                  <a:pt x="276" y="3335"/>
                </a:lnTo>
                <a:lnTo>
                  <a:pt x="229" y="3303"/>
                </a:lnTo>
                <a:lnTo>
                  <a:pt x="187" y="3269"/>
                </a:lnTo>
                <a:lnTo>
                  <a:pt x="150" y="3232"/>
                </a:lnTo>
                <a:lnTo>
                  <a:pt x="116" y="3193"/>
                </a:lnTo>
                <a:lnTo>
                  <a:pt x="86" y="3150"/>
                </a:lnTo>
                <a:lnTo>
                  <a:pt x="61" y="3105"/>
                </a:lnTo>
                <a:lnTo>
                  <a:pt x="39" y="3055"/>
                </a:lnTo>
                <a:lnTo>
                  <a:pt x="22" y="3004"/>
                </a:lnTo>
                <a:lnTo>
                  <a:pt x="10" y="2949"/>
                </a:lnTo>
                <a:lnTo>
                  <a:pt x="2" y="2890"/>
                </a:lnTo>
                <a:lnTo>
                  <a:pt x="0" y="2829"/>
                </a:lnTo>
                <a:lnTo>
                  <a:pt x="3" y="2758"/>
                </a:lnTo>
                <a:lnTo>
                  <a:pt x="12" y="2686"/>
                </a:lnTo>
                <a:lnTo>
                  <a:pt x="26" y="2611"/>
                </a:lnTo>
                <a:lnTo>
                  <a:pt x="46" y="2535"/>
                </a:lnTo>
                <a:lnTo>
                  <a:pt x="72" y="2459"/>
                </a:lnTo>
                <a:lnTo>
                  <a:pt x="101" y="2382"/>
                </a:lnTo>
                <a:lnTo>
                  <a:pt x="137" y="2304"/>
                </a:lnTo>
                <a:lnTo>
                  <a:pt x="178" y="2226"/>
                </a:lnTo>
                <a:lnTo>
                  <a:pt x="222" y="2149"/>
                </a:lnTo>
                <a:lnTo>
                  <a:pt x="271" y="2072"/>
                </a:lnTo>
                <a:lnTo>
                  <a:pt x="325" y="1997"/>
                </a:lnTo>
                <a:lnTo>
                  <a:pt x="383" y="1922"/>
                </a:lnTo>
                <a:lnTo>
                  <a:pt x="445" y="1850"/>
                </a:lnTo>
                <a:lnTo>
                  <a:pt x="511" y="1779"/>
                </a:lnTo>
                <a:lnTo>
                  <a:pt x="580" y="1711"/>
                </a:lnTo>
                <a:lnTo>
                  <a:pt x="653" y="1645"/>
                </a:lnTo>
                <a:lnTo>
                  <a:pt x="730" y="1584"/>
                </a:lnTo>
                <a:lnTo>
                  <a:pt x="810" y="1524"/>
                </a:lnTo>
                <a:lnTo>
                  <a:pt x="892" y="1469"/>
                </a:lnTo>
                <a:lnTo>
                  <a:pt x="977" y="1417"/>
                </a:lnTo>
                <a:lnTo>
                  <a:pt x="1066" y="1370"/>
                </a:lnTo>
                <a:lnTo>
                  <a:pt x="1157" y="1328"/>
                </a:lnTo>
                <a:lnTo>
                  <a:pt x="1251" y="1291"/>
                </a:lnTo>
                <a:lnTo>
                  <a:pt x="1346" y="1259"/>
                </a:lnTo>
                <a:lnTo>
                  <a:pt x="1391" y="1272"/>
                </a:lnTo>
                <a:lnTo>
                  <a:pt x="1436" y="1282"/>
                </a:lnTo>
                <a:lnTo>
                  <a:pt x="1480" y="1290"/>
                </a:lnTo>
                <a:lnTo>
                  <a:pt x="1522" y="1295"/>
                </a:lnTo>
                <a:lnTo>
                  <a:pt x="1562" y="1300"/>
                </a:lnTo>
                <a:lnTo>
                  <a:pt x="1599" y="1303"/>
                </a:lnTo>
                <a:lnTo>
                  <a:pt x="1631" y="1305"/>
                </a:lnTo>
                <a:lnTo>
                  <a:pt x="1657" y="1306"/>
                </a:lnTo>
                <a:lnTo>
                  <a:pt x="1677" y="1306"/>
                </a:lnTo>
                <a:lnTo>
                  <a:pt x="1689" y="1307"/>
                </a:lnTo>
                <a:lnTo>
                  <a:pt x="1721" y="1306"/>
                </a:lnTo>
                <a:lnTo>
                  <a:pt x="1759" y="1304"/>
                </a:lnTo>
                <a:lnTo>
                  <a:pt x="1799" y="1300"/>
                </a:lnTo>
                <a:lnTo>
                  <a:pt x="1845" y="1294"/>
                </a:lnTo>
                <a:lnTo>
                  <a:pt x="1892" y="1285"/>
                </a:lnTo>
                <a:lnTo>
                  <a:pt x="1942" y="1273"/>
                </a:lnTo>
                <a:lnTo>
                  <a:pt x="1990" y="1259"/>
                </a:lnTo>
                <a:lnTo>
                  <a:pt x="2039" y="1243"/>
                </a:lnTo>
                <a:lnTo>
                  <a:pt x="2085" y="1222"/>
                </a:lnTo>
                <a:close/>
                <a:moveTo>
                  <a:pt x="1645" y="49"/>
                </a:moveTo>
                <a:lnTo>
                  <a:pt x="1645" y="148"/>
                </a:lnTo>
                <a:lnTo>
                  <a:pt x="1634" y="148"/>
                </a:lnTo>
                <a:lnTo>
                  <a:pt x="1622" y="149"/>
                </a:lnTo>
                <a:lnTo>
                  <a:pt x="1611" y="152"/>
                </a:lnTo>
                <a:lnTo>
                  <a:pt x="1600" y="159"/>
                </a:lnTo>
                <a:lnTo>
                  <a:pt x="1590" y="168"/>
                </a:lnTo>
                <a:lnTo>
                  <a:pt x="1579" y="183"/>
                </a:lnTo>
                <a:lnTo>
                  <a:pt x="1568" y="203"/>
                </a:lnTo>
                <a:lnTo>
                  <a:pt x="1557" y="229"/>
                </a:lnTo>
                <a:lnTo>
                  <a:pt x="1540" y="268"/>
                </a:lnTo>
                <a:lnTo>
                  <a:pt x="1520" y="301"/>
                </a:lnTo>
                <a:lnTo>
                  <a:pt x="1498" y="331"/>
                </a:lnTo>
                <a:lnTo>
                  <a:pt x="1473" y="355"/>
                </a:lnTo>
                <a:lnTo>
                  <a:pt x="1446" y="376"/>
                </a:lnTo>
                <a:lnTo>
                  <a:pt x="1418" y="393"/>
                </a:lnTo>
                <a:lnTo>
                  <a:pt x="1387" y="408"/>
                </a:lnTo>
                <a:lnTo>
                  <a:pt x="1356" y="419"/>
                </a:lnTo>
                <a:lnTo>
                  <a:pt x="1324" y="427"/>
                </a:lnTo>
                <a:lnTo>
                  <a:pt x="1292" y="435"/>
                </a:lnTo>
                <a:lnTo>
                  <a:pt x="1261" y="440"/>
                </a:lnTo>
                <a:lnTo>
                  <a:pt x="1230" y="443"/>
                </a:lnTo>
                <a:lnTo>
                  <a:pt x="1199" y="445"/>
                </a:lnTo>
                <a:lnTo>
                  <a:pt x="1172" y="446"/>
                </a:lnTo>
                <a:lnTo>
                  <a:pt x="1144" y="446"/>
                </a:lnTo>
                <a:lnTo>
                  <a:pt x="1120" y="446"/>
                </a:lnTo>
                <a:lnTo>
                  <a:pt x="1082" y="446"/>
                </a:lnTo>
                <a:lnTo>
                  <a:pt x="1077" y="446"/>
                </a:lnTo>
                <a:lnTo>
                  <a:pt x="1098" y="471"/>
                </a:lnTo>
                <a:lnTo>
                  <a:pt x="1120" y="498"/>
                </a:lnTo>
                <a:lnTo>
                  <a:pt x="1144" y="525"/>
                </a:lnTo>
                <a:lnTo>
                  <a:pt x="1169" y="554"/>
                </a:lnTo>
                <a:lnTo>
                  <a:pt x="1196" y="580"/>
                </a:lnTo>
                <a:lnTo>
                  <a:pt x="1225" y="607"/>
                </a:lnTo>
                <a:lnTo>
                  <a:pt x="1254" y="630"/>
                </a:lnTo>
                <a:lnTo>
                  <a:pt x="1285" y="652"/>
                </a:lnTo>
                <a:lnTo>
                  <a:pt x="1317" y="669"/>
                </a:lnTo>
                <a:lnTo>
                  <a:pt x="1350" y="683"/>
                </a:lnTo>
                <a:lnTo>
                  <a:pt x="1386" y="690"/>
                </a:lnTo>
                <a:lnTo>
                  <a:pt x="1422" y="694"/>
                </a:lnTo>
                <a:lnTo>
                  <a:pt x="1458" y="690"/>
                </a:lnTo>
                <a:lnTo>
                  <a:pt x="1478" y="684"/>
                </a:lnTo>
                <a:lnTo>
                  <a:pt x="1495" y="674"/>
                </a:lnTo>
                <a:lnTo>
                  <a:pt x="1509" y="661"/>
                </a:lnTo>
                <a:lnTo>
                  <a:pt x="1524" y="645"/>
                </a:lnTo>
                <a:lnTo>
                  <a:pt x="1536" y="628"/>
                </a:lnTo>
                <a:lnTo>
                  <a:pt x="1548" y="610"/>
                </a:lnTo>
                <a:lnTo>
                  <a:pt x="1560" y="594"/>
                </a:lnTo>
                <a:lnTo>
                  <a:pt x="1573" y="577"/>
                </a:lnTo>
                <a:lnTo>
                  <a:pt x="1588" y="563"/>
                </a:lnTo>
                <a:lnTo>
                  <a:pt x="1604" y="552"/>
                </a:lnTo>
                <a:lnTo>
                  <a:pt x="1622" y="544"/>
                </a:lnTo>
                <a:lnTo>
                  <a:pt x="1643" y="541"/>
                </a:lnTo>
                <a:lnTo>
                  <a:pt x="1658" y="543"/>
                </a:lnTo>
                <a:lnTo>
                  <a:pt x="1672" y="550"/>
                </a:lnTo>
                <a:lnTo>
                  <a:pt x="1685" y="559"/>
                </a:lnTo>
                <a:lnTo>
                  <a:pt x="1697" y="572"/>
                </a:lnTo>
                <a:lnTo>
                  <a:pt x="1708" y="586"/>
                </a:lnTo>
                <a:lnTo>
                  <a:pt x="1719" y="602"/>
                </a:lnTo>
                <a:lnTo>
                  <a:pt x="1731" y="619"/>
                </a:lnTo>
                <a:lnTo>
                  <a:pt x="1743" y="636"/>
                </a:lnTo>
                <a:lnTo>
                  <a:pt x="1755" y="654"/>
                </a:lnTo>
                <a:lnTo>
                  <a:pt x="1770" y="671"/>
                </a:lnTo>
                <a:lnTo>
                  <a:pt x="1785" y="685"/>
                </a:lnTo>
                <a:lnTo>
                  <a:pt x="1803" y="698"/>
                </a:lnTo>
                <a:lnTo>
                  <a:pt x="1823" y="708"/>
                </a:lnTo>
                <a:lnTo>
                  <a:pt x="1845" y="716"/>
                </a:lnTo>
                <a:lnTo>
                  <a:pt x="1870" y="718"/>
                </a:lnTo>
                <a:lnTo>
                  <a:pt x="1900" y="717"/>
                </a:lnTo>
                <a:lnTo>
                  <a:pt x="1927" y="711"/>
                </a:lnTo>
                <a:lnTo>
                  <a:pt x="1953" y="702"/>
                </a:lnTo>
                <a:lnTo>
                  <a:pt x="1977" y="689"/>
                </a:lnTo>
                <a:lnTo>
                  <a:pt x="2000" y="675"/>
                </a:lnTo>
                <a:lnTo>
                  <a:pt x="2020" y="657"/>
                </a:lnTo>
                <a:lnTo>
                  <a:pt x="2040" y="639"/>
                </a:lnTo>
                <a:lnTo>
                  <a:pt x="2069" y="577"/>
                </a:lnTo>
                <a:lnTo>
                  <a:pt x="2103" y="514"/>
                </a:lnTo>
                <a:lnTo>
                  <a:pt x="2141" y="451"/>
                </a:lnTo>
                <a:lnTo>
                  <a:pt x="2184" y="383"/>
                </a:lnTo>
                <a:lnTo>
                  <a:pt x="2233" y="315"/>
                </a:lnTo>
                <a:lnTo>
                  <a:pt x="2238" y="308"/>
                </a:lnTo>
                <a:lnTo>
                  <a:pt x="2226" y="310"/>
                </a:lnTo>
                <a:lnTo>
                  <a:pt x="2212" y="313"/>
                </a:lnTo>
                <a:lnTo>
                  <a:pt x="2194" y="317"/>
                </a:lnTo>
                <a:lnTo>
                  <a:pt x="2183" y="325"/>
                </a:lnTo>
                <a:lnTo>
                  <a:pt x="2171" y="334"/>
                </a:lnTo>
                <a:lnTo>
                  <a:pt x="2150" y="349"/>
                </a:lnTo>
                <a:lnTo>
                  <a:pt x="2127" y="365"/>
                </a:lnTo>
                <a:lnTo>
                  <a:pt x="2101" y="381"/>
                </a:lnTo>
                <a:lnTo>
                  <a:pt x="2071" y="396"/>
                </a:lnTo>
                <a:lnTo>
                  <a:pt x="2040" y="407"/>
                </a:lnTo>
                <a:lnTo>
                  <a:pt x="2006" y="414"/>
                </a:lnTo>
                <a:lnTo>
                  <a:pt x="1969" y="418"/>
                </a:lnTo>
                <a:lnTo>
                  <a:pt x="1956" y="418"/>
                </a:lnTo>
                <a:lnTo>
                  <a:pt x="1939" y="415"/>
                </a:lnTo>
                <a:lnTo>
                  <a:pt x="1921" y="412"/>
                </a:lnTo>
                <a:lnTo>
                  <a:pt x="1901" y="407"/>
                </a:lnTo>
                <a:lnTo>
                  <a:pt x="1879" y="398"/>
                </a:lnTo>
                <a:lnTo>
                  <a:pt x="1857" y="386"/>
                </a:lnTo>
                <a:lnTo>
                  <a:pt x="1834" y="370"/>
                </a:lnTo>
                <a:lnTo>
                  <a:pt x="1811" y="350"/>
                </a:lnTo>
                <a:lnTo>
                  <a:pt x="1791" y="325"/>
                </a:lnTo>
                <a:lnTo>
                  <a:pt x="1771" y="295"/>
                </a:lnTo>
                <a:lnTo>
                  <a:pt x="1752" y="259"/>
                </a:lnTo>
                <a:lnTo>
                  <a:pt x="1742" y="237"/>
                </a:lnTo>
                <a:lnTo>
                  <a:pt x="1730" y="215"/>
                </a:lnTo>
                <a:lnTo>
                  <a:pt x="1715" y="194"/>
                </a:lnTo>
                <a:lnTo>
                  <a:pt x="1700" y="176"/>
                </a:lnTo>
                <a:lnTo>
                  <a:pt x="1684" y="161"/>
                </a:lnTo>
                <a:lnTo>
                  <a:pt x="1665" y="151"/>
                </a:lnTo>
                <a:lnTo>
                  <a:pt x="1645" y="148"/>
                </a:lnTo>
                <a:lnTo>
                  <a:pt x="1645" y="49"/>
                </a:lnTo>
                <a:close/>
                <a:moveTo>
                  <a:pt x="1643" y="0"/>
                </a:moveTo>
                <a:lnTo>
                  <a:pt x="1645" y="0"/>
                </a:lnTo>
                <a:lnTo>
                  <a:pt x="1645" y="0"/>
                </a:lnTo>
                <a:lnTo>
                  <a:pt x="1669" y="1"/>
                </a:lnTo>
                <a:lnTo>
                  <a:pt x="1695" y="5"/>
                </a:lnTo>
                <a:lnTo>
                  <a:pt x="1720" y="13"/>
                </a:lnTo>
                <a:lnTo>
                  <a:pt x="1745" y="24"/>
                </a:lnTo>
                <a:lnTo>
                  <a:pt x="1771" y="40"/>
                </a:lnTo>
                <a:lnTo>
                  <a:pt x="1796" y="61"/>
                </a:lnTo>
                <a:lnTo>
                  <a:pt x="1821" y="86"/>
                </a:lnTo>
                <a:lnTo>
                  <a:pt x="1845" y="118"/>
                </a:lnTo>
                <a:lnTo>
                  <a:pt x="1868" y="156"/>
                </a:lnTo>
                <a:lnTo>
                  <a:pt x="1889" y="200"/>
                </a:lnTo>
                <a:lnTo>
                  <a:pt x="1901" y="223"/>
                </a:lnTo>
                <a:lnTo>
                  <a:pt x="1913" y="240"/>
                </a:lnTo>
                <a:lnTo>
                  <a:pt x="1926" y="254"/>
                </a:lnTo>
                <a:lnTo>
                  <a:pt x="1941" y="262"/>
                </a:lnTo>
                <a:lnTo>
                  <a:pt x="1955" y="267"/>
                </a:lnTo>
                <a:lnTo>
                  <a:pt x="1969" y="269"/>
                </a:lnTo>
                <a:lnTo>
                  <a:pt x="1992" y="266"/>
                </a:lnTo>
                <a:lnTo>
                  <a:pt x="2016" y="257"/>
                </a:lnTo>
                <a:lnTo>
                  <a:pt x="2040" y="244"/>
                </a:lnTo>
                <a:lnTo>
                  <a:pt x="2062" y="228"/>
                </a:lnTo>
                <a:lnTo>
                  <a:pt x="2084" y="213"/>
                </a:lnTo>
                <a:lnTo>
                  <a:pt x="2105" y="199"/>
                </a:lnTo>
                <a:lnTo>
                  <a:pt x="2124" y="187"/>
                </a:lnTo>
                <a:lnTo>
                  <a:pt x="2140" y="179"/>
                </a:lnTo>
                <a:lnTo>
                  <a:pt x="2170" y="170"/>
                </a:lnTo>
                <a:lnTo>
                  <a:pt x="2199" y="163"/>
                </a:lnTo>
                <a:lnTo>
                  <a:pt x="2225" y="160"/>
                </a:lnTo>
                <a:lnTo>
                  <a:pt x="2248" y="159"/>
                </a:lnTo>
                <a:lnTo>
                  <a:pt x="2278" y="160"/>
                </a:lnTo>
                <a:lnTo>
                  <a:pt x="2304" y="167"/>
                </a:lnTo>
                <a:lnTo>
                  <a:pt x="2326" y="176"/>
                </a:lnTo>
                <a:lnTo>
                  <a:pt x="2344" y="188"/>
                </a:lnTo>
                <a:lnTo>
                  <a:pt x="2359" y="203"/>
                </a:lnTo>
                <a:lnTo>
                  <a:pt x="2371" y="220"/>
                </a:lnTo>
                <a:lnTo>
                  <a:pt x="2380" y="238"/>
                </a:lnTo>
                <a:lnTo>
                  <a:pt x="2386" y="258"/>
                </a:lnTo>
                <a:lnTo>
                  <a:pt x="2390" y="278"/>
                </a:lnTo>
                <a:lnTo>
                  <a:pt x="2390" y="299"/>
                </a:lnTo>
                <a:lnTo>
                  <a:pt x="2388" y="320"/>
                </a:lnTo>
                <a:lnTo>
                  <a:pt x="2384" y="339"/>
                </a:lnTo>
                <a:lnTo>
                  <a:pt x="2379" y="358"/>
                </a:lnTo>
                <a:lnTo>
                  <a:pt x="2371" y="376"/>
                </a:lnTo>
                <a:lnTo>
                  <a:pt x="2361" y="391"/>
                </a:lnTo>
                <a:lnTo>
                  <a:pt x="2361" y="392"/>
                </a:lnTo>
                <a:lnTo>
                  <a:pt x="2362" y="391"/>
                </a:lnTo>
                <a:lnTo>
                  <a:pt x="2354" y="401"/>
                </a:lnTo>
                <a:lnTo>
                  <a:pt x="2344" y="415"/>
                </a:lnTo>
                <a:lnTo>
                  <a:pt x="2331" y="433"/>
                </a:lnTo>
                <a:lnTo>
                  <a:pt x="2316" y="455"/>
                </a:lnTo>
                <a:lnTo>
                  <a:pt x="2299" y="480"/>
                </a:lnTo>
                <a:lnTo>
                  <a:pt x="2280" y="508"/>
                </a:lnTo>
                <a:lnTo>
                  <a:pt x="2261" y="539"/>
                </a:lnTo>
                <a:lnTo>
                  <a:pt x="2241" y="573"/>
                </a:lnTo>
                <a:lnTo>
                  <a:pt x="2221" y="608"/>
                </a:lnTo>
                <a:lnTo>
                  <a:pt x="2201" y="645"/>
                </a:lnTo>
                <a:lnTo>
                  <a:pt x="2182" y="684"/>
                </a:lnTo>
                <a:lnTo>
                  <a:pt x="2166" y="723"/>
                </a:lnTo>
                <a:lnTo>
                  <a:pt x="2150" y="764"/>
                </a:lnTo>
                <a:lnTo>
                  <a:pt x="2137" y="805"/>
                </a:lnTo>
                <a:lnTo>
                  <a:pt x="2127" y="845"/>
                </a:lnTo>
                <a:lnTo>
                  <a:pt x="2120" y="885"/>
                </a:lnTo>
                <a:lnTo>
                  <a:pt x="2118" y="925"/>
                </a:lnTo>
                <a:lnTo>
                  <a:pt x="2119" y="964"/>
                </a:lnTo>
                <a:lnTo>
                  <a:pt x="2118" y="988"/>
                </a:lnTo>
                <a:lnTo>
                  <a:pt x="2110" y="1010"/>
                </a:lnTo>
                <a:lnTo>
                  <a:pt x="2097" y="1031"/>
                </a:lnTo>
                <a:lnTo>
                  <a:pt x="2078" y="1050"/>
                </a:lnTo>
                <a:lnTo>
                  <a:pt x="2055" y="1068"/>
                </a:lnTo>
                <a:lnTo>
                  <a:pt x="2029" y="1084"/>
                </a:lnTo>
                <a:lnTo>
                  <a:pt x="1998" y="1098"/>
                </a:lnTo>
                <a:lnTo>
                  <a:pt x="1965" y="1112"/>
                </a:lnTo>
                <a:lnTo>
                  <a:pt x="1931" y="1123"/>
                </a:lnTo>
                <a:lnTo>
                  <a:pt x="1894" y="1133"/>
                </a:lnTo>
                <a:lnTo>
                  <a:pt x="1858" y="1140"/>
                </a:lnTo>
                <a:lnTo>
                  <a:pt x="1820" y="1147"/>
                </a:lnTo>
                <a:lnTo>
                  <a:pt x="1785" y="1152"/>
                </a:lnTo>
                <a:lnTo>
                  <a:pt x="1750" y="1156"/>
                </a:lnTo>
                <a:lnTo>
                  <a:pt x="1717" y="1158"/>
                </a:lnTo>
                <a:lnTo>
                  <a:pt x="1715" y="1158"/>
                </a:lnTo>
                <a:lnTo>
                  <a:pt x="1689" y="1158"/>
                </a:lnTo>
                <a:lnTo>
                  <a:pt x="1687" y="1158"/>
                </a:lnTo>
                <a:lnTo>
                  <a:pt x="1678" y="1158"/>
                </a:lnTo>
                <a:lnTo>
                  <a:pt x="1655" y="1158"/>
                </a:lnTo>
                <a:lnTo>
                  <a:pt x="1645" y="1157"/>
                </a:lnTo>
                <a:lnTo>
                  <a:pt x="1623" y="1156"/>
                </a:lnTo>
                <a:lnTo>
                  <a:pt x="1611" y="1155"/>
                </a:lnTo>
                <a:lnTo>
                  <a:pt x="1589" y="1153"/>
                </a:lnTo>
                <a:lnTo>
                  <a:pt x="1576" y="1152"/>
                </a:lnTo>
                <a:lnTo>
                  <a:pt x="1554" y="1149"/>
                </a:lnTo>
                <a:lnTo>
                  <a:pt x="1541" y="1148"/>
                </a:lnTo>
                <a:lnTo>
                  <a:pt x="1520" y="1145"/>
                </a:lnTo>
                <a:lnTo>
                  <a:pt x="1507" y="1142"/>
                </a:lnTo>
                <a:lnTo>
                  <a:pt x="1486" y="1139"/>
                </a:lnTo>
                <a:lnTo>
                  <a:pt x="1479" y="1138"/>
                </a:lnTo>
                <a:lnTo>
                  <a:pt x="1473" y="1137"/>
                </a:lnTo>
                <a:lnTo>
                  <a:pt x="1453" y="1133"/>
                </a:lnTo>
                <a:lnTo>
                  <a:pt x="1440" y="1130"/>
                </a:lnTo>
                <a:lnTo>
                  <a:pt x="1421" y="1126"/>
                </a:lnTo>
                <a:lnTo>
                  <a:pt x="1408" y="1123"/>
                </a:lnTo>
                <a:lnTo>
                  <a:pt x="1390" y="1117"/>
                </a:lnTo>
                <a:lnTo>
                  <a:pt x="1378" y="1113"/>
                </a:lnTo>
                <a:lnTo>
                  <a:pt x="1361" y="1107"/>
                </a:lnTo>
                <a:lnTo>
                  <a:pt x="1349" y="1104"/>
                </a:lnTo>
                <a:lnTo>
                  <a:pt x="1335" y="1097"/>
                </a:lnTo>
                <a:lnTo>
                  <a:pt x="1324" y="1093"/>
                </a:lnTo>
                <a:lnTo>
                  <a:pt x="1317" y="1090"/>
                </a:lnTo>
                <a:lnTo>
                  <a:pt x="1311" y="1086"/>
                </a:lnTo>
                <a:lnTo>
                  <a:pt x="1302" y="1081"/>
                </a:lnTo>
                <a:lnTo>
                  <a:pt x="1290" y="1073"/>
                </a:lnTo>
                <a:lnTo>
                  <a:pt x="1286" y="1071"/>
                </a:lnTo>
                <a:lnTo>
                  <a:pt x="1283" y="1069"/>
                </a:lnTo>
                <a:lnTo>
                  <a:pt x="1277" y="1064"/>
                </a:lnTo>
                <a:lnTo>
                  <a:pt x="1272" y="1060"/>
                </a:lnTo>
                <a:lnTo>
                  <a:pt x="1270" y="1058"/>
                </a:lnTo>
                <a:lnTo>
                  <a:pt x="1268" y="1054"/>
                </a:lnTo>
                <a:lnTo>
                  <a:pt x="1261" y="1048"/>
                </a:lnTo>
                <a:lnTo>
                  <a:pt x="1255" y="1040"/>
                </a:lnTo>
                <a:lnTo>
                  <a:pt x="1247" y="1026"/>
                </a:lnTo>
                <a:lnTo>
                  <a:pt x="1236" y="1007"/>
                </a:lnTo>
                <a:lnTo>
                  <a:pt x="1221" y="984"/>
                </a:lnTo>
                <a:lnTo>
                  <a:pt x="1205" y="958"/>
                </a:lnTo>
                <a:lnTo>
                  <a:pt x="1188" y="928"/>
                </a:lnTo>
                <a:lnTo>
                  <a:pt x="1169" y="897"/>
                </a:lnTo>
                <a:lnTo>
                  <a:pt x="1150" y="864"/>
                </a:lnTo>
                <a:lnTo>
                  <a:pt x="1130" y="830"/>
                </a:lnTo>
                <a:lnTo>
                  <a:pt x="1109" y="795"/>
                </a:lnTo>
                <a:lnTo>
                  <a:pt x="1088" y="761"/>
                </a:lnTo>
                <a:lnTo>
                  <a:pt x="1067" y="726"/>
                </a:lnTo>
                <a:lnTo>
                  <a:pt x="1047" y="691"/>
                </a:lnTo>
                <a:lnTo>
                  <a:pt x="1027" y="660"/>
                </a:lnTo>
                <a:lnTo>
                  <a:pt x="1008" y="629"/>
                </a:lnTo>
                <a:lnTo>
                  <a:pt x="991" y="599"/>
                </a:lnTo>
                <a:lnTo>
                  <a:pt x="975" y="574"/>
                </a:lnTo>
                <a:lnTo>
                  <a:pt x="961" y="551"/>
                </a:lnTo>
                <a:lnTo>
                  <a:pt x="949" y="531"/>
                </a:lnTo>
                <a:lnTo>
                  <a:pt x="940" y="517"/>
                </a:lnTo>
                <a:lnTo>
                  <a:pt x="932" y="506"/>
                </a:lnTo>
                <a:lnTo>
                  <a:pt x="932" y="506"/>
                </a:lnTo>
                <a:lnTo>
                  <a:pt x="919" y="482"/>
                </a:lnTo>
                <a:lnTo>
                  <a:pt x="908" y="459"/>
                </a:lnTo>
                <a:lnTo>
                  <a:pt x="902" y="436"/>
                </a:lnTo>
                <a:lnTo>
                  <a:pt x="899" y="414"/>
                </a:lnTo>
                <a:lnTo>
                  <a:pt x="900" y="393"/>
                </a:lnTo>
                <a:lnTo>
                  <a:pt x="906" y="374"/>
                </a:lnTo>
                <a:lnTo>
                  <a:pt x="915" y="355"/>
                </a:lnTo>
                <a:lnTo>
                  <a:pt x="927" y="338"/>
                </a:lnTo>
                <a:lnTo>
                  <a:pt x="943" y="324"/>
                </a:lnTo>
                <a:lnTo>
                  <a:pt x="963" y="313"/>
                </a:lnTo>
                <a:lnTo>
                  <a:pt x="986" y="304"/>
                </a:lnTo>
                <a:lnTo>
                  <a:pt x="1014" y="299"/>
                </a:lnTo>
                <a:lnTo>
                  <a:pt x="1046" y="297"/>
                </a:lnTo>
                <a:lnTo>
                  <a:pt x="1119" y="298"/>
                </a:lnTo>
                <a:lnTo>
                  <a:pt x="1153" y="297"/>
                </a:lnTo>
                <a:lnTo>
                  <a:pt x="1186" y="297"/>
                </a:lnTo>
                <a:lnTo>
                  <a:pt x="1218" y="294"/>
                </a:lnTo>
                <a:lnTo>
                  <a:pt x="1249" y="291"/>
                </a:lnTo>
                <a:lnTo>
                  <a:pt x="1277" y="287"/>
                </a:lnTo>
                <a:lnTo>
                  <a:pt x="1305" y="279"/>
                </a:lnTo>
                <a:lnTo>
                  <a:pt x="1329" y="270"/>
                </a:lnTo>
                <a:lnTo>
                  <a:pt x="1353" y="259"/>
                </a:lnTo>
                <a:lnTo>
                  <a:pt x="1372" y="244"/>
                </a:lnTo>
                <a:lnTo>
                  <a:pt x="1390" y="226"/>
                </a:lnTo>
                <a:lnTo>
                  <a:pt x="1404" y="205"/>
                </a:lnTo>
                <a:lnTo>
                  <a:pt x="1415" y="180"/>
                </a:lnTo>
                <a:lnTo>
                  <a:pt x="1432" y="139"/>
                </a:lnTo>
                <a:lnTo>
                  <a:pt x="1451" y="106"/>
                </a:lnTo>
                <a:lnTo>
                  <a:pt x="1471" y="78"/>
                </a:lnTo>
                <a:lnTo>
                  <a:pt x="1493" y="55"/>
                </a:lnTo>
                <a:lnTo>
                  <a:pt x="1515" y="36"/>
                </a:lnTo>
                <a:lnTo>
                  <a:pt x="1539" y="22"/>
                </a:lnTo>
                <a:lnTo>
                  <a:pt x="1564" y="12"/>
                </a:lnTo>
                <a:lnTo>
                  <a:pt x="1590" y="4"/>
                </a:lnTo>
                <a:lnTo>
                  <a:pt x="1616" y="1"/>
                </a:lnTo>
                <a:lnTo>
                  <a:pt x="1643" y="0"/>
                </a:lnTo>
                <a:close/>
              </a:path>
            </a:pathLst>
          </a:custGeom>
          <a:solidFill>
            <a:srgbClr val="A8005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89" name="Group 67"/>
          <p:cNvGrpSpPr/>
          <p:nvPr/>
        </p:nvGrpSpPr>
        <p:grpSpPr>
          <a:xfrm>
            <a:off x="2005739" y="2789679"/>
            <a:ext cx="450845" cy="505013"/>
            <a:chOff x="4886259" y="3916188"/>
            <a:chExt cx="593589" cy="664907"/>
          </a:xfrm>
          <a:solidFill>
            <a:srgbClr val="A80054"/>
          </a:solidFill>
        </p:grpSpPr>
        <p:sp>
          <p:nvSpPr>
            <p:cNvPr id="90" name="Freeform 68"/>
            <p:cNvSpPr>
              <a:spLocks/>
            </p:cNvSpPr>
            <p:nvPr/>
          </p:nvSpPr>
          <p:spPr bwMode="auto">
            <a:xfrm>
              <a:off x="4886259" y="3916188"/>
              <a:ext cx="275649" cy="66490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  <p:sp>
          <p:nvSpPr>
            <p:cNvPr id="91" name="Freeform 69"/>
            <p:cNvSpPr>
              <a:spLocks/>
            </p:cNvSpPr>
            <p:nvPr/>
          </p:nvSpPr>
          <p:spPr bwMode="auto">
            <a:xfrm>
              <a:off x="5232782" y="3919112"/>
              <a:ext cx="247066" cy="661983"/>
            </a:xfrm>
            <a:custGeom>
              <a:avLst/>
              <a:gdLst>
                <a:gd name="connsiteX0" fmla="*/ 460904 w 708025"/>
                <a:gd name="connsiteY0" fmla="*/ 360362 h 1897062"/>
                <a:gd name="connsiteX1" fmla="*/ 485246 w 708025"/>
                <a:gd name="connsiteY1" fmla="*/ 361420 h 1897062"/>
                <a:gd name="connsiteX2" fmla="*/ 506942 w 708025"/>
                <a:gd name="connsiteY2" fmla="*/ 364592 h 1897062"/>
                <a:gd name="connsiteX3" fmla="*/ 527050 w 708025"/>
                <a:gd name="connsiteY3" fmla="*/ 369881 h 1897062"/>
                <a:gd name="connsiteX4" fmla="*/ 544513 w 708025"/>
                <a:gd name="connsiteY4" fmla="*/ 375169 h 1897062"/>
                <a:gd name="connsiteX5" fmla="*/ 559859 w 708025"/>
                <a:gd name="connsiteY5" fmla="*/ 382572 h 1897062"/>
                <a:gd name="connsiteX6" fmla="*/ 573617 w 708025"/>
                <a:gd name="connsiteY6" fmla="*/ 390504 h 1897062"/>
                <a:gd name="connsiteX7" fmla="*/ 585788 w 708025"/>
                <a:gd name="connsiteY7" fmla="*/ 399493 h 1897062"/>
                <a:gd name="connsiteX8" fmla="*/ 596900 w 708025"/>
                <a:gd name="connsiteY8" fmla="*/ 407954 h 1897062"/>
                <a:gd name="connsiteX9" fmla="*/ 605367 w 708025"/>
                <a:gd name="connsiteY9" fmla="*/ 417473 h 1897062"/>
                <a:gd name="connsiteX10" fmla="*/ 612775 w 708025"/>
                <a:gd name="connsiteY10" fmla="*/ 425934 h 1897062"/>
                <a:gd name="connsiteX11" fmla="*/ 619125 w 708025"/>
                <a:gd name="connsiteY11" fmla="*/ 434394 h 1897062"/>
                <a:gd name="connsiteX12" fmla="*/ 623359 w 708025"/>
                <a:gd name="connsiteY12" fmla="*/ 441798 h 1897062"/>
                <a:gd name="connsiteX13" fmla="*/ 627063 w 708025"/>
                <a:gd name="connsiteY13" fmla="*/ 448672 h 1897062"/>
                <a:gd name="connsiteX14" fmla="*/ 629179 w 708025"/>
                <a:gd name="connsiteY14" fmla="*/ 455018 h 1897062"/>
                <a:gd name="connsiteX15" fmla="*/ 629709 w 708025"/>
                <a:gd name="connsiteY15" fmla="*/ 456075 h 1897062"/>
                <a:gd name="connsiteX16" fmla="*/ 631825 w 708025"/>
                <a:gd name="connsiteY16" fmla="*/ 461892 h 1897062"/>
                <a:gd name="connsiteX17" fmla="*/ 633942 w 708025"/>
                <a:gd name="connsiteY17" fmla="*/ 469824 h 1897062"/>
                <a:gd name="connsiteX18" fmla="*/ 637117 w 708025"/>
                <a:gd name="connsiteY18" fmla="*/ 480400 h 1897062"/>
                <a:gd name="connsiteX19" fmla="*/ 641350 w 708025"/>
                <a:gd name="connsiteY19" fmla="*/ 494149 h 1897062"/>
                <a:gd name="connsiteX20" fmla="*/ 646113 w 708025"/>
                <a:gd name="connsiteY20" fmla="*/ 509484 h 1897062"/>
                <a:gd name="connsiteX21" fmla="*/ 650875 w 708025"/>
                <a:gd name="connsiteY21" fmla="*/ 525877 h 1897062"/>
                <a:gd name="connsiteX22" fmla="*/ 655638 w 708025"/>
                <a:gd name="connsiteY22" fmla="*/ 544385 h 1897062"/>
                <a:gd name="connsiteX23" fmla="*/ 661459 w 708025"/>
                <a:gd name="connsiteY23" fmla="*/ 563951 h 1897062"/>
                <a:gd name="connsiteX24" fmla="*/ 666750 w 708025"/>
                <a:gd name="connsiteY24" fmla="*/ 584046 h 1897062"/>
                <a:gd name="connsiteX25" fmla="*/ 672042 w 708025"/>
                <a:gd name="connsiteY25" fmla="*/ 605198 h 1897062"/>
                <a:gd name="connsiteX26" fmla="*/ 677334 w 708025"/>
                <a:gd name="connsiteY26" fmla="*/ 625821 h 1897062"/>
                <a:gd name="connsiteX27" fmla="*/ 681567 w 708025"/>
                <a:gd name="connsiteY27" fmla="*/ 646444 h 1897062"/>
                <a:gd name="connsiteX28" fmla="*/ 686329 w 708025"/>
                <a:gd name="connsiteY28" fmla="*/ 666539 h 1897062"/>
                <a:gd name="connsiteX29" fmla="*/ 690034 w 708025"/>
                <a:gd name="connsiteY29" fmla="*/ 686104 h 1897062"/>
                <a:gd name="connsiteX30" fmla="*/ 692679 w 708025"/>
                <a:gd name="connsiteY30" fmla="*/ 704084 h 1897062"/>
                <a:gd name="connsiteX31" fmla="*/ 694796 w 708025"/>
                <a:gd name="connsiteY31" fmla="*/ 721005 h 1897062"/>
                <a:gd name="connsiteX32" fmla="*/ 695854 w 708025"/>
                <a:gd name="connsiteY32" fmla="*/ 735812 h 1897062"/>
                <a:gd name="connsiteX33" fmla="*/ 695854 w 708025"/>
                <a:gd name="connsiteY33" fmla="*/ 747974 h 1897062"/>
                <a:gd name="connsiteX34" fmla="*/ 694267 w 708025"/>
                <a:gd name="connsiteY34" fmla="*/ 758550 h 1897062"/>
                <a:gd name="connsiteX35" fmla="*/ 690034 w 708025"/>
                <a:gd name="connsiteY35" fmla="*/ 769655 h 1897062"/>
                <a:gd name="connsiteX36" fmla="*/ 683154 w 708025"/>
                <a:gd name="connsiteY36" fmla="*/ 781289 h 1897062"/>
                <a:gd name="connsiteX37" fmla="*/ 673100 w 708025"/>
                <a:gd name="connsiteY37" fmla="*/ 792923 h 1897062"/>
                <a:gd name="connsiteX38" fmla="*/ 661459 w 708025"/>
                <a:gd name="connsiteY38" fmla="*/ 805085 h 1897062"/>
                <a:gd name="connsiteX39" fmla="*/ 646642 w 708025"/>
                <a:gd name="connsiteY39" fmla="*/ 817247 h 1897062"/>
                <a:gd name="connsiteX40" fmla="*/ 630767 w 708025"/>
                <a:gd name="connsiteY40" fmla="*/ 828881 h 1897062"/>
                <a:gd name="connsiteX41" fmla="*/ 612775 w 708025"/>
                <a:gd name="connsiteY41" fmla="*/ 839986 h 1897062"/>
                <a:gd name="connsiteX42" fmla="*/ 594254 w 708025"/>
                <a:gd name="connsiteY42" fmla="*/ 851620 h 1897062"/>
                <a:gd name="connsiteX43" fmla="*/ 575204 w 708025"/>
                <a:gd name="connsiteY43" fmla="*/ 862196 h 1897062"/>
                <a:gd name="connsiteX44" fmla="*/ 708025 w 708025"/>
                <a:gd name="connsiteY44" fmla="*/ 1309563 h 1897062"/>
                <a:gd name="connsiteX45" fmla="*/ 489479 w 708025"/>
                <a:gd name="connsiteY45" fmla="*/ 1309563 h 1897062"/>
                <a:gd name="connsiteX46" fmla="*/ 489479 w 708025"/>
                <a:gd name="connsiteY46" fmla="*/ 1841009 h 1897062"/>
                <a:gd name="connsiteX47" fmla="*/ 486304 w 708025"/>
                <a:gd name="connsiteY47" fmla="*/ 1855287 h 1897062"/>
                <a:gd name="connsiteX48" fmla="*/ 482071 w 708025"/>
                <a:gd name="connsiteY48" fmla="*/ 1866920 h 1897062"/>
                <a:gd name="connsiteX49" fmla="*/ 475721 w 708025"/>
                <a:gd name="connsiteY49" fmla="*/ 1876968 h 1897062"/>
                <a:gd name="connsiteX50" fmla="*/ 467784 w 708025"/>
                <a:gd name="connsiteY50" fmla="*/ 1884371 h 1897062"/>
                <a:gd name="connsiteX51" fmla="*/ 458259 w 708025"/>
                <a:gd name="connsiteY51" fmla="*/ 1889659 h 1897062"/>
                <a:gd name="connsiteX52" fmla="*/ 447146 w 708025"/>
                <a:gd name="connsiteY52" fmla="*/ 1894418 h 1897062"/>
                <a:gd name="connsiteX53" fmla="*/ 436034 w 708025"/>
                <a:gd name="connsiteY53" fmla="*/ 1896533 h 1897062"/>
                <a:gd name="connsiteX54" fmla="*/ 423334 w 708025"/>
                <a:gd name="connsiteY54" fmla="*/ 1897062 h 1897062"/>
                <a:gd name="connsiteX55" fmla="*/ 411163 w 708025"/>
                <a:gd name="connsiteY55" fmla="*/ 1896533 h 1897062"/>
                <a:gd name="connsiteX56" fmla="*/ 398992 w 708025"/>
                <a:gd name="connsiteY56" fmla="*/ 1894418 h 1897062"/>
                <a:gd name="connsiteX57" fmla="*/ 388938 w 708025"/>
                <a:gd name="connsiteY57" fmla="*/ 1890717 h 1897062"/>
                <a:gd name="connsiteX58" fmla="*/ 379413 w 708025"/>
                <a:gd name="connsiteY58" fmla="*/ 1884900 h 1897062"/>
                <a:gd name="connsiteX59" fmla="*/ 371475 w 708025"/>
                <a:gd name="connsiteY59" fmla="*/ 1877496 h 1897062"/>
                <a:gd name="connsiteX60" fmla="*/ 364596 w 708025"/>
                <a:gd name="connsiteY60" fmla="*/ 1867449 h 1897062"/>
                <a:gd name="connsiteX61" fmla="*/ 360363 w 708025"/>
                <a:gd name="connsiteY61" fmla="*/ 1855816 h 1897062"/>
                <a:gd name="connsiteX62" fmla="*/ 358246 w 708025"/>
                <a:gd name="connsiteY62" fmla="*/ 1841538 h 1897062"/>
                <a:gd name="connsiteX63" fmla="*/ 336550 w 708025"/>
                <a:gd name="connsiteY63" fmla="*/ 1841538 h 1897062"/>
                <a:gd name="connsiteX64" fmla="*/ 333904 w 708025"/>
                <a:gd name="connsiteY64" fmla="*/ 1855816 h 1897062"/>
                <a:gd name="connsiteX65" fmla="*/ 329671 w 708025"/>
                <a:gd name="connsiteY65" fmla="*/ 1867449 h 1897062"/>
                <a:gd name="connsiteX66" fmla="*/ 323321 w 708025"/>
                <a:gd name="connsiteY66" fmla="*/ 1876968 h 1897062"/>
                <a:gd name="connsiteX67" fmla="*/ 315384 w 708025"/>
                <a:gd name="connsiteY67" fmla="*/ 1884371 h 1897062"/>
                <a:gd name="connsiteX68" fmla="*/ 305859 w 708025"/>
                <a:gd name="connsiteY68" fmla="*/ 1889659 h 1897062"/>
                <a:gd name="connsiteX69" fmla="*/ 295275 w 708025"/>
                <a:gd name="connsiteY69" fmla="*/ 1893361 h 1897062"/>
                <a:gd name="connsiteX70" fmla="*/ 283104 w 708025"/>
                <a:gd name="connsiteY70" fmla="*/ 1895476 h 1897062"/>
                <a:gd name="connsiteX71" fmla="*/ 271463 w 708025"/>
                <a:gd name="connsiteY71" fmla="*/ 1896005 h 1897062"/>
                <a:gd name="connsiteX72" fmla="*/ 258763 w 708025"/>
                <a:gd name="connsiteY72" fmla="*/ 1895476 h 1897062"/>
                <a:gd name="connsiteX73" fmla="*/ 247121 w 708025"/>
                <a:gd name="connsiteY73" fmla="*/ 1893361 h 1897062"/>
                <a:gd name="connsiteX74" fmla="*/ 236538 w 708025"/>
                <a:gd name="connsiteY74" fmla="*/ 1889130 h 1897062"/>
                <a:gd name="connsiteX75" fmla="*/ 226484 w 708025"/>
                <a:gd name="connsiteY75" fmla="*/ 1883842 h 1897062"/>
                <a:gd name="connsiteX76" fmla="*/ 218546 w 708025"/>
                <a:gd name="connsiteY76" fmla="*/ 1876439 h 1897062"/>
                <a:gd name="connsiteX77" fmla="*/ 212196 w 708025"/>
                <a:gd name="connsiteY77" fmla="*/ 1866392 h 1897062"/>
                <a:gd name="connsiteX78" fmla="*/ 207963 w 708025"/>
                <a:gd name="connsiteY78" fmla="*/ 1854758 h 1897062"/>
                <a:gd name="connsiteX79" fmla="*/ 205317 w 708025"/>
                <a:gd name="connsiteY79" fmla="*/ 1840480 h 1897062"/>
                <a:gd name="connsiteX80" fmla="*/ 204788 w 708025"/>
                <a:gd name="connsiteY80" fmla="*/ 1309563 h 1897062"/>
                <a:gd name="connsiteX81" fmla="*/ 0 w 708025"/>
                <a:gd name="connsiteY81" fmla="*/ 1310091 h 1897062"/>
                <a:gd name="connsiteX82" fmla="*/ 139700 w 708025"/>
                <a:gd name="connsiteY82" fmla="*/ 872243 h 1897062"/>
                <a:gd name="connsiteX83" fmla="*/ 117475 w 708025"/>
                <a:gd name="connsiteY83" fmla="*/ 860609 h 1897062"/>
                <a:gd name="connsiteX84" fmla="*/ 96309 w 708025"/>
                <a:gd name="connsiteY84" fmla="*/ 848976 h 1897062"/>
                <a:gd name="connsiteX85" fmla="*/ 76200 w 708025"/>
                <a:gd name="connsiteY85" fmla="*/ 836284 h 1897062"/>
                <a:gd name="connsiteX86" fmla="*/ 57150 w 708025"/>
                <a:gd name="connsiteY86" fmla="*/ 823593 h 1897062"/>
                <a:gd name="connsiteX87" fmla="*/ 40217 w 708025"/>
                <a:gd name="connsiteY87" fmla="*/ 809844 h 1897062"/>
                <a:gd name="connsiteX88" fmla="*/ 25929 w 708025"/>
                <a:gd name="connsiteY88" fmla="*/ 796624 h 1897062"/>
                <a:gd name="connsiteX89" fmla="*/ 14288 w 708025"/>
                <a:gd name="connsiteY89" fmla="*/ 783933 h 1897062"/>
                <a:gd name="connsiteX90" fmla="*/ 5821 w 708025"/>
                <a:gd name="connsiteY90" fmla="*/ 770713 h 1897062"/>
                <a:gd name="connsiteX91" fmla="*/ 1059 w 708025"/>
                <a:gd name="connsiteY91" fmla="*/ 758550 h 1897062"/>
                <a:gd name="connsiteX92" fmla="*/ 0 w 708025"/>
                <a:gd name="connsiteY92" fmla="*/ 748503 h 1897062"/>
                <a:gd name="connsiteX93" fmla="*/ 0 w 708025"/>
                <a:gd name="connsiteY93" fmla="*/ 736341 h 1897062"/>
                <a:gd name="connsiteX94" fmla="*/ 1059 w 708025"/>
                <a:gd name="connsiteY94" fmla="*/ 722063 h 1897062"/>
                <a:gd name="connsiteX95" fmla="*/ 3175 w 708025"/>
                <a:gd name="connsiteY95" fmla="*/ 706199 h 1897062"/>
                <a:gd name="connsiteX96" fmla="*/ 5821 w 708025"/>
                <a:gd name="connsiteY96" fmla="*/ 688220 h 1897062"/>
                <a:gd name="connsiteX97" fmla="*/ 9525 w 708025"/>
                <a:gd name="connsiteY97" fmla="*/ 668654 h 1897062"/>
                <a:gd name="connsiteX98" fmla="*/ 13759 w 708025"/>
                <a:gd name="connsiteY98" fmla="*/ 649088 h 1897062"/>
                <a:gd name="connsiteX99" fmla="*/ 17992 w 708025"/>
                <a:gd name="connsiteY99" fmla="*/ 628465 h 1897062"/>
                <a:gd name="connsiteX100" fmla="*/ 23284 w 708025"/>
                <a:gd name="connsiteY100" fmla="*/ 607842 h 1897062"/>
                <a:gd name="connsiteX101" fmla="*/ 28575 w 708025"/>
                <a:gd name="connsiteY101" fmla="*/ 587218 h 1897062"/>
                <a:gd name="connsiteX102" fmla="*/ 33867 w 708025"/>
                <a:gd name="connsiteY102" fmla="*/ 566595 h 1897062"/>
                <a:gd name="connsiteX103" fmla="*/ 39159 w 708025"/>
                <a:gd name="connsiteY103" fmla="*/ 547029 h 1897062"/>
                <a:gd name="connsiteX104" fmla="*/ 43921 w 708025"/>
                <a:gd name="connsiteY104" fmla="*/ 528521 h 1897062"/>
                <a:gd name="connsiteX105" fmla="*/ 48684 w 708025"/>
                <a:gd name="connsiteY105" fmla="*/ 511600 h 1897062"/>
                <a:gd name="connsiteX106" fmla="*/ 52917 w 708025"/>
                <a:gd name="connsiteY106" fmla="*/ 496264 h 1897062"/>
                <a:gd name="connsiteX107" fmla="*/ 57150 w 708025"/>
                <a:gd name="connsiteY107" fmla="*/ 483573 h 1897062"/>
                <a:gd name="connsiteX108" fmla="*/ 60325 w 708025"/>
                <a:gd name="connsiteY108" fmla="*/ 472468 h 1897062"/>
                <a:gd name="connsiteX109" fmla="*/ 62442 w 708025"/>
                <a:gd name="connsiteY109" fmla="*/ 464007 h 1897062"/>
                <a:gd name="connsiteX110" fmla="*/ 64559 w 708025"/>
                <a:gd name="connsiteY110" fmla="*/ 458719 h 1897062"/>
                <a:gd name="connsiteX111" fmla="*/ 65088 w 708025"/>
                <a:gd name="connsiteY111" fmla="*/ 456604 h 1897062"/>
                <a:gd name="connsiteX112" fmla="*/ 67734 w 708025"/>
                <a:gd name="connsiteY112" fmla="*/ 448672 h 1897062"/>
                <a:gd name="connsiteX113" fmla="*/ 71967 w 708025"/>
                <a:gd name="connsiteY113" fmla="*/ 440211 h 1897062"/>
                <a:gd name="connsiteX114" fmla="*/ 76729 w 708025"/>
                <a:gd name="connsiteY114" fmla="*/ 430693 h 1897062"/>
                <a:gd name="connsiteX115" fmla="*/ 82550 w 708025"/>
                <a:gd name="connsiteY115" fmla="*/ 421703 h 1897062"/>
                <a:gd name="connsiteX116" fmla="*/ 90488 w 708025"/>
                <a:gd name="connsiteY116" fmla="*/ 411656 h 1897062"/>
                <a:gd name="connsiteX117" fmla="*/ 98954 w 708025"/>
                <a:gd name="connsiteY117" fmla="*/ 402666 h 1897062"/>
                <a:gd name="connsiteX118" fmla="*/ 109538 w 708025"/>
                <a:gd name="connsiteY118" fmla="*/ 393148 h 1897062"/>
                <a:gd name="connsiteX119" fmla="*/ 121709 w 708025"/>
                <a:gd name="connsiteY119" fmla="*/ 385216 h 1897062"/>
                <a:gd name="connsiteX120" fmla="*/ 134938 w 708025"/>
                <a:gd name="connsiteY120" fmla="*/ 377813 h 1897062"/>
                <a:gd name="connsiteX121" fmla="*/ 150813 w 708025"/>
                <a:gd name="connsiteY121" fmla="*/ 370938 h 1897062"/>
                <a:gd name="connsiteX122" fmla="*/ 168275 w 708025"/>
                <a:gd name="connsiteY122" fmla="*/ 366179 h 1897062"/>
                <a:gd name="connsiteX123" fmla="*/ 186796 w 708025"/>
                <a:gd name="connsiteY123" fmla="*/ 363006 h 1897062"/>
                <a:gd name="connsiteX124" fmla="*/ 208492 w 708025"/>
                <a:gd name="connsiteY124" fmla="*/ 360891 h 1897062"/>
                <a:gd name="connsiteX125" fmla="*/ 231246 w 708025"/>
                <a:gd name="connsiteY125" fmla="*/ 360891 h 1897062"/>
                <a:gd name="connsiteX126" fmla="*/ 358775 w 708025"/>
                <a:gd name="connsiteY126" fmla="*/ 0 h 1897062"/>
                <a:gd name="connsiteX127" fmla="*/ 381000 w 708025"/>
                <a:gd name="connsiteY127" fmla="*/ 1590 h 1897062"/>
                <a:gd name="connsiteX128" fmla="*/ 402696 w 708025"/>
                <a:gd name="connsiteY128" fmla="*/ 6891 h 1897062"/>
                <a:gd name="connsiteX129" fmla="*/ 422804 w 708025"/>
                <a:gd name="connsiteY129" fmla="*/ 14841 h 1897062"/>
                <a:gd name="connsiteX130" fmla="*/ 441325 w 708025"/>
                <a:gd name="connsiteY130" fmla="*/ 25972 h 1897062"/>
                <a:gd name="connsiteX131" fmla="*/ 458788 w 708025"/>
                <a:gd name="connsiteY131" fmla="*/ 39753 h 1897062"/>
                <a:gd name="connsiteX132" fmla="*/ 473604 w 708025"/>
                <a:gd name="connsiteY132" fmla="*/ 55125 h 1897062"/>
                <a:gd name="connsiteX133" fmla="*/ 486304 w 708025"/>
                <a:gd name="connsiteY133" fmla="*/ 73146 h 1897062"/>
                <a:gd name="connsiteX134" fmla="*/ 496888 w 708025"/>
                <a:gd name="connsiteY134" fmla="*/ 92228 h 1897062"/>
                <a:gd name="connsiteX135" fmla="*/ 504825 w 708025"/>
                <a:gd name="connsiteY135" fmla="*/ 113960 h 1897062"/>
                <a:gd name="connsiteX136" fmla="*/ 509588 w 708025"/>
                <a:gd name="connsiteY136" fmla="*/ 136222 h 1897062"/>
                <a:gd name="connsiteX137" fmla="*/ 511175 w 708025"/>
                <a:gd name="connsiteY137" fmla="*/ 159544 h 1897062"/>
                <a:gd name="connsiteX138" fmla="*/ 509588 w 708025"/>
                <a:gd name="connsiteY138" fmla="*/ 183396 h 1897062"/>
                <a:gd name="connsiteX139" fmla="*/ 504825 w 708025"/>
                <a:gd name="connsiteY139" fmla="*/ 205658 h 1897062"/>
                <a:gd name="connsiteX140" fmla="*/ 496888 w 708025"/>
                <a:gd name="connsiteY140" fmla="*/ 227390 h 1897062"/>
                <a:gd name="connsiteX141" fmla="*/ 486304 w 708025"/>
                <a:gd name="connsiteY141" fmla="*/ 246472 h 1897062"/>
                <a:gd name="connsiteX142" fmla="*/ 473604 w 708025"/>
                <a:gd name="connsiteY142" fmla="*/ 264493 h 1897062"/>
                <a:gd name="connsiteX143" fmla="*/ 458788 w 708025"/>
                <a:gd name="connsiteY143" fmla="*/ 279864 h 1897062"/>
                <a:gd name="connsiteX144" fmla="*/ 441325 w 708025"/>
                <a:gd name="connsiteY144" fmla="*/ 293646 h 1897062"/>
                <a:gd name="connsiteX145" fmla="*/ 422804 w 708025"/>
                <a:gd name="connsiteY145" fmla="*/ 304777 h 1897062"/>
                <a:gd name="connsiteX146" fmla="*/ 402696 w 708025"/>
                <a:gd name="connsiteY146" fmla="*/ 312727 h 1897062"/>
                <a:gd name="connsiteX147" fmla="*/ 381000 w 708025"/>
                <a:gd name="connsiteY147" fmla="*/ 318028 h 1897062"/>
                <a:gd name="connsiteX148" fmla="*/ 358775 w 708025"/>
                <a:gd name="connsiteY148" fmla="*/ 319088 h 1897062"/>
                <a:gd name="connsiteX149" fmla="*/ 336021 w 708025"/>
                <a:gd name="connsiteY149" fmla="*/ 318028 h 1897062"/>
                <a:gd name="connsiteX150" fmla="*/ 314854 w 708025"/>
                <a:gd name="connsiteY150" fmla="*/ 312727 h 1897062"/>
                <a:gd name="connsiteX151" fmla="*/ 294217 w 708025"/>
                <a:gd name="connsiteY151" fmla="*/ 304777 h 1897062"/>
                <a:gd name="connsiteX152" fmla="*/ 275696 w 708025"/>
                <a:gd name="connsiteY152" fmla="*/ 293646 h 1897062"/>
                <a:gd name="connsiteX153" fmla="*/ 258763 w 708025"/>
                <a:gd name="connsiteY153" fmla="*/ 279864 h 1897062"/>
                <a:gd name="connsiteX154" fmla="*/ 243417 w 708025"/>
                <a:gd name="connsiteY154" fmla="*/ 264493 h 1897062"/>
                <a:gd name="connsiteX155" fmla="*/ 230188 w 708025"/>
                <a:gd name="connsiteY155" fmla="*/ 246472 h 1897062"/>
                <a:gd name="connsiteX156" fmla="*/ 220134 w 708025"/>
                <a:gd name="connsiteY156" fmla="*/ 227390 h 1897062"/>
                <a:gd name="connsiteX157" fmla="*/ 212196 w 708025"/>
                <a:gd name="connsiteY157" fmla="*/ 205658 h 1897062"/>
                <a:gd name="connsiteX158" fmla="*/ 207434 w 708025"/>
                <a:gd name="connsiteY158" fmla="*/ 183396 h 1897062"/>
                <a:gd name="connsiteX159" fmla="*/ 206375 w 708025"/>
                <a:gd name="connsiteY159" fmla="*/ 159544 h 1897062"/>
                <a:gd name="connsiteX160" fmla="*/ 207434 w 708025"/>
                <a:gd name="connsiteY160" fmla="*/ 136222 h 1897062"/>
                <a:gd name="connsiteX161" fmla="*/ 212196 w 708025"/>
                <a:gd name="connsiteY161" fmla="*/ 113960 h 1897062"/>
                <a:gd name="connsiteX162" fmla="*/ 220134 w 708025"/>
                <a:gd name="connsiteY162" fmla="*/ 92228 h 1897062"/>
                <a:gd name="connsiteX163" fmla="*/ 230188 w 708025"/>
                <a:gd name="connsiteY163" fmla="*/ 73146 h 1897062"/>
                <a:gd name="connsiteX164" fmla="*/ 243417 w 708025"/>
                <a:gd name="connsiteY164" fmla="*/ 55125 h 1897062"/>
                <a:gd name="connsiteX165" fmla="*/ 258763 w 708025"/>
                <a:gd name="connsiteY165" fmla="*/ 39753 h 1897062"/>
                <a:gd name="connsiteX166" fmla="*/ 275696 w 708025"/>
                <a:gd name="connsiteY166" fmla="*/ 25972 h 1897062"/>
                <a:gd name="connsiteX167" fmla="*/ 294217 w 708025"/>
                <a:gd name="connsiteY167" fmla="*/ 14841 h 1897062"/>
                <a:gd name="connsiteX168" fmla="*/ 314854 w 708025"/>
                <a:gd name="connsiteY168" fmla="*/ 6891 h 1897062"/>
                <a:gd name="connsiteX169" fmla="*/ 336021 w 708025"/>
                <a:gd name="connsiteY169" fmla="*/ 1590 h 1897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708025" h="1897062">
                  <a:moveTo>
                    <a:pt x="460904" y="360362"/>
                  </a:moveTo>
                  <a:lnTo>
                    <a:pt x="485246" y="361420"/>
                  </a:lnTo>
                  <a:lnTo>
                    <a:pt x="506942" y="364592"/>
                  </a:lnTo>
                  <a:lnTo>
                    <a:pt x="527050" y="369881"/>
                  </a:lnTo>
                  <a:lnTo>
                    <a:pt x="544513" y="375169"/>
                  </a:lnTo>
                  <a:lnTo>
                    <a:pt x="559859" y="382572"/>
                  </a:lnTo>
                  <a:lnTo>
                    <a:pt x="573617" y="390504"/>
                  </a:lnTo>
                  <a:lnTo>
                    <a:pt x="585788" y="399493"/>
                  </a:lnTo>
                  <a:lnTo>
                    <a:pt x="596900" y="407954"/>
                  </a:lnTo>
                  <a:lnTo>
                    <a:pt x="605367" y="417473"/>
                  </a:lnTo>
                  <a:lnTo>
                    <a:pt x="612775" y="425934"/>
                  </a:lnTo>
                  <a:lnTo>
                    <a:pt x="619125" y="434394"/>
                  </a:lnTo>
                  <a:lnTo>
                    <a:pt x="623359" y="441798"/>
                  </a:lnTo>
                  <a:lnTo>
                    <a:pt x="627063" y="448672"/>
                  </a:lnTo>
                  <a:lnTo>
                    <a:pt x="629179" y="455018"/>
                  </a:lnTo>
                  <a:lnTo>
                    <a:pt x="629709" y="456075"/>
                  </a:lnTo>
                  <a:lnTo>
                    <a:pt x="631825" y="461892"/>
                  </a:lnTo>
                  <a:lnTo>
                    <a:pt x="633942" y="469824"/>
                  </a:lnTo>
                  <a:lnTo>
                    <a:pt x="637117" y="480400"/>
                  </a:lnTo>
                  <a:lnTo>
                    <a:pt x="641350" y="494149"/>
                  </a:lnTo>
                  <a:lnTo>
                    <a:pt x="646113" y="509484"/>
                  </a:lnTo>
                  <a:lnTo>
                    <a:pt x="650875" y="525877"/>
                  </a:lnTo>
                  <a:lnTo>
                    <a:pt x="655638" y="544385"/>
                  </a:lnTo>
                  <a:lnTo>
                    <a:pt x="661459" y="563951"/>
                  </a:lnTo>
                  <a:lnTo>
                    <a:pt x="666750" y="584046"/>
                  </a:lnTo>
                  <a:lnTo>
                    <a:pt x="672042" y="605198"/>
                  </a:lnTo>
                  <a:lnTo>
                    <a:pt x="677334" y="625821"/>
                  </a:lnTo>
                  <a:lnTo>
                    <a:pt x="681567" y="646444"/>
                  </a:lnTo>
                  <a:lnTo>
                    <a:pt x="686329" y="666539"/>
                  </a:lnTo>
                  <a:lnTo>
                    <a:pt x="690034" y="686104"/>
                  </a:lnTo>
                  <a:lnTo>
                    <a:pt x="692679" y="704084"/>
                  </a:lnTo>
                  <a:lnTo>
                    <a:pt x="694796" y="721005"/>
                  </a:lnTo>
                  <a:lnTo>
                    <a:pt x="695854" y="735812"/>
                  </a:lnTo>
                  <a:lnTo>
                    <a:pt x="695854" y="747974"/>
                  </a:lnTo>
                  <a:lnTo>
                    <a:pt x="694267" y="758550"/>
                  </a:lnTo>
                  <a:lnTo>
                    <a:pt x="690034" y="769655"/>
                  </a:lnTo>
                  <a:lnTo>
                    <a:pt x="683154" y="781289"/>
                  </a:lnTo>
                  <a:lnTo>
                    <a:pt x="673100" y="792923"/>
                  </a:lnTo>
                  <a:lnTo>
                    <a:pt x="661459" y="805085"/>
                  </a:lnTo>
                  <a:lnTo>
                    <a:pt x="646642" y="817247"/>
                  </a:lnTo>
                  <a:lnTo>
                    <a:pt x="630767" y="828881"/>
                  </a:lnTo>
                  <a:lnTo>
                    <a:pt x="612775" y="839986"/>
                  </a:lnTo>
                  <a:lnTo>
                    <a:pt x="594254" y="851620"/>
                  </a:lnTo>
                  <a:lnTo>
                    <a:pt x="575204" y="862196"/>
                  </a:lnTo>
                  <a:lnTo>
                    <a:pt x="708025" y="1309563"/>
                  </a:lnTo>
                  <a:lnTo>
                    <a:pt x="489479" y="1309563"/>
                  </a:lnTo>
                  <a:lnTo>
                    <a:pt x="489479" y="1841009"/>
                  </a:lnTo>
                  <a:lnTo>
                    <a:pt x="486304" y="1855287"/>
                  </a:lnTo>
                  <a:lnTo>
                    <a:pt x="482071" y="1866920"/>
                  </a:lnTo>
                  <a:lnTo>
                    <a:pt x="475721" y="1876968"/>
                  </a:lnTo>
                  <a:lnTo>
                    <a:pt x="467784" y="1884371"/>
                  </a:lnTo>
                  <a:lnTo>
                    <a:pt x="458259" y="1889659"/>
                  </a:lnTo>
                  <a:lnTo>
                    <a:pt x="447146" y="1894418"/>
                  </a:lnTo>
                  <a:lnTo>
                    <a:pt x="436034" y="1896533"/>
                  </a:lnTo>
                  <a:lnTo>
                    <a:pt x="423334" y="1897062"/>
                  </a:lnTo>
                  <a:lnTo>
                    <a:pt x="411163" y="1896533"/>
                  </a:lnTo>
                  <a:lnTo>
                    <a:pt x="398992" y="1894418"/>
                  </a:lnTo>
                  <a:lnTo>
                    <a:pt x="388938" y="1890717"/>
                  </a:lnTo>
                  <a:lnTo>
                    <a:pt x="379413" y="1884900"/>
                  </a:lnTo>
                  <a:lnTo>
                    <a:pt x="371475" y="1877496"/>
                  </a:lnTo>
                  <a:lnTo>
                    <a:pt x="364596" y="1867449"/>
                  </a:lnTo>
                  <a:lnTo>
                    <a:pt x="360363" y="1855816"/>
                  </a:lnTo>
                  <a:lnTo>
                    <a:pt x="358246" y="1841538"/>
                  </a:lnTo>
                  <a:lnTo>
                    <a:pt x="336550" y="1841538"/>
                  </a:lnTo>
                  <a:lnTo>
                    <a:pt x="333904" y="1855816"/>
                  </a:lnTo>
                  <a:lnTo>
                    <a:pt x="329671" y="1867449"/>
                  </a:lnTo>
                  <a:lnTo>
                    <a:pt x="323321" y="1876968"/>
                  </a:lnTo>
                  <a:lnTo>
                    <a:pt x="315384" y="1884371"/>
                  </a:lnTo>
                  <a:lnTo>
                    <a:pt x="305859" y="1889659"/>
                  </a:lnTo>
                  <a:lnTo>
                    <a:pt x="295275" y="1893361"/>
                  </a:lnTo>
                  <a:lnTo>
                    <a:pt x="283104" y="1895476"/>
                  </a:lnTo>
                  <a:lnTo>
                    <a:pt x="271463" y="1896005"/>
                  </a:lnTo>
                  <a:lnTo>
                    <a:pt x="258763" y="1895476"/>
                  </a:lnTo>
                  <a:lnTo>
                    <a:pt x="247121" y="1893361"/>
                  </a:lnTo>
                  <a:lnTo>
                    <a:pt x="236538" y="1889130"/>
                  </a:lnTo>
                  <a:lnTo>
                    <a:pt x="226484" y="1883842"/>
                  </a:lnTo>
                  <a:lnTo>
                    <a:pt x="218546" y="1876439"/>
                  </a:lnTo>
                  <a:lnTo>
                    <a:pt x="212196" y="1866392"/>
                  </a:lnTo>
                  <a:lnTo>
                    <a:pt x="207963" y="1854758"/>
                  </a:lnTo>
                  <a:lnTo>
                    <a:pt x="205317" y="1840480"/>
                  </a:lnTo>
                  <a:lnTo>
                    <a:pt x="204788" y="1309563"/>
                  </a:lnTo>
                  <a:lnTo>
                    <a:pt x="0" y="1310091"/>
                  </a:lnTo>
                  <a:lnTo>
                    <a:pt x="139700" y="872243"/>
                  </a:lnTo>
                  <a:lnTo>
                    <a:pt x="117475" y="860609"/>
                  </a:lnTo>
                  <a:lnTo>
                    <a:pt x="96309" y="848976"/>
                  </a:lnTo>
                  <a:lnTo>
                    <a:pt x="76200" y="836284"/>
                  </a:lnTo>
                  <a:lnTo>
                    <a:pt x="57150" y="823593"/>
                  </a:lnTo>
                  <a:lnTo>
                    <a:pt x="40217" y="809844"/>
                  </a:lnTo>
                  <a:lnTo>
                    <a:pt x="25929" y="796624"/>
                  </a:lnTo>
                  <a:lnTo>
                    <a:pt x="14288" y="783933"/>
                  </a:lnTo>
                  <a:lnTo>
                    <a:pt x="5821" y="770713"/>
                  </a:lnTo>
                  <a:lnTo>
                    <a:pt x="1059" y="758550"/>
                  </a:lnTo>
                  <a:lnTo>
                    <a:pt x="0" y="748503"/>
                  </a:lnTo>
                  <a:lnTo>
                    <a:pt x="0" y="736341"/>
                  </a:lnTo>
                  <a:lnTo>
                    <a:pt x="1059" y="722063"/>
                  </a:lnTo>
                  <a:lnTo>
                    <a:pt x="3175" y="706199"/>
                  </a:lnTo>
                  <a:lnTo>
                    <a:pt x="5821" y="688220"/>
                  </a:lnTo>
                  <a:lnTo>
                    <a:pt x="9525" y="668654"/>
                  </a:lnTo>
                  <a:lnTo>
                    <a:pt x="13759" y="649088"/>
                  </a:lnTo>
                  <a:lnTo>
                    <a:pt x="17992" y="628465"/>
                  </a:lnTo>
                  <a:lnTo>
                    <a:pt x="23284" y="607842"/>
                  </a:lnTo>
                  <a:lnTo>
                    <a:pt x="28575" y="587218"/>
                  </a:lnTo>
                  <a:lnTo>
                    <a:pt x="33867" y="566595"/>
                  </a:lnTo>
                  <a:lnTo>
                    <a:pt x="39159" y="547029"/>
                  </a:lnTo>
                  <a:lnTo>
                    <a:pt x="43921" y="528521"/>
                  </a:lnTo>
                  <a:lnTo>
                    <a:pt x="48684" y="511600"/>
                  </a:lnTo>
                  <a:lnTo>
                    <a:pt x="52917" y="496264"/>
                  </a:lnTo>
                  <a:lnTo>
                    <a:pt x="57150" y="483573"/>
                  </a:lnTo>
                  <a:lnTo>
                    <a:pt x="60325" y="472468"/>
                  </a:lnTo>
                  <a:lnTo>
                    <a:pt x="62442" y="464007"/>
                  </a:lnTo>
                  <a:lnTo>
                    <a:pt x="64559" y="458719"/>
                  </a:lnTo>
                  <a:lnTo>
                    <a:pt x="65088" y="456604"/>
                  </a:lnTo>
                  <a:lnTo>
                    <a:pt x="67734" y="448672"/>
                  </a:lnTo>
                  <a:lnTo>
                    <a:pt x="71967" y="440211"/>
                  </a:lnTo>
                  <a:lnTo>
                    <a:pt x="76729" y="430693"/>
                  </a:lnTo>
                  <a:lnTo>
                    <a:pt x="82550" y="421703"/>
                  </a:lnTo>
                  <a:lnTo>
                    <a:pt x="90488" y="411656"/>
                  </a:lnTo>
                  <a:lnTo>
                    <a:pt x="98954" y="402666"/>
                  </a:lnTo>
                  <a:lnTo>
                    <a:pt x="109538" y="393148"/>
                  </a:lnTo>
                  <a:lnTo>
                    <a:pt x="121709" y="385216"/>
                  </a:lnTo>
                  <a:lnTo>
                    <a:pt x="134938" y="377813"/>
                  </a:lnTo>
                  <a:lnTo>
                    <a:pt x="150813" y="370938"/>
                  </a:lnTo>
                  <a:lnTo>
                    <a:pt x="168275" y="366179"/>
                  </a:lnTo>
                  <a:lnTo>
                    <a:pt x="186796" y="363006"/>
                  </a:lnTo>
                  <a:lnTo>
                    <a:pt x="208492" y="360891"/>
                  </a:lnTo>
                  <a:lnTo>
                    <a:pt x="231246" y="360891"/>
                  </a:lnTo>
                  <a:close/>
                  <a:moveTo>
                    <a:pt x="358775" y="0"/>
                  </a:moveTo>
                  <a:lnTo>
                    <a:pt x="381000" y="1590"/>
                  </a:lnTo>
                  <a:lnTo>
                    <a:pt x="402696" y="6891"/>
                  </a:lnTo>
                  <a:lnTo>
                    <a:pt x="422804" y="14841"/>
                  </a:lnTo>
                  <a:lnTo>
                    <a:pt x="441325" y="25972"/>
                  </a:lnTo>
                  <a:lnTo>
                    <a:pt x="458788" y="39753"/>
                  </a:lnTo>
                  <a:lnTo>
                    <a:pt x="473604" y="55125"/>
                  </a:lnTo>
                  <a:lnTo>
                    <a:pt x="486304" y="73146"/>
                  </a:lnTo>
                  <a:lnTo>
                    <a:pt x="496888" y="92228"/>
                  </a:lnTo>
                  <a:lnTo>
                    <a:pt x="504825" y="113960"/>
                  </a:lnTo>
                  <a:lnTo>
                    <a:pt x="509588" y="136222"/>
                  </a:lnTo>
                  <a:lnTo>
                    <a:pt x="511175" y="159544"/>
                  </a:lnTo>
                  <a:lnTo>
                    <a:pt x="509588" y="183396"/>
                  </a:lnTo>
                  <a:lnTo>
                    <a:pt x="504825" y="205658"/>
                  </a:lnTo>
                  <a:lnTo>
                    <a:pt x="496888" y="227390"/>
                  </a:lnTo>
                  <a:lnTo>
                    <a:pt x="486304" y="246472"/>
                  </a:lnTo>
                  <a:lnTo>
                    <a:pt x="473604" y="264493"/>
                  </a:lnTo>
                  <a:lnTo>
                    <a:pt x="458788" y="279864"/>
                  </a:lnTo>
                  <a:lnTo>
                    <a:pt x="441325" y="293646"/>
                  </a:lnTo>
                  <a:lnTo>
                    <a:pt x="422804" y="304777"/>
                  </a:lnTo>
                  <a:lnTo>
                    <a:pt x="402696" y="312727"/>
                  </a:lnTo>
                  <a:lnTo>
                    <a:pt x="381000" y="318028"/>
                  </a:lnTo>
                  <a:lnTo>
                    <a:pt x="358775" y="319088"/>
                  </a:lnTo>
                  <a:lnTo>
                    <a:pt x="336021" y="318028"/>
                  </a:lnTo>
                  <a:lnTo>
                    <a:pt x="314854" y="312727"/>
                  </a:lnTo>
                  <a:lnTo>
                    <a:pt x="294217" y="304777"/>
                  </a:lnTo>
                  <a:lnTo>
                    <a:pt x="275696" y="293646"/>
                  </a:lnTo>
                  <a:lnTo>
                    <a:pt x="258763" y="279864"/>
                  </a:lnTo>
                  <a:lnTo>
                    <a:pt x="243417" y="264493"/>
                  </a:lnTo>
                  <a:lnTo>
                    <a:pt x="230188" y="246472"/>
                  </a:lnTo>
                  <a:lnTo>
                    <a:pt x="220134" y="227390"/>
                  </a:lnTo>
                  <a:lnTo>
                    <a:pt x="212196" y="205658"/>
                  </a:lnTo>
                  <a:lnTo>
                    <a:pt x="207434" y="183396"/>
                  </a:lnTo>
                  <a:lnTo>
                    <a:pt x="206375" y="159544"/>
                  </a:lnTo>
                  <a:lnTo>
                    <a:pt x="207434" y="136222"/>
                  </a:lnTo>
                  <a:lnTo>
                    <a:pt x="212196" y="113960"/>
                  </a:lnTo>
                  <a:lnTo>
                    <a:pt x="220134" y="92228"/>
                  </a:lnTo>
                  <a:lnTo>
                    <a:pt x="230188" y="73146"/>
                  </a:lnTo>
                  <a:lnTo>
                    <a:pt x="243417" y="55125"/>
                  </a:lnTo>
                  <a:lnTo>
                    <a:pt x="258763" y="39753"/>
                  </a:lnTo>
                  <a:lnTo>
                    <a:pt x="275696" y="25972"/>
                  </a:lnTo>
                  <a:lnTo>
                    <a:pt x="294217" y="14841"/>
                  </a:lnTo>
                  <a:lnTo>
                    <a:pt x="314854" y="6891"/>
                  </a:lnTo>
                  <a:lnTo>
                    <a:pt x="336021" y="15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dirty="0"/>
            </a:p>
          </p:txBody>
        </p:sp>
      </p:grpSp>
      <p:grpSp>
        <p:nvGrpSpPr>
          <p:cNvPr id="92" name="Group 87"/>
          <p:cNvGrpSpPr/>
          <p:nvPr/>
        </p:nvGrpSpPr>
        <p:grpSpPr>
          <a:xfrm>
            <a:off x="2036694" y="4476483"/>
            <a:ext cx="519515" cy="466177"/>
            <a:chOff x="3270126" y="2762664"/>
            <a:chExt cx="684000" cy="613776"/>
          </a:xfrm>
          <a:solidFill>
            <a:srgbClr val="A80054"/>
          </a:solidFill>
        </p:grpSpPr>
        <p:sp>
          <p:nvSpPr>
            <p:cNvPr id="93" name="Freeform 51"/>
            <p:cNvSpPr>
              <a:spLocks/>
            </p:cNvSpPr>
            <p:nvPr/>
          </p:nvSpPr>
          <p:spPr bwMode="auto">
            <a:xfrm>
              <a:off x="3387901" y="2872777"/>
              <a:ext cx="294437" cy="55057"/>
            </a:xfrm>
            <a:custGeom>
              <a:avLst/>
              <a:gdLst>
                <a:gd name="T0" fmla="*/ 151 w 1438"/>
                <a:gd name="T1" fmla="*/ 0 h 302"/>
                <a:gd name="T2" fmla="*/ 1287 w 1438"/>
                <a:gd name="T3" fmla="*/ 0 h 302"/>
                <a:gd name="T4" fmla="*/ 1318 w 1438"/>
                <a:gd name="T5" fmla="*/ 3 h 302"/>
                <a:gd name="T6" fmla="*/ 1346 w 1438"/>
                <a:gd name="T7" fmla="*/ 12 h 302"/>
                <a:gd name="T8" fmla="*/ 1372 w 1438"/>
                <a:gd name="T9" fmla="*/ 26 h 302"/>
                <a:gd name="T10" fmla="*/ 1394 w 1438"/>
                <a:gd name="T11" fmla="*/ 45 h 302"/>
                <a:gd name="T12" fmla="*/ 1413 w 1438"/>
                <a:gd name="T13" fmla="*/ 67 h 302"/>
                <a:gd name="T14" fmla="*/ 1426 w 1438"/>
                <a:gd name="T15" fmla="*/ 93 h 302"/>
                <a:gd name="T16" fmla="*/ 1435 w 1438"/>
                <a:gd name="T17" fmla="*/ 121 h 302"/>
                <a:gd name="T18" fmla="*/ 1438 w 1438"/>
                <a:gd name="T19" fmla="*/ 151 h 302"/>
                <a:gd name="T20" fmla="*/ 1435 w 1438"/>
                <a:gd name="T21" fmla="*/ 181 h 302"/>
                <a:gd name="T22" fmla="*/ 1426 w 1438"/>
                <a:gd name="T23" fmla="*/ 209 h 302"/>
                <a:gd name="T24" fmla="*/ 1413 w 1438"/>
                <a:gd name="T25" fmla="*/ 235 h 302"/>
                <a:gd name="T26" fmla="*/ 1394 w 1438"/>
                <a:gd name="T27" fmla="*/ 257 h 302"/>
                <a:gd name="T28" fmla="*/ 1372 w 1438"/>
                <a:gd name="T29" fmla="*/ 276 h 302"/>
                <a:gd name="T30" fmla="*/ 1346 w 1438"/>
                <a:gd name="T31" fmla="*/ 289 h 302"/>
                <a:gd name="T32" fmla="*/ 1318 w 1438"/>
                <a:gd name="T33" fmla="*/ 298 h 302"/>
                <a:gd name="T34" fmla="*/ 1287 w 1438"/>
                <a:gd name="T35" fmla="*/ 302 h 302"/>
                <a:gd name="T36" fmla="*/ 151 w 1438"/>
                <a:gd name="T37" fmla="*/ 302 h 302"/>
                <a:gd name="T38" fmla="*/ 121 w 1438"/>
                <a:gd name="T39" fmla="*/ 298 h 302"/>
                <a:gd name="T40" fmla="*/ 93 w 1438"/>
                <a:gd name="T41" fmla="*/ 289 h 302"/>
                <a:gd name="T42" fmla="*/ 66 w 1438"/>
                <a:gd name="T43" fmla="*/ 276 h 302"/>
                <a:gd name="T44" fmla="*/ 44 w 1438"/>
                <a:gd name="T45" fmla="*/ 257 h 302"/>
                <a:gd name="T46" fmla="*/ 26 w 1438"/>
                <a:gd name="T47" fmla="*/ 235 h 302"/>
                <a:gd name="T48" fmla="*/ 12 w 1438"/>
                <a:gd name="T49" fmla="*/ 209 h 302"/>
                <a:gd name="T50" fmla="*/ 4 w 1438"/>
                <a:gd name="T51" fmla="*/ 181 h 302"/>
                <a:gd name="T52" fmla="*/ 0 w 1438"/>
                <a:gd name="T53" fmla="*/ 151 h 302"/>
                <a:gd name="T54" fmla="*/ 4 w 1438"/>
                <a:gd name="T55" fmla="*/ 121 h 302"/>
                <a:gd name="T56" fmla="*/ 12 w 1438"/>
                <a:gd name="T57" fmla="*/ 93 h 302"/>
                <a:gd name="T58" fmla="*/ 26 w 1438"/>
                <a:gd name="T59" fmla="*/ 67 h 302"/>
                <a:gd name="T60" fmla="*/ 44 w 1438"/>
                <a:gd name="T61" fmla="*/ 45 h 302"/>
                <a:gd name="T62" fmla="*/ 66 w 1438"/>
                <a:gd name="T63" fmla="*/ 26 h 302"/>
                <a:gd name="T64" fmla="*/ 93 w 1438"/>
                <a:gd name="T65" fmla="*/ 12 h 302"/>
                <a:gd name="T66" fmla="*/ 121 w 1438"/>
                <a:gd name="T67" fmla="*/ 3 h 302"/>
                <a:gd name="T68" fmla="*/ 151 w 1438"/>
                <a:gd name="T69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2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5"/>
                  </a:lnTo>
                  <a:lnTo>
                    <a:pt x="1413" y="67"/>
                  </a:lnTo>
                  <a:lnTo>
                    <a:pt x="1426" y="93"/>
                  </a:lnTo>
                  <a:lnTo>
                    <a:pt x="1435" y="121"/>
                  </a:lnTo>
                  <a:lnTo>
                    <a:pt x="1438" y="151"/>
                  </a:lnTo>
                  <a:lnTo>
                    <a:pt x="1435" y="181"/>
                  </a:lnTo>
                  <a:lnTo>
                    <a:pt x="1426" y="209"/>
                  </a:lnTo>
                  <a:lnTo>
                    <a:pt x="1413" y="235"/>
                  </a:lnTo>
                  <a:lnTo>
                    <a:pt x="1394" y="257"/>
                  </a:lnTo>
                  <a:lnTo>
                    <a:pt x="1372" y="276"/>
                  </a:lnTo>
                  <a:lnTo>
                    <a:pt x="1346" y="289"/>
                  </a:lnTo>
                  <a:lnTo>
                    <a:pt x="1318" y="298"/>
                  </a:lnTo>
                  <a:lnTo>
                    <a:pt x="1287" y="302"/>
                  </a:lnTo>
                  <a:lnTo>
                    <a:pt x="151" y="302"/>
                  </a:lnTo>
                  <a:lnTo>
                    <a:pt x="121" y="298"/>
                  </a:lnTo>
                  <a:lnTo>
                    <a:pt x="93" y="289"/>
                  </a:lnTo>
                  <a:lnTo>
                    <a:pt x="66" y="276"/>
                  </a:lnTo>
                  <a:lnTo>
                    <a:pt x="44" y="257"/>
                  </a:lnTo>
                  <a:lnTo>
                    <a:pt x="26" y="235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1"/>
                  </a:lnTo>
                  <a:lnTo>
                    <a:pt x="12" y="93"/>
                  </a:lnTo>
                  <a:lnTo>
                    <a:pt x="26" y="67"/>
                  </a:lnTo>
                  <a:lnTo>
                    <a:pt x="44" y="45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4" name="Freeform 52"/>
            <p:cNvSpPr>
              <a:spLocks/>
            </p:cNvSpPr>
            <p:nvPr/>
          </p:nvSpPr>
          <p:spPr bwMode="auto">
            <a:xfrm>
              <a:off x="3387901" y="2976771"/>
              <a:ext cx="294437" cy="55057"/>
            </a:xfrm>
            <a:custGeom>
              <a:avLst/>
              <a:gdLst>
                <a:gd name="T0" fmla="*/ 151 w 1438"/>
                <a:gd name="T1" fmla="*/ 0 h 301"/>
                <a:gd name="T2" fmla="*/ 1287 w 1438"/>
                <a:gd name="T3" fmla="*/ 0 h 301"/>
                <a:gd name="T4" fmla="*/ 1318 w 1438"/>
                <a:gd name="T5" fmla="*/ 3 h 301"/>
                <a:gd name="T6" fmla="*/ 1346 w 1438"/>
                <a:gd name="T7" fmla="*/ 12 h 301"/>
                <a:gd name="T8" fmla="*/ 1372 w 1438"/>
                <a:gd name="T9" fmla="*/ 26 h 301"/>
                <a:gd name="T10" fmla="*/ 1394 w 1438"/>
                <a:gd name="T11" fmla="*/ 44 h 301"/>
                <a:gd name="T12" fmla="*/ 1413 w 1438"/>
                <a:gd name="T13" fmla="*/ 66 h 301"/>
                <a:gd name="T14" fmla="*/ 1426 w 1438"/>
                <a:gd name="T15" fmla="*/ 92 h 301"/>
                <a:gd name="T16" fmla="*/ 1435 w 1438"/>
                <a:gd name="T17" fmla="*/ 120 h 301"/>
                <a:gd name="T18" fmla="*/ 1438 w 1438"/>
                <a:gd name="T19" fmla="*/ 150 h 301"/>
                <a:gd name="T20" fmla="*/ 1435 w 1438"/>
                <a:gd name="T21" fmla="*/ 181 h 301"/>
                <a:gd name="T22" fmla="*/ 1426 w 1438"/>
                <a:gd name="T23" fmla="*/ 210 h 301"/>
                <a:gd name="T24" fmla="*/ 1413 w 1438"/>
                <a:gd name="T25" fmla="*/ 235 h 301"/>
                <a:gd name="T26" fmla="*/ 1394 w 1438"/>
                <a:gd name="T27" fmla="*/ 258 h 301"/>
                <a:gd name="T28" fmla="*/ 1372 w 1438"/>
                <a:gd name="T29" fmla="*/ 275 h 301"/>
                <a:gd name="T30" fmla="*/ 1346 w 1438"/>
                <a:gd name="T31" fmla="*/ 290 h 301"/>
                <a:gd name="T32" fmla="*/ 1318 w 1438"/>
                <a:gd name="T33" fmla="*/ 298 h 301"/>
                <a:gd name="T34" fmla="*/ 1287 w 1438"/>
                <a:gd name="T35" fmla="*/ 301 h 301"/>
                <a:gd name="T36" fmla="*/ 151 w 1438"/>
                <a:gd name="T37" fmla="*/ 301 h 301"/>
                <a:gd name="T38" fmla="*/ 121 w 1438"/>
                <a:gd name="T39" fmla="*/ 298 h 301"/>
                <a:gd name="T40" fmla="*/ 93 w 1438"/>
                <a:gd name="T41" fmla="*/ 290 h 301"/>
                <a:gd name="T42" fmla="*/ 66 w 1438"/>
                <a:gd name="T43" fmla="*/ 275 h 301"/>
                <a:gd name="T44" fmla="*/ 44 w 1438"/>
                <a:gd name="T45" fmla="*/ 258 h 301"/>
                <a:gd name="T46" fmla="*/ 26 w 1438"/>
                <a:gd name="T47" fmla="*/ 235 h 301"/>
                <a:gd name="T48" fmla="*/ 12 w 1438"/>
                <a:gd name="T49" fmla="*/ 210 h 301"/>
                <a:gd name="T50" fmla="*/ 4 w 1438"/>
                <a:gd name="T51" fmla="*/ 181 h 301"/>
                <a:gd name="T52" fmla="*/ 0 w 1438"/>
                <a:gd name="T53" fmla="*/ 150 h 301"/>
                <a:gd name="T54" fmla="*/ 4 w 1438"/>
                <a:gd name="T55" fmla="*/ 120 h 301"/>
                <a:gd name="T56" fmla="*/ 12 w 1438"/>
                <a:gd name="T57" fmla="*/ 92 h 301"/>
                <a:gd name="T58" fmla="*/ 26 w 1438"/>
                <a:gd name="T59" fmla="*/ 66 h 301"/>
                <a:gd name="T60" fmla="*/ 44 w 1438"/>
                <a:gd name="T61" fmla="*/ 44 h 301"/>
                <a:gd name="T62" fmla="*/ 66 w 1438"/>
                <a:gd name="T63" fmla="*/ 26 h 301"/>
                <a:gd name="T64" fmla="*/ 93 w 1438"/>
                <a:gd name="T65" fmla="*/ 12 h 301"/>
                <a:gd name="T66" fmla="*/ 121 w 1438"/>
                <a:gd name="T67" fmla="*/ 3 h 301"/>
                <a:gd name="T68" fmla="*/ 151 w 1438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8" h="301">
                  <a:moveTo>
                    <a:pt x="151" y="0"/>
                  </a:moveTo>
                  <a:lnTo>
                    <a:pt x="1287" y="0"/>
                  </a:lnTo>
                  <a:lnTo>
                    <a:pt x="1318" y="3"/>
                  </a:lnTo>
                  <a:lnTo>
                    <a:pt x="1346" y="12"/>
                  </a:lnTo>
                  <a:lnTo>
                    <a:pt x="1372" y="26"/>
                  </a:lnTo>
                  <a:lnTo>
                    <a:pt x="1394" y="44"/>
                  </a:lnTo>
                  <a:lnTo>
                    <a:pt x="1413" y="66"/>
                  </a:lnTo>
                  <a:lnTo>
                    <a:pt x="1426" y="92"/>
                  </a:lnTo>
                  <a:lnTo>
                    <a:pt x="1435" y="120"/>
                  </a:lnTo>
                  <a:lnTo>
                    <a:pt x="1438" y="150"/>
                  </a:lnTo>
                  <a:lnTo>
                    <a:pt x="1435" y="181"/>
                  </a:lnTo>
                  <a:lnTo>
                    <a:pt x="1426" y="210"/>
                  </a:lnTo>
                  <a:lnTo>
                    <a:pt x="1413" y="235"/>
                  </a:lnTo>
                  <a:lnTo>
                    <a:pt x="1394" y="258"/>
                  </a:lnTo>
                  <a:lnTo>
                    <a:pt x="1372" y="275"/>
                  </a:lnTo>
                  <a:lnTo>
                    <a:pt x="1346" y="290"/>
                  </a:lnTo>
                  <a:lnTo>
                    <a:pt x="1318" y="298"/>
                  </a:lnTo>
                  <a:lnTo>
                    <a:pt x="1287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8"/>
                  </a:lnTo>
                  <a:lnTo>
                    <a:pt x="26" y="235"/>
                  </a:lnTo>
                  <a:lnTo>
                    <a:pt x="12" y="210"/>
                  </a:lnTo>
                  <a:lnTo>
                    <a:pt x="4" y="181"/>
                  </a:lnTo>
                  <a:lnTo>
                    <a:pt x="0" y="150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6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5" name="Freeform 53"/>
            <p:cNvSpPr>
              <a:spLocks/>
            </p:cNvSpPr>
            <p:nvPr/>
          </p:nvSpPr>
          <p:spPr bwMode="auto">
            <a:xfrm>
              <a:off x="3387901" y="3080767"/>
              <a:ext cx="178928" cy="57095"/>
            </a:xfrm>
            <a:custGeom>
              <a:avLst/>
              <a:gdLst>
                <a:gd name="T0" fmla="*/ 151 w 870"/>
                <a:gd name="T1" fmla="*/ 0 h 301"/>
                <a:gd name="T2" fmla="*/ 720 w 870"/>
                <a:gd name="T3" fmla="*/ 0 h 301"/>
                <a:gd name="T4" fmla="*/ 750 w 870"/>
                <a:gd name="T5" fmla="*/ 4 h 301"/>
                <a:gd name="T6" fmla="*/ 778 w 870"/>
                <a:gd name="T7" fmla="*/ 12 h 301"/>
                <a:gd name="T8" fmla="*/ 805 w 870"/>
                <a:gd name="T9" fmla="*/ 26 h 301"/>
                <a:gd name="T10" fmla="*/ 827 w 870"/>
                <a:gd name="T11" fmla="*/ 44 h 301"/>
                <a:gd name="T12" fmla="*/ 845 w 870"/>
                <a:gd name="T13" fmla="*/ 67 h 301"/>
                <a:gd name="T14" fmla="*/ 859 w 870"/>
                <a:gd name="T15" fmla="*/ 92 h 301"/>
                <a:gd name="T16" fmla="*/ 867 w 870"/>
                <a:gd name="T17" fmla="*/ 120 h 301"/>
                <a:gd name="T18" fmla="*/ 870 w 870"/>
                <a:gd name="T19" fmla="*/ 151 h 301"/>
                <a:gd name="T20" fmla="*/ 867 w 870"/>
                <a:gd name="T21" fmla="*/ 181 h 301"/>
                <a:gd name="T22" fmla="*/ 859 w 870"/>
                <a:gd name="T23" fmla="*/ 209 h 301"/>
                <a:gd name="T24" fmla="*/ 845 w 870"/>
                <a:gd name="T25" fmla="*/ 234 h 301"/>
                <a:gd name="T26" fmla="*/ 827 w 870"/>
                <a:gd name="T27" fmla="*/ 257 h 301"/>
                <a:gd name="T28" fmla="*/ 805 w 870"/>
                <a:gd name="T29" fmla="*/ 275 h 301"/>
                <a:gd name="T30" fmla="*/ 778 w 870"/>
                <a:gd name="T31" fmla="*/ 290 h 301"/>
                <a:gd name="T32" fmla="*/ 750 w 870"/>
                <a:gd name="T33" fmla="*/ 298 h 301"/>
                <a:gd name="T34" fmla="*/ 720 w 870"/>
                <a:gd name="T35" fmla="*/ 301 h 301"/>
                <a:gd name="T36" fmla="*/ 151 w 870"/>
                <a:gd name="T37" fmla="*/ 301 h 301"/>
                <a:gd name="T38" fmla="*/ 121 w 870"/>
                <a:gd name="T39" fmla="*/ 298 h 301"/>
                <a:gd name="T40" fmla="*/ 93 w 870"/>
                <a:gd name="T41" fmla="*/ 290 h 301"/>
                <a:gd name="T42" fmla="*/ 66 w 870"/>
                <a:gd name="T43" fmla="*/ 275 h 301"/>
                <a:gd name="T44" fmla="*/ 44 w 870"/>
                <a:gd name="T45" fmla="*/ 257 h 301"/>
                <a:gd name="T46" fmla="*/ 26 w 870"/>
                <a:gd name="T47" fmla="*/ 234 h 301"/>
                <a:gd name="T48" fmla="*/ 12 w 870"/>
                <a:gd name="T49" fmla="*/ 209 h 301"/>
                <a:gd name="T50" fmla="*/ 4 w 870"/>
                <a:gd name="T51" fmla="*/ 181 h 301"/>
                <a:gd name="T52" fmla="*/ 0 w 870"/>
                <a:gd name="T53" fmla="*/ 151 h 301"/>
                <a:gd name="T54" fmla="*/ 4 w 870"/>
                <a:gd name="T55" fmla="*/ 120 h 301"/>
                <a:gd name="T56" fmla="*/ 12 w 870"/>
                <a:gd name="T57" fmla="*/ 92 h 301"/>
                <a:gd name="T58" fmla="*/ 26 w 870"/>
                <a:gd name="T59" fmla="*/ 67 h 301"/>
                <a:gd name="T60" fmla="*/ 44 w 870"/>
                <a:gd name="T61" fmla="*/ 44 h 301"/>
                <a:gd name="T62" fmla="*/ 66 w 870"/>
                <a:gd name="T63" fmla="*/ 26 h 301"/>
                <a:gd name="T64" fmla="*/ 93 w 870"/>
                <a:gd name="T65" fmla="*/ 12 h 301"/>
                <a:gd name="T66" fmla="*/ 121 w 870"/>
                <a:gd name="T67" fmla="*/ 4 h 301"/>
                <a:gd name="T68" fmla="*/ 151 w 870"/>
                <a:gd name="T69" fmla="*/ 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70" h="301">
                  <a:moveTo>
                    <a:pt x="151" y="0"/>
                  </a:moveTo>
                  <a:lnTo>
                    <a:pt x="720" y="0"/>
                  </a:lnTo>
                  <a:lnTo>
                    <a:pt x="750" y="4"/>
                  </a:lnTo>
                  <a:lnTo>
                    <a:pt x="778" y="12"/>
                  </a:lnTo>
                  <a:lnTo>
                    <a:pt x="805" y="26"/>
                  </a:lnTo>
                  <a:lnTo>
                    <a:pt x="827" y="44"/>
                  </a:lnTo>
                  <a:lnTo>
                    <a:pt x="845" y="67"/>
                  </a:lnTo>
                  <a:lnTo>
                    <a:pt x="859" y="92"/>
                  </a:lnTo>
                  <a:lnTo>
                    <a:pt x="867" y="120"/>
                  </a:lnTo>
                  <a:lnTo>
                    <a:pt x="870" y="151"/>
                  </a:lnTo>
                  <a:lnTo>
                    <a:pt x="867" y="181"/>
                  </a:lnTo>
                  <a:lnTo>
                    <a:pt x="859" y="209"/>
                  </a:lnTo>
                  <a:lnTo>
                    <a:pt x="845" y="234"/>
                  </a:lnTo>
                  <a:lnTo>
                    <a:pt x="827" y="257"/>
                  </a:lnTo>
                  <a:lnTo>
                    <a:pt x="805" y="275"/>
                  </a:lnTo>
                  <a:lnTo>
                    <a:pt x="778" y="290"/>
                  </a:lnTo>
                  <a:lnTo>
                    <a:pt x="750" y="298"/>
                  </a:lnTo>
                  <a:lnTo>
                    <a:pt x="720" y="301"/>
                  </a:lnTo>
                  <a:lnTo>
                    <a:pt x="151" y="301"/>
                  </a:lnTo>
                  <a:lnTo>
                    <a:pt x="121" y="298"/>
                  </a:lnTo>
                  <a:lnTo>
                    <a:pt x="93" y="290"/>
                  </a:lnTo>
                  <a:lnTo>
                    <a:pt x="66" y="275"/>
                  </a:lnTo>
                  <a:lnTo>
                    <a:pt x="44" y="257"/>
                  </a:lnTo>
                  <a:lnTo>
                    <a:pt x="26" y="234"/>
                  </a:lnTo>
                  <a:lnTo>
                    <a:pt x="12" y="209"/>
                  </a:lnTo>
                  <a:lnTo>
                    <a:pt x="4" y="181"/>
                  </a:lnTo>
                  <a:lnTo>
                    <a:pt x="0" y="151"/>
                  </a:lnTo>
                  <a:lnTo>
                    <a:pt x="4" y="120"/>
                  </a:lnTo>
                  <a:lnTo>
                    <a:pt x="12" y="92"/>
                  </a:lnTo>
                  <a:lnTo>
                    <a:pt x="26" y="67"/>
                  </a:lnTo>
                  <a:lnTo>
                    <a:pt x="44" y="44"/>
                  </a:lnTo>
                  <a:lnTo>
                    <a:pt x="66" y="26"/>
                  </a:lnTo>
                  <a:lnTo>
                    <a:pt x="93" y="12"/>
                  </a:lnTo>
                  <a:lnTo>
                    <a:pt x="121" y="4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6" name="Freeform 54"/>
            <p:cNvSpPr>
              <a:spLocks/>
            </p:cNvSpPr>
            <p:nvPr/>
          </p:nvSpPr>
          <p:spPr bwMode="auto">
            <a:xfrm>
              <a:off x="3270126" y="2762664"/>
              <a:ext cx="529987" cy="613776"/>
            </a:xfrm>
            <a:custGeom>
              <a:avLst/>
              <a:gdLst>
                <a:gd name="T0" fmla="*/ 152 w 2574"/>
                <a:gd name="T1" fmla="*/ 0 h 3310"/>
                <a:gd name="T2" fmla="*/ 2423 w 2574"/>
                <a:gd name="T3" fmla="*/ 0 h 3310"/>
                <a:gd name="T4" fmla="*/ 2453 w 2574"/>
                <a:gd name="T5" fmla="*/ 3 h 3310"/>
                <a:gd name="T6" fmla="*/ 2481 w 2574"/>
                <a:gd name="T7" fmla="*/ 12 h 3310"/>
                <a:gd name="T8" fmla="*/ 2507 w 2574"/>
                <a:gd name="T9" fmla="*/ 26 h 3310"/>
                <a:gd name="T10" fmla="*/ 2529 w 2574"/>
                <a:gd name="T11" fmla="*/ 44 h 3310"/>
                <a:gd name="T12" fmla="*/ 2548 w 2574"/>
                <a:gd name="T13" fmla="*/ 67 h 3310"/>
                <a:gd name="T14" fmla="*/ 2562 w 2574"/>
                <a:gd name="T15" fmla="*/ 92 h 3310"/>
                <a:gd name="T16" fmla="*/ 2571 w 2574"/>
                <a:gd name="T17" fmla="*/ 120 h 3310"/>
                <a:gd name="T18" fmla="*/ 2574 w 2574"/>
                <a:gd name="T19" fmla="*/ 150 h 3310"/>
                <a:gd name="T20" fmla="*/ 2574 w 2574"/>
                <a:gd name="T21" fmla="*/ 374 h 3310"/>
                <a:gd name="T22" fmla="*/ 2272 w 2574"/>
                <a:gd name="T23" fmla="*/ 896 h 3310"/>
                <a:gd name="T24" fmla="*/ 2272 w 2574"/>
                <a:gd name="T25" fmla="*/ 301 h 3310"/>
                <a:gd name="T26" fmla="*/ 304 w 2574"/>
                <a:gd name="T27" fmla="*/ 301 h 3310"/>
                <a:gd name="T28" fmla="*/ 304 w 2574"/>
                <a:gd name="T29" fmla="*/ 3008 h 3310"/>
                <a:gd name="T30" fmla="*/ 2272 w 2574"/>
                <a:gd name="T31" fmla="*/ 3008 h 3310"/>
                <a:gd name="T32" fmla="*/ 2272 w 2574"/>
                <a:gd name="T33" fmla="*/ 2634 h 3310"/>
                <a:gd name="T34" fmla="*/ 2430 w 2574"/>
                <a:gd name="T35" fmla="*/ 2530 h 3310"/>
                <a:gd name="T36" fmla="*/ 2458 w 2574"/>
                <a:gd name="T37" fmla="*/ 2508 h 3310"/>
                <a:gd name="T38" fmla="*/ 2482 w 2574"/>
                <a:gd name="T39" fmla="*/ 2483 h 3310"/>
                <a:gd name="T40" fmla="*/ 2502 w 2574"/>
                <a:gd name="T41" fmla="*/ 2454 h 3310"/>
                <a:gd name="T42" fmla="*/ 2574 w 2574"/>
                <a:gd name="T43" fmla="*/ 2330 h 3310"/>
                <a:gd name="T44" fmla="*/ 2574 w 2574"/>
                <a:gd name="T45" fmla="*/ 3159 h 3310"/>
                <a:gd name="T46" fmla="*/ 2571 w 2574"/>
                <a:gd name="T47" fmla="*/ 3189 h 3310"/>
                <a:gd name="T48" fmla="*/ 2562 w 2574"/>
                <a:gd name="T49" fmla="*/ 3217 h 3310"/>
                <a:gd name="T50" fmla="*/ 2548 w 2574"/>
                <a:gd name="T51" fmla="*/ 3243 h 3310"/>
                <a:gd name="T52" fmla="*/ 2529 w 2574"/>
                <a:gd name="T53" fmla="*/ 3265 h 3310"/>
                <a:gd name="T54" fmla="*/ 2507 w 2574"/>
                <a:gd name="T55" fmla="*/ 3284 h 3310"/>
                <a:gd name="T56" fmla="*/ 2481 w 2574"/>
                <a:gd name="T57" fmla="*/ 3297 h 3310"/>
                <a:gd name="T58" fmla="*/ 2453 w 2574"/>
                <a:gd name="T59" fmla="*/ 3307 h 3310"/>
                <a:gd name="T60" fmla="*/ 2423 w 2574"/>
                <a:gd name="T61" fmla="*/ 3310 h 3310"/>
                <a:gd name="T62" fmla="*/ 152 w 2574"/>
                <a:gd name="T63" fmla="*/ 3310 h 3310"/>
                <a:gd name="T64" fmla="*/ 121 w 2574"/>
                <a:gd name="T65" fmla="*/ 3307 h 3310"/>
                <a:gd name="T66" fmla="*/ 93 w 2574"/>
                <a:gd name="T67" fmla="*/ 3297 h 3310"/>
                <a:gd name="T68" fmla="*/ 67 w 2574"/>
                <a:gd name="T69" fmla="*/ 3284 h 3310"/>
                <a:gd name="T70" fmla="*/ 45 w 2574"/>
                <a:gd name="T71" fmla="*/ 3265 h 3310"/>
                <a:gd name="T72" fmla="*/ 26 w 2574"/>
                <a:gd name="T73" fmla="*/ 3243 h 3310"/>
                <a:gd name="T74" fmla="*/ 13 w 2574"/>
                <a:gd name="T75" fmla="*/ 3217 h 3310"/>
                <a:gd name="T76" fmla="*/ 3 w 2574"/>
                <a:gd name="T77" fmla="*/ 3189 h 3310"/>
                <a:gd name="T78" fmla="*/ 0 w 2574"/>
                <a:gd name="T79" fmla="*/ 3159 h 3310"/>
                <a:gd name="T80" fmla="*/ 0 w 2574"/>
                <a:gd name="T81" fmla="*/ 150 h 3310"/>
                <a:gd name="T82" fmla="*/ 3 w 2574"/>
                <a:gd name="T83" fmla="*/ 120 h 3310"/>
                <a:gd name="T84" fmla="*/ 13 w 2574"/>
                <a:gd name="T85" fmla="*/ 92 h 3310"/>
                <a:gd name="T86" fmla="*/ 26 w 2574"/>
                <a:gd name="T87" fmla="*/ 67 h 3310"/>
                <a:gd name="T88" fmla="*/ 45 w 2574"/>
                <a:gd name="T89" fmla="*/ 44 h 3310"/>
                <a:gd name="T90" fmla="*/ 67 w 2574"/>
                <a:gd name="T91" fmla="*/ 26 h 3310"/>
                <a:gd name="T92" fmla="*/ 93 w 2574"/>
                <a:gd name="T93" fmla="*/ 12 h 3310"/>
                <a:gd name="T94" fmla="*/ 121 w 2574"/>
                <a:gd name="T95" fmla="*/ 3 h 3310"/>
                <a:gd name="T96" fmla="*/ 152 w 2574"/>
                <a:gd name="T97" fmla="*/ 0 h 3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74" h="3310">
                  <a:moveTo>
                    <a:pt x="152" y="0"/>
                  </a:moveTo>
                  <a:lnTo>
                    <a:pt x="2423" y="0"/>
                  </a:lnTo>
                  <a:lnTo>
                    <a:pt x="2453" y="3"/>
                  </a:lnTo>
                  <a:lnTo>
                    <a:pt x="2481" y="12"/>
                  </a:lnTo>
                  <a:lnTo>
                    <a:pt x="2507" y="26"/>
                  </a:lnTo>
                  <a:lnTo>
                    <a:pt x="2529" y="44"/>
                  </a:lnTo>
                  <a:lnTo>
                    <a:pt x="2548" y="67"/>
                  </a:lnTo>
                  <a:lnTo>
                    <a:pt x="2562" y="92"/>
                  </a:lnTo>
                  <a:lnTo>
                    <a:pt x="2571" y="120"/>
                  </a:lnTo>
                  <a:lnTo>
                    <a:pt x="2574" y="150"/>
                  </a:lnTo>
                  <a:lnTo>
                    <a:pt x="2574" y="374"/>
                  </a:lnTo>
                  <a:lnTo>
                    <a:pt x="2272" y="896"/>
                  </a:lnTo>
                  <a:lnTo>
                    <a:pt x="2272" y="301"/>
                  </a:lnTo>
                  <a:lnTo>
                    <a:pt x="304" y="301"/>
                  </a:lnTo>
                  <a:lnTo>
                    <a:pt x="304" y="3008"/>
                  </a:lnTo>
                  <a:lnTo>
                    <a:pt x="2272" y="3008"/>
                  </a:lnTo>
                  <a:lnTo>
                    <a:pt x="2272" y="2634"/>
                  </a:lnTo>
                  <a:lnTo>
                    <a:pt x="2430" y="2530"/>
                  </a:lnTo>
                  <a:lnTo>
                    <a:pt x="2458" y="2508"/>
                  </a:lnTo>
                  <a:lnTo>
                    <a:pt x="2482" y="2483"/>
                  </a:lnTo>
                  <a:lnTo>
                    <a:pt x="2502" y="2454"/>
                  </a:lnTo>
                  <a:lnTo>
                    <a:pt x="2574" y="2330"/>
                  </a:lnTo>
                  <a:lnTo>
                    <a:pt x="2574" y="3159"/>
                  </a:lnTo>
                  <a:lnTo>
                    <a:pt x="2571" y="3189"/>
                  </a:lnTo>
                  <a:lnTo>
                    <a:pt x="2562" y="3217"/>
                  </a:lnTo>
                  <a:lnTo>
                    <a:pt x="2548" y="3243"/>
                  </a:lnTo>
                  <a:lnTo>
                    <a:pt x="2529" y="3265"/>
                  </a:lnTo>
                  <a:lnTo>
                    <a:pt x="2507" y="3284"/>
                  </a:lnTo>
                  <a:lnTo>
                    <a:pt x="2481" y="3297"/>
                  </a:lnTo>
                  <a:lnTo>
                    <a:pt x="2453" y="3307"/>
                  </a:lnTo>
                  <a:lnTo>
                    <a:pt x="2423" y="3310"/>
                  </a:lnTo>
                  <a:lnTo>
                    <a:pt x="152" y="3310"/>
                  </a:lnTo>
                  <a:lnTo>
                    <a:pt x="121" y="3307"/>
                  </a:lnTo>
                  <a:lnTo>
                    <a:pt x="93" y="3297"/>
                  </a:lnTo>
                  <a:lnTo>
                    <a:pt x="67" y="3284"/>
                  </a:lnTo>
                  <a:lnTo>
                    <a:pt x="45" y="3265"/>
                  </a:lnTo>
                  <a:lnTo>
                    <a:pt x="26" y="3243"/>
                  </a:lnTo>
                  <a:lnTo>
                    <a:pt x="13" y="3217"/>
                  </a:lnTo>
                  <a:lnTo>
                    <a:pt x="3" y="3189"/>
                  </a:lnTo>
                  <a:lnTo>
                    <a:pt x="0" y="3159"/>
                  </a:lnTo>
                  <a:lnTo>
                    <a:pt x="0" y="150"/>
                  </a:lnTo>
                  <a:lnTo>
                    <a:pt x="3" y="120"/>
                  </a:lnTo>
                  <a:lnTo>
                    <a:pt x="13" y="92"/>
                  </a:lnTo>
                  <a:lnTo>
                    <a:pt x="26" y="67"/>
                  </a:lnTo>
                  <a:lnTo>
                    <a:pt x="45" y="44"/>
                  </a:lnTo>
                  <a:lnTo>
                    <a:pt x="67" y="26"/>
                  </a:lnTo>
                  <a:lnTo>
                    <a:pt x="93" y="12"/>
                  </a:lnTo>
                  <a:lnTo>
                    <a:pt x="121" y="3"/>
                  </a:lnTo>
                  <a:lnTo>
                    <a:pt x="1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7" name="Freeform 55"/>
            <p:cNvSpPr>
              <a:spLocks noEditPoints="1"/>
            </p:cNvSpPr>
            <p:nvPr/>
          </p:nvSpPr>
          <p:spPr bwMode="auto">
            <a:xfrm>
              <a:off x="3627980" y="2831994"/>
              <a:ext cx="326146" cy="438412"/>
            </a:xfrm>
            <a:custGeom>
              <a:avLst/>
              <a:gdLst>
                <a:gd name="T0" fmla="*/ 131 w 1591"/>
                <a:gd name="T1" fmla="*/ 1996 h 2370"/>
                <a:gd name="T2" fmla="*/ 223 w 1591"/>
                <a:gd name="T3" fmla="*/ 2040 h 2370"/>
                <a:gd name="T4" fmla="*/ 308 w 1591"/>
                <a:gd name="T5" fmla="*/ 2097 h 2370"/>
                <a:gd name="T6" fmla="*/ 439 w 1591"/>
                <a:gd name="T7" fmla="*/ 1980 h 2370"/>
                <a:gd name="T8" fmla="*/ 389 w 1591"/>
                <a:gd name="T9" fmla="*/ 1934 h 2370"/>
                <a:gd name="T10" fmla="*/ 314 w 1591"/>
                <a:gd name="T11" fmla="*/ 1883 h 2370"/>
                <a:gd name="T12" fmla="*/ 245 w 1591"/>
                <a:gd name="T13" fmla="*/ 1849 h 2370"/>
                <a:gd name="T14" fmla="*/ 187 w 1591"/>
                <a:gd name="T15" fmla="*/ 1829 h 2370"/>
                <a:gd name="T16" fmla="*/ 141 w 1591"/>
                <a:gd name="T17" fmla="*/ 1820 h 2370"/>
                <a:gd name="T18" fmla="*/ 1118 w 1591"/>
                <a:gd name="T19" fmla="*/ 0 h 2370"/>
                <a:gd name="T20" fmla="*/ 1173 w 1591"/>
                <a:gd name="T21" fmla="*/ 7 h 2370"/>
                <a:gd name="T22" fmla="*/ 1240 w 1591"/>
                <a:gd name="T23" fmla="*/ 25 h 2370"/>
                <a:gd name="T24" fmla="*/ 1319 w 1591"/>
                <a:gd name="T25" fmla="*/ 57 h 2370"/>
                <a:gd name="T26" fmla="*/ 1407 w 1591"/>
                <a:gd name="T27" fmla="*/ 108 h 2370"/>
                <a:gd name="T28" fmla="*/ 1478 w 1591"/>
                <a:gd name="T29" fmla="*/ 163 h 2370"/>
                <a:gd name="T30" fmla="*/ 1528 w 1591"/>
                <a:gd name="T31" fmla="*/ 215 h 2370"/>
                <a:gd name="T32" fmla="*/ 1561 w 1591"/>
                <a:gd name="T33" fmla="*/ 261 h 2370"/>
                <a:gd name="T34" fmla="*/ 1580 w 1591"/>
                <a:gd name="T35" fmla="*/ 297 h 2370"/>
                <a:gd name="T36" fmla="*/ 1588 w 1591"/>
                <a:gd name="T37" fmla="*/ 320 h 2370"/>
                <a:gd name="T38" fmla="*/ 1591 w 1591"/>
                <a:gd name="T39" fmla="*/ 344 h 2370"/>
                <a:gd name="T40" fmla="*/ 1581 w 1591"/>
                <a:gd name="T41" fmla="*/ 379 h 2370"/>
                <a:gd name="T42" fmla="*/ 625 w 1591"/>
                <a:gd name="T43" fmla="*/ 2021 h 2370"/>
                <a:gd name="T44" fmla="*/ 116 w 1591"/>
                <a:gd name="T45" fmla="*/ 2357 h 2370"/>
                <a:gd name="T46" fmla="*/ 77 w 1591"/>
                <a:gd name="T47" fmla="*/ 2370 h 2370"/>
                <a:gd name="T48" fmla="*/ 36 w 1591"/>
                <a:gd name="T49" fmla="*/ 2359 h 2370"/>
                <a:gd name="T50" fmla="*/ 12 w 1591"/>
                <a:gd name="T51" fmla="*/ 2338 h 2370"/>
                <a:gd name="T52" fmla="*/ 0 w 1591"/>
                <a:gd name="T53" fmla="*/ 2306 h 2370"/>
                <a:gd name="T54" fmla="*/ 34 w 1591"/>
                <a:gd name="T55" fmla="*/ 1702 h 2370"/>
                <a:gd name="T56" fmla="*/ 45 w 1591"/>
                <a:gd name="T57" fmla="*/ 1670 h 2370"/>
                <a:gd name="T58" fmla="*/ 1002 w 1591"/>
                <a:gd name="T59" fmla="*/ 27 h 2370"/>
                <a:gd name="T60" fmla="*/ 1034 w 1591"/>
                <a:gd name="T61" fmla="*/ 7 h 2370"/>
                <a:gd name="T62" fmla="*/ 1048 w 1591"/>
                <a:gd name="T63" fmla="*/ 4 h 2370"/>
                <a:gd name="T64" fmla="*/ 1076 w 1591"/>
                <a:gd name="T65" fmla="*/ 0 h 2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1" h="2370">
                  <a:moveTo>
                    <a:pt x="141" y="1820"/>
                  </a:moveTo>
                  <a:lnTo>
                    <a:pt x="131" y="1996"/>
                  </a:lnTo>
                  <a:lnTo>
                    <a:pt x="177" y="2016"/>
                  </a:lnTo>
                  <a:lnTo>
                    <a:pt x="223" y="2040"/>
                  </a:lnTo>
                  <a:lnTo>
                    <a:pt x="267" y="2067"/>
                  </a:lnTo>
                  <a:lnTo>
                    <a:pt x="308" y="2097"/>
                  </a:lnTo>
                  <a:lnTo>
                    <a:pt x="455" y="2000"/>
                  </a:lnTo>
                  <a:lnTo>
                    <a:pt x="439" y="1980"/>
                  </a:lnTo>
                  <a:lnTo>
                    <a:pt x="417" y="1958"/>
                  </a:lnTo>
                  <a:lnTo>
                    <a:pt x="389" y="1934"/>
                  </a:lnTo>
                  <a:lnTo>
                    <a:pt x="355" y="1909"/>
                  </a:lnTo>
                  <a:lnTo>
                    <a:pt x="314" y="1883"/>
                  </a:lnTo>
                  <a:lnTo>
                    <a:pt x="278" y="1864"/>
                  </a:lnTo>
                  <a:lnTo>
                    <a:pt x="245" y="1849"/>
                  </a:lnTo>
                  <a:lnTo>
                    <a:pt x="214" y="1837"/>
                  </a:lnTo>
                  <a:lnTo>
                    <a:pt x="187" y="1829"/>
                  </a:lnTo>
                  <a:lnTo>
                    <a:pt x="163" y="1824"/>
                  </a:lnTo>
                  <a:lnTo>
                    <a:pt x="141" y="1820"/>
                  </a:lnTo>
                  <a:close/>
                  <a:moveTo>
                    <a:pt x="1095" y="0"/>
                  </a:moveTo>
                  <a:lnTo>
                    <a:pt x="1118" y="0"/>
                  </a:lnTo>
                  <a:lnTo>
                    <a:pt x="1144" y="2"/>
                  </a:lnTo>
                  <a:lnTo>
                    <a:pt x="1173" y="7"/>
                  </a:lnTo>
                  <a:lnTo>
                    <a:pt x="1205" y="14"/>
                  </a:lnTo>
                  <a:lnTo>
                    <a:pt x="1240" y="25"/>
                  </a:lnTo>
                  <a:lnTo>
                    <a:pt x="1278" y="39"/>
                  </a:lnTo>
                  <a:lnTo>
                    <a:pt x="1319" y="57"/>
                  </a:lnTo>
                  <a:lnTo>
                    <a:pt x="1362" y="81"/>
                  </a:lnTo>
                  <a:lnTo>
                    <a:pt x="1407" y="108"/>
                  </a:lnTo>
                  <a:lnTo>
                    <a:pt x="1446" y="136"/>
                  </a:lnTo>
                  <a:lnTo>
                    <a:pt x="1478" y="163"/>
                  </a:lnTo>
                  <a:lnTo>
                    <a:pt x="1505" y="190"/>
                  </a:lnTo>
                  <a:lnTo>
                    <a:pt x="1528" y="215"/>
                  </a:lnTo>
                  <a:lnTo>
                    <a:pt x="1546" y="239"/>
                  </a:lnTo>
                  <a:lnTo>
                    <a:pt x="1561" y="261"/>
                  </a:lnTo>
                  <a:lnTo>
                    <a:pt x="1571" y="280"/>
                  </a:lnTo>
                  <a:lnTo>
                    <a:pt x="1580" y="297"/>
                  </a:lnTo>
                  <a:lnTo>
                    <a:pt x="1585" y="311"/>
                  </a:lnTo>
                  <a:lnTo>
                    <a:pt x="1588" y="320"/>
                  </a:lnTo>
                  <a:lnTo>
                    <a:pt x="1589" y="325"/>
                  </a:lnTo>
                  <a:lnTo>
                    <a:pt x="1591" y="344"/>
                  </a:lnTo>
                  <a:lnTo>
                    <a:pt x="1588" y="363"/>
                  </a:lnTo>
                  <a:lnTo>
                    <a:pt x="1581" y="379"/>
                  </a:lnTo>
                  <a:lnTo>
                    <a:pt x="634" y="2008"/>
                  </a:lnTo>
                  <a:lnTo>
                    <a:pt x="625" y="2021"/>
                  </a:lnTo>
                  <a:lnTo>
                    <a:pt x="611" y="2033"/>
                  </a:lnTo>
                  <a:lnTo>
                    <a:pt x="116" y="2357"/>
                  </a:lnTo>
                  <a:lnTo>
                    <a:pt x="97" y="2367"/>
                  </a:lnTo>
                  <a:lnTo>
                    <a:pt x="77" y="2370"/>
                  </a:lnTo>
                  <a:lnTo>
                    <a:pt x="56" y="2368"/>
                  </a:lnTo>
                  <a:lnTo>
                    <a:pt x="36" y="2359"/>
                  </a:lnTo>
                  <a:lnTo>
                    <a:pt x="23" y="2350"/>
                  </a:lnTo>
                  <a:lnTo>
                    <a:pt x="12" y="2338"/>
                  </a:lnTo>
                  <a:lnTo>
                    <a:pt x="5" y="2323"/>
                  </a:lnTo>
                  <a:lnTo>
                    <a:pt x="0" y="2306"/>
                  </a:lnTo>
                  <a:lnTo>
                    <a:pt x="0" y="2290"/>
                  </a:lnTo>
                  <a:lnTo>
                    <a:pt x="34" y="1702"/>
                  </a:lnTo>
                  <a:lnTo>
                    <a:pt x="38" y="1685"/>
                  </a:lnTo>
                  <a:lnTo>
                    <a:pt x="45" y="1670"/>
                  </a:lnTo>
                  <a:lnTo>
                    <a:pt x="991" y="41"/>
                  </a:lnTo>
                  <a:lnTo>
                    <a:pt x="1002" y="27"/>
                  </a:lnTo>
                  <a:lnTo>
                    <a:pt x="1016" y="15"/>
                  </a:lnTo>
                  <a:lnTo>
                    <a:pt x="1034" y="7"/>
                  </a:lnTo>
                  <a:lnTo>
                    <a:pt x="1038" y="6"/>
                  </a:lnTo>
                  <a:lnTo>
                    <a:pt x="1048" y="4"/>
                  </a:lnTo>
                  <a:lnTo>
                    <a:pt x="1060" y="2"/>
                  </a:lnTo>
                  <a:lnTo>
                    <a:pt x="1076" y="0"/>
                  </a:lnTo>
                  <a:lnTo>
                    <a:pt x="10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  <p:sp>
          <p:nvSpPr>
            <p:cNvPr id="98" name="Freeform 56"/>
            <p:cNvSpPr>
              <a:spLocks/>
            </p:cNvSpPr>
            <p:nvPr/>
          </p:nvSpPr>
          <p:spPr bwMode="auto">
            <a:xfrm>
              <a:off x="3369782" y="3184761"/>
              <a:ext cx="237815" cy="108074"/>
            </a:xfrm>
            <a:custGeom>
              <a:avLst/>
              <a:gdLst>
                <a:gd name="T0" fmla="*/ 557 w 1155"/>
                <a:gd name="T1" fmla="*/ 5 h 591"/>
                <a:gd name="T2" fmla="*/ 583 w 1155"/>
                <a:gd name="T3" fmla="*/ 28 h 591"/>
                <a:gd name="T4" fmla="*/ 591 w 1155"/>
                <a:gd name="T5" fmla="*/ 111 h 591"/>
                <a:gd name="T6" fmla="*/ 560 w 1155"/>
                <a:gd name="T7" fmla="*/ 199 h 591"/>
                <a:gd name="T8" fmla="*/ 569 w 1155"/>
                <a:gd name="T9" fmla="*/ 242 h 591"/>
                <a:gd name="T10" fmla="*/ 587 w 1155"/>
                <a:gd name="T11" fmla="*/ 270 h 591"/>
                <a:gd name="T12" fmla="*/ 637 w 1155"/>
                <a:gd name="T13" fmla="*/ 278 h 591"/>
                <a:gd name="T14" fmla="*/ 681 w 1155"/>
                <a:gd name="T15" fmla="*/ 323 h 591"/>
                <a:gd name="T16" fmla="*/ 693 w 1155"/>
                <a:gd name="T17" fmla="*/ 357 h 591"/>
                <a:gd name="T18" fmla="*/ 847 w 1155"/>
                <a:gd name="T19" fmla="*/ 351 h 591"/>
                <a:gd name="T20" fmla="*/ 996 w 1155"/>
                <a:gd name="T21" fmla="*/ 366 h 591"/>
                <a:gd name="T22" fmla="*/ 1118 w 1155"/>
                <a:gd name="T23" fmla="*/ 373 h 591"/>
                <a:gd name="T24" fmla="*/ 1149 w 1155"/>
                <a:gd name="T25" fmla="*/ 400 h 591"/>
                <a:gd name="T26" fmla="*/ 1154 w 1155"/>
                <a:gd name="T27" fmla="*/ 441 h 591"/>
                <a:gd name="T28" fmla="*/ 1131 w 1155"/>
                <a:gd name="T29" fmla="*/ 475 h 591"/>
                <a:gd name="T30" fmla="*/ 1066 w 1155"/>
                <a:gd name="T31" fmla="*/ 482 h 591"/>
                <a:gd name="T32" fmla="*/ 957 w 1155"/>
                <a:gd name="T33" fmla="*/ 467 h 591"/>
                <a:gd name="T34" fmla="*/ 843 w 1155"/>
                <a:gd name="T35" fmla="*/ 452 h 591"/>
                <a:gd name="T36" fmla="*/ 738 w 1155"/>
                <a:gd name="T37" fmla="*/ 461 h 591"/>
                <a:gd name="T38" fmla="*/ 679 w 1155"/>
                <a:gd name="T39" fmla="*/ 486 h 591"/>
                <a:gd name="T40" fmla="*/ 636 w 1155"/>
                <a:gd name="T41" fmla="*/ 492 h 591"/>
                <a:gd name="T42" fmla="*/ 603 w 1155"/>
                <a:gd name="T43" fmla="*/ 477 h 591"/>
                <a:gd name="T44" fmla="*/ 576 w 1155"/>
                <a:gd name="T45" fmla="*/ 454 h 591"/>
                <a:gd name="T46" fmla="*/ 571 w 1155"/>
                <a:gd name="T47" fmla="*/ 407 h 591"/>
                <a:gd name="T48" fmla="*/ 537 w 1155"/>
                <a:gd name="T49" fmla="*/ 457 h 591"/>
                <a:gd name="T50" fmla="*/ 495 w 1155"/>
                <a:gd name="T51" fmla="*/ 471 h 591"/>
                <a:gd name="T52" fmla="*/ 455 w 1155"/>
                <a:gd name="T53" fmla="*/ 456 h 591"/>
                <a:gd name="T54" fmla="*/ 439 w 1155"/>
                <a:gd name="T55" fmla="*/ 419 h 591"/>
                <a:gd name="T56" fmla="*/ 450 w 1155"/>
                <a:gd name="T57" fmla="*/ 390 h 591"/>
                <a:gd name="T58" fmla="*/ 458 w 1155"/>
                <a:gd name="T59" fmla="*/ 369 h 591"/>
                <a:gd name="T60" fmla="*/ 422 w 1155"/>
                <a:gd name="T61" fmla="*/ 404 h 591"/>
                <a:gd name="T62" fmla="*/ 379 w 1155"/>
                <a:gd name="T63" fmla="*/ 428 h 591"/>
                <a:gd name="T64" fmla="*/ 335 w 1155"/>
                <a:gd name="T65" fmla="*/ 417 h 591"/>
                <a:gd name="T66" fmla="*/ 314 w 1155"/>
                <a:gd name="T67" fmla="*/ 379 h 591"/>
                <a:gd name="T68" fmla="*/ 364 w 1155"/>
                <a:gd name="T69" fmla="*/ 288 h 591"/>
                <a:gd name="T70" fmla="*/ 252 w 1155"/>
                <a:gd name="T71" fmla="*/ 393 h 591"/>
                <a:gd name="T72" fmla="*/ 96 w 1155"/>
                <a:gd name="T73" fmla="*/ 581 h 591"/>
                <a:gd name="T74" fmla="*/ 49 w 1155"/>
                <a:gd name="T75" fmla="*/ 590 h 591"/>
                <a:gd name="T76" fmla="*/ 9 w 1155"/>
                <a:gd name="T77" fmla="*/ 569 h 591"/>
                <a:gd name="T78" fmla="*/ 2 w 1155"/>
                <a:gd name="T79" fmla="*/ 527 h 591"/>
                <a:gd name="T80" fmla="*/ 138 w 1155"/>
                <a:gd name="T81" fmla="*/ 351 h 591"/>
                <a:gd name="T82" fmla="*/ 344 w 1155"/>
                <a:gd name="T83" fmla="*/ 123 h 591"/>
                <a:gd name="T84" fmla="*/ 398 w 1155"/>
                <a:gd name="T85" fmla="*/ 70 h 591"/>
                <a:gd name="T86" fmla="*/ 462 w 1155"/>
                <a:gd name="T87" fmla="*/ 20 h 591"/>
                <a:gd name="T88" fmla="*/ 534 w 1155"/>
                <a:gd name="T89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55" h="591">
                  <a:moveTo>
                    <a:pt x="534" y="0"/>
                  </a:moveTo>
                  <a:lnTo>
                    <a:pt x="545" y="2"/>
                  </a:lnTo>
                  <a:lnTo>
                    <a:pt x="557" y="5"/>
                  </a:lnTo>
                  <a:lnTo>
                    <a:pt x="567" y="10"/>
                  </a:lnTo>
                  <a:lnTo>
                    <a:pt x="576" y="18"/>
                  </a:lnTo>
                  <a:lnTo>
                    <a:pt x="583" y="28"/>
                  </a:lnTo>
                  <a:lnTo>
                    <a:pt x="591" y="54"/>
                  </a:lnTo>
                  <a:lnTo>
                    <a:pt x="593" y="82"/>
                  </a:lnTo>
                  <a:lnTo>
                    <a:pt x="591" y="111"/>
                  </a:lnTo>
                  <a:lnTo>
                    <a:pt x="584" y="140"/>
                  </a:lnTo>
                  <a:lnTo>
                    <a:pt x="573" y="170"/>
                  </a:lnTo>
                  <a:lnTo>
                    <a:pt x="560" y="199"/>
                  </a:lnTo>
                  <a:lnTo>
                    <a:pt x="543" y="230"/>
                  </a:lnTo>
                  <a:lnTo>
                    <a:pt x="557" y="235"/>
                  </a:lnTo>
                  <a:lnTo>
                    <a:pt x="569" y="242"/>
                  </a:lnTo>
                  <a:lnTo>
                    <a:pt x="579" y="254"/>
                  </a:lnTo>
                  <a:lnTo>
                    <a:pt x="583" y="263"/>
                  </a:lnTo>
                  <a:lnTo>
                    <a:pt x="587" y="270"/>
                  </a:lnTo>
                  <a:lnTo>
                    <a:pt x="604" y="269"/>
                  </a:lnTo>
                  <a:lnTo>
                    <a:pt x="620" y="272"/>
                  </a:lnTo>
                  <a:lnTo>
                    <a:pt x="637" y="278"/>
                  </a:lnTo>
                  <a:lnTo>
                    <a:pt x="653" y="289"/>
                  </a:lnTo>
                  <a:lnTo>
                    <a:pt x="668" y="303"/>
                  </a:lnTo>
                  <a:lnTo>
                    <a:pt x="681" y="323"/>
                  </a:lnTo>
                  <a:lnTo>
                    <a:pt x="689" y="338"/>
                  </a:lnTo>
                  <a:lnTo>
                    <a:pt x="692" y="349"/>
                  </a:lnTo>
                  <a:lnTo>
                    <a:pt x="693" y="357"/>
                  </a:lnTo>
                  <a:lnTo>
                    <a:pt x="746" y="351"/>
                  </a:lnTo>
                  <a:lnTo>
                    <a:pt x="797" y="350"/>
                  </a:lnTo>
                  <a:lnTo>
                    <a:pt x="847" y="351"/>
                  </a:lnTo>
                  <a:lnTo>
                    <a:pt x="897" y="355"/>
                  </a:lnTo>
                  <a:lnTo>
                    <a:pt x="946" y="361"/>
                  </a:lnTo>
                  <a:lnTo>
                    <a:pt x="996" y="366"/>
                  </a:lnTo>
                  <a:lnTo>
                    <a:pt x="1048" y="369"/>
                  </a:lnTo>
                  <a:lnTo>
                    <a:pt x="1101" y="371"/>
                  </a:lnTo>
                  <a:lnTo>
                    <a:pt x="1118" y="373"/>
                  </a:lnTo>
                  <a:lnTo>
                    <a:pt x="1131" y="379"/>
                  </a:lnTo>
                  <a:lnTo>
                    <a:pt x="1142" y="389"/>
                  </a:lnTo>
                  <a:lnTo>
                    <a:pt x="1149" y="400"/>
                  </a:lnTo>
                  <a:lnTo>
                    <a:pt x="1154" y="413"/>
                  </a:lnTo>
                  <a:lnTo>
                    <a:pt x="1155" y="427"/>
                  </a:lnTo>
                  <a:lnTo>
                    <a:pt x="1154" y="441"/>
                  </a:lnTo>
                  <a:lnTo>
                    <a:pt x="1149" y="454"/>
                  </a:lnTo>
                  <a:lnTo>
                    <a:pt x="1142" y="466"/>
                  </a:lnTo>
                  <a:lnTo>
                    <a:pt x="1131" y="475"/>
                  </a:lnTo>
                  <a:lnTo>
                    <a:pt x="1118" y="481"/>
                  </a:lnTo>
                  <a:lnTo>
                    <a:pt x="1101" y="483"/>
                  </a:lnTo>
                  <a:lnTo>
                    <a:pt x="1066" y="482"/>
                  </a:lnTo>
                  <a:lnTo>
                    <a:pt x="1031" y="478"/>
                  </a:lnTo>
                  <a:lnTo>
                    <a:pt x="993" y="473"/>
                  </a:lnTo>
                  <a:lnTo>
                    <a:pt x="957" y="467"/>
                  </a:lnTo>
                  <a:lnTo>
                    <a:pt x="919" y="460"/>
                  </a:lnTo>
                  <a:lnTo>
                    <a:pt x="881" y="455"/>
                  </a:lnTo>
                  <a:lnTo>
                    <a:pt x="843" y="452"/>
                  </a:lnTo>
                  <a:lnTo>
                    <a:pt x="807" y="451"/>
                  </a:lnTo>
                  <a:lnTo>
                    <a:pt x="771" y="454"/>
                  </a:lnTo>
                  <a:lnTo>
                    <a:pt x="738" y="461"/>
                  </a:lnTo>
                  <a:lnTo>
                    <a:pt x="705" y="474"/>
                  </a:lnTo>
                  <a:lnTo>
                    <a:pt x="693" y="480"/>
                  </a:lnTo>
                  <a:lnTo>
                    <a:pt x="679" y="486"/>
                  </a:lnTo>
                  <a:lnTo>
                    <a:pt x="664" y="492"/>
                  </a:lnTo>
                  <a:lnTo>
                    <a:pt x="651" y="494"/>
                  </a:lnTo>
                  <a:lnTo>
                    <a:pt x="636" y="492"/>
                  </a:lnTo>
                  <a:lnTo>
                    <a:pt x="626" y="487"/>
                  </a:lnTo>
                  <a:lnTo>
                    <a:pt x="614" y="482"/>
                  </a:lnTo>
                  <a:lnTo>
                    <a:pt x="603" y="477"/>
                  </a:lnTo>
                  <a:lnTo>
                    <a:pt x="592" y="471"/>
                  </a:lnTo>
                  <a:lnTo>
                    <a:pt x="584" y="464"/>
                  </a:lnTo>
                  <a:lnTo>
                    <a:pt x="576" y="454"/>
                  </a:lnTo>
                  <a:lnTo>
                    <a:pt x="572" y="442"/>
                  </a:lnTo>
                  <a:lnTo>
                    <a:pt x="571" y="423"/>
                  </a:lnTo>
                  <a:lnTo>
                    <a:pt x="571" y="407"/>
                  </a:lnTo>
                  <a:lnTo>
                    <a:pt x="560" y="427"/>
                  </a:lnTo>
                  <a:lnTo>
                    <a:pt x="547" y="446"/>
                  </a:lnTo>
                  <a:lnTo>
                    <a:pt x="537" y="457"/>
                  </a:lnTo>
                  <a:lnTo>
                    <a:pt x="524" y="466"/>
                  </a:lnTo>
                  <a:lnTo>
                    <a:pt x="509" y="470"/>
                  </a:lnTo>
                  <a:lnTo>
                    <a:pt x="495" y="471"/>
                  </a:lnTo>
                  <a:lnTo>
                    <a:pt x="480" y="469"/>
                  </a:lnTo>
                  <a:lnTo>
                    <a:pt x="467" y="464"/>
                  </a:lnTo>
                  <a:lnTo>
                    <a:pt x="455" y="456"/>
                  </a:lnTo>
                  <a:lnTo>
                    <a:pt x="446" y="446"/>
                  </a:lnTo>
                  <a:lnTo>
                    <a:pt x="440" y="433"/>
                  </a:lnTo>
                  <a:lnTo>
                    <a:pt x="439" y="419"/>
                  </a:lnTo>
                  <a:lnTo>
                    <a:pt x="444" y="402"/>
                  </a:lnTo>
                  <a:lnTo>
                    <a:pt x="447" y="396"/>
                  </a:lnTo>
                  <a:lnTo>
                    <a:pt x="450" y="390"/>
                  </a:lnTo>
                  <a:lnTo>
                    <a:pt x="450" y="390"/>
                  </a:lnTo>
                  <a:lnTo>
                    <a:pt x="449" y="390"/>
                  </a:lnTo>
                  <a:lnTo>
                    <a:pt x="458" y="369"/>
                  </a:lnTo>
                  <a:lnTo>
                    <a:pt x="445" y="378"/>
                  </a:lnTo>
                  <a:lnTo>
                    <a:pt x="432" y="390"/>
                  </a:lnTo>
                  <a:lnTo>
                    <a:pt x="422" y="404"/>
                  </a:lnTo>
                  <a:lnTo>
                    <a:pt x="409" y="417"/>
                  </a:lnTo>
                  <a:lnTo>
                    <a:pt x="394" y="425"/>
                  </a:lnTo>
                  <a:lnTo>
                    <a:pt x="379" y="428"/>
                  </a:lnTo>
                  <a:lnTo>
                    <a:pt x="363" y="428"/>
                  </a:lnTo>
                  <a:lnTo>
                    <a:pt x="348" y="424"/>
                  </a:lnTo>
                  <a:lnTo>
                    <a:pt x="335" y="417"/>
                  </a:lnTo>
                  <a:lnTo>
                    <a:pt x="324" y="406"/>
                  </a:lnTo>
                  <a:lnTo>
                    <a:pt x="317" y="394"/>
                  </a:lnTo>
                  <a:lnTo>
                    <a:pt x="314" y="379"/>
                  </a:lnTo>
                  <a:lnTo>
                    <a:pt x="316" y="364"/>
                  </a:lnTo>
                  <a:lnTo>
                    <a:pt x="323" y="347"/>
                  </a:lnTo>
                  <a:lnTo>
                    <a:pt x="364" y="288"/>
                  </a:lnTo>
                  <a:lnTo>
                    <a:pt x="404" y="226"/>
                  </a:lnTo>
                  <a:lnTo>
                    <a:pt x="326" y="309"/>
                  </a:lnTo>
                  <a:lnTo>
                    <a:pt x="252" y="393"/>
                  </a:lnTo>
                  <a:lnTo>
                    <a:pt x="179" y="480"/>
                  </a:lnTo>
                  <a:lnTo>
                    <a:pt x="108" y="569"/>
                  </a:lnTo>
                  <a:lnTo>
                    <a:pt x="96" y="581"/>
                  </a:lnTo>
                  <a:lnTo>
                    <a:pt x="80" y="588"/>
                  </a:lnTo>
                  <a:lnTo>
                    <a:pt x="65" y="591"/>
                  </a:lnTo>
                  <a:lnTo>
                    <a:pt x="49" y="590"/>
                  </a:lnTo>
                  <a:lnTo>
                    <a:pt x="33" y="586"/>
                  </a:lnTo>
                  <a:lnTo>
                    <a:pt x="21" y="579"/>
                  </a:lnTo>
                  <a:lnTo>
                    <a:pt x="9" y="569"/>
                  </a:lnTo>
                  <a:lnTo>
                    <a:pt x="2" y="556"/>
                  </a:lnTo>
                  <a:lnTo>
                    <a:pt x="0" y="542"/>
                  </a:lnTo>
                  <a:lnTo>
                    <a:pt x="2" y="527"/>
                  </a:lnTo>
                  <a:lnTo>
                    <a:pt x="11" y="511"/>
                  </a:lnTo>
                  <a:lnTo>
                    <a:pt x="74" y="431"/>
                  </a:lnTo>
                  <a:lnTo>
                    <a:pt x="138" y="351"/>
                  </a:lnTo>
                  <a:lnTo>
                    <a:pt x="204" y="273"/>
                  </a:lnTo>
                  <a:lnTo>
                    <a:pt x="273" y="196"/>
                  </a:lnTo>
                  <a:lnTo>
                    <a:pt x="344" y="123"/>
                  </a:lnTo>
                  <a:lnTo>
                    <a:pt x="361" y="107"/>
                  </a:lnTo>
                  <a:lnTo>
                    <a:pt x="380" y="89"/>
                  </a:lnTo>
                  <a:lnTo>
                    <a:pt x="398" y="70"/>
                  </a:lnTo>
                  <a:lnTo>
                    <a:pt x="418" y="52"/>
                  </a:lnTo>
                  <a:lnTo>
                    <a:pt x="439" y="35"/>
                  </a:lnTo>
                  <a:lnTo>
                    <a:pt x="462" y="20"/>
                  </a:lnTo>
                  <a:lnTo>
                    <a:pt x="485" y="9"/>
                  </a:lnTo>
                  <a:lnTo>
                    <a:pt x="509" y="2"/>
                  </a:lnTo>
                  <a:lnTo>
                    <a:pt x="5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dirty="0"/>
            </a:p>
          </p:txBody>
        </p:sp>
      </p:grpSp>
      <p:pic>
        <p:nvPicPr>
          <p:cNvPr id="7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37" y="2492896"/>
            <a:ext cx="36766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1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6964E-6 3.7037E-6 L 0.00119 -0.49838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" y="-2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6964E-6 3.7037E-6 L 0.33824 -0.5483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6" y="-2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6964E-6 -4.81481E-6 L 0.68139 -0.5981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63" y="-2990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58" grpId="0" animBg="1"/>
      <p:bldP spid="58" grpId="1" animBg="1"/>
      <p:bldP spid="59" grpId="0"/>
      <p:bldP spid="59" grpId="1"/>
      <p:bldP spid="63" grpId="0"/>
      <p:bldP spid="63" grpId="1"/>
      <p:bldP spid="65" grpId="0"/>
      <p:bldP spid="65" grpId="1"/>
      <p:bldP spid="74" grpId="0" animBg="1"/>
      <p:bldP spid="3" grpId="0" animBg="1"/>
      <p:bldP spid="3" grpId="1" animBg="1"/>
      <p:bldP spid="8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SAFRAN NACELLES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7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497" y="44624"/>
            <a:ext cx="737419" cy="628797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415360" y="80724"/>
            <a:ext cx="3530129" cy="567935"/>
          </a:xfrm>
          <a:prstGeom prst="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La ligne A320 </a:t>
            </a:r>
            <a:r>
              <a:rPr lang="fr-FR" sz="2000" dirty="0" err="1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neo</a:t>
            </a:r>
            <a:endParaRPr lang="fr-FR" sz="2000" dirty="0">
              <a:solidFill>
                <a:sysClr val="windowText" lastClr="000000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666" y="1124744"/>
            <a:ext cx="11936209" cy="4752528"/>
          </a:xfrm>
          <a:prstGeom prst="rect">
            <a:avLst/>
          </a:prstGeom>
          <a:solidFill>
            <a:srgbClr val="660033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00116" y="1296380"/>
            <a:ext cx="1757588" cy="4392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C</a:t>
            </a:r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adre avant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091058" y="1296380"/>
            <a:ext cx="1653631" cy="4392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Structure fixe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914045" y="1304764"/>
            <a:ext cx="5951324" cy="43924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Moving</a:t>
            </a:r>
            <a:r>
              <a:rPr lang="fr-FR" sz="24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line</a:t>
            </a:r>
            <a:endParaRPr lang="fr-FR" sz="24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0062956" y="3700264"/>
            <a:ext cx="1765065" cy="19886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Portique </a:t>
            </a:r>
            <a:r>
              <a:rPr lang="fr-FR" sz="2000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hydraulique </a:t>
            </a:r>
          </a:p>
        </p:txBody>
      </p:sp>
      <p:sp>
        <p:nvSpPr>
          <p:cNvPr id="2" name="Rectangle 1"/>
          <p:cNvSpPr/>
          <p:nvPr/>
        </p:nvSpPr>
        <p:spPr>
          <a:xfrm>
            <a:off x="200117" y="1484783"/>
            <a:ext cx="1757588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201140" y="4869160"/>
            <a:ext cx="1757588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3914045" y="4869160"/>
            <a:ext cx="5951324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3914045" y="1484783"/>
            <a:ext cx="5951324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091057" y="1487971"/>
            <a:ext cx="1653631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2091057" y="4869160"/>
            <a:ext cx="1653631" cy="663549"/>
          </a:xfrm>
          <a:prstGeom prst="rect">
            <a:avLst/>
          </a:prstGeom>
          <a:solidFill>
            <a:srgbClr val="9A004D"/>
          </a:solidFill>
          <a:ln w="28575">
            <a:solidFill>
              <a:srgbClr val="CCE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Pentagone 4"/>
          <p:cNvSpPr/>
          <p:nvPr/>
        </p:nvSpPr>
        <p:spPr>
          <a:xfrm rot="16200000">
            <a:off x="295953" y="1926979"/>
            <a:ext cx="720217" cy="850315"/>
          </a:xfrm>
          <a:prstGeom prst="homePlate">
            <a:avLst/>
          </a:prstGeom>
          <a:solidFill>
            <a:srgbClr val="CCECFF"/>
          </a:solidFill>
          <a:ln>
            <a:solidFill>
              <a:srgbClr val="9A0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fr-FR" sz="4000" b="1" dirty="0" smtClean="0">
                <a:solidFill>
                  <a:schemeClr val="tx1"/>
                </a:solidFill>
              </a:rPr>
              <a:t>G</a:t>
            </a:r>
            <a:endParaRPr lang="fr-FR" sz="4000" b="1" dirty="0">
              <a:solidFill>
                <a:schemeClr val="tx1"/>
              </a:solidFill>
            </a:endParaRPr>
          </a:p>
        </p:txBody>
      </p:sp>
      <p:sp>
        <p:nvSpPr>
          <p:cNvPr id="28" name="Pentagone 27"/>
          <p:cNvSpPr/>
          <p:nvPr/>
        </p:nvSpPr>
        <p:spPr>
          <a:xfrm rot="5400000">
            <a:off x="9091663" y="4268798"/>
            <a:ext cx="720217" cy="850315"/>
          </a:xfrm>
          <a:prstGeom prst="homePlate">
            <a:avLst/>
          </a:prstGeom>
          <a:solidFill>
            <a:srgbClr val="CCECFF"/>
          </a:solidFill>
          <a:ln>
            <a:solidFill>
              <a:srgbClr val="9A00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4000" b="1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6" name="Flèche droite 5"/>
          <p:cNvSpPr/>
          <p:nvPr/>
        </p:nvSpPr>
        <p:spPr>
          <a:xfrm>
            <a:off x="1675215" y="3128392"/>
            <a:ext cx="567025" cy="100811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>
            <a:off x="3630532" y="3032723"/>
            <a:ext cx="567025" cy="100811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 droite 37"/>
          <p:cNvSpPr/>
          <p:nvPr/>
        </p:nvSpPr>
        <p:spPr>
          <a:xfrm>
            <a:off x="9495931" y="4197799"/>
            <a:ext cx="567025" cy="100811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ogner un rectangle avec un coin diagonal 25"/>
          <p:cNvSpPr/>
          <p:nvPr/>
        </p:nvSpPr>
        <p:spPr>
          <a:xfrm flipH="1">
            <a:off x="1252537" y="2636446"/>
            <a:ext cx="7604720" cy="1800666"/>
          </a:xfrm>
          <a:prstGeom prst="snip2DiagRect">
            <a:avLst/>
          </a:prstGeom>
          <a:solidFill>
            <a:schemeClr val="bg1">
              <a:lumMod val="8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ysClr val="windowText" lastClr="000000"/>
                </a:solidFill>
                <a:latin typeface="Baskerville Old Face" pitchFamily="18" charset="0"/>
              </a:rPr>
              <a:t>Ligne divisée en 2 côtés: Droite/Gauche </a:t>
            </a:r>
            <a:endParaRPr lang="fr-FR" sz="3200" b="1" dirty="0">
              <a:solidFill>
                <a:sysClr val="windowText" lastClr="000000"/>
              </a:solidFill>
              <a:latin typeface="Baskerville Old Face" pitchFamily="18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0062956" y="1357834"/>
            <a:ext cx="1765065" cy="19886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Mise en caisse</a:t>
            </a:r>
            <a:endParaRPr lang="fr-FR" sz="2000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41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6" dur="indefinite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9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3" grpId="0" animBg="1"/>
      <p:bldP spid="3" grpId="1" animBg="1"/>
      <p:bldP spid="4" grpId="0" animBg="1"/>
      <p:bldP spid="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2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5" grpId="0" animBg="1"/>
      <p:bldP spid="28" grpId="0" animBg="1"/>
      <p:bldP spid="6" grpId="0" animBg="1"/>
      <p:bldP spid="6" grpId="1" animBg="1"/>
      <p:bldP spid="32" grpId="0" animBg="1"/>
      <p:bldP spid="32" grpId="1" animBg="1"/>
      <p:bldP spid="38" grpId="0" animBg="1"/>
      <p:bldP spid="38" grpId="1" animBg="1"/>
      <p:bldP spid="26" grpId="0" animBg="1"/>
      <p:bldP spid="40" grpId="0" animBg="1"/>
      <p:bldP spid="4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4608785" y="5491015"/>
            <a:ext cx="3420379" cy="5635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Cadre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avant+IFS+ACC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3" name="Picture 9" descr="2010-12_A320NEO_CFM_AIRBUS_V0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6" y="0"/>
            <a:ext cx="1719838" cy="44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Arrondir un rectangle avec un coin du même côté 28"/>
          <p:cNvSpPr/>
          <p:nvPr/>
        </p:nvSpPr>
        <p:spPr>
          <a:xfrm rot="10800000" flipV="1">
            <a:off x="273" y="6237312"/>
            <a:ext cx="11953602" cy="648071"/>
          </a:xfrm>
          <a:prstGeom prst="round2SameRect">
            <a:avLst>
              <a:gd name="adj1" fmla="val 23053"/>
              <a:gd name="adj2" fmla="val 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24809" y="6230164"/>
            <a:ext cx="1992746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Mesure et analyse de l’existant 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217297" y="6237312"/>
            <a:ext cx="1961555" cy="6013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Synthèse globale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32321" y="6230164"/>
            <a:ext cx="1994898" cy="627836"/>
          </a:xfrm>
          <a:prstGeom prst="rect">
            <a:avLst/>
          </a:prstGeom>
          <a:solidFill>
            <a:srgbClr val="660033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SAFRAN NACELLES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5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305529" y="6381328"/>
            <a:ext cx="604448" cy="345316"/>
          </a:xfrm>
          <a:prstGeom prst="ellipse">
            <a:avLst/>
          </a:prstGeom>
          <a:ln w="57150">
            <a:solidFill>
              <a:srgbClr val="660033"/>
            </a:solidFill>
          </a:ln>
        </p:spPr>
        <p:txBody>
          <a:bodyPr/>
          <a:lstStyle/>
          <a:p>
            <a:fld id="{A851553A-640E-4F02-BFA5-40ACB29903D8}" type="slidenum">
              <a:rPr lang="fr-FR" smtClean="0">
                <a:solidFill>
                  <a:sysClr val="windowText" lastClr="000000"/>
                </a:solidFill>
              </a:rPr>
              <a:t>8</a:t>
            </a:fld>
            <a:endParaRPr lang="fr-FR" dirty="0">
              <a:solidFill>
                <a:sysClr val="windowText" lastClr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13887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Définition du projet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1716" y="6237312"/>
            <a:ext cx="1994898" cy="6278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bg1"/>
                </a:solidFill>
                <a:latin typeface="Candara" pitchFamily="34" charset="0"/>
              </a:rPr>
              <a:t>Plan d’actions et contrôle</a:t>
            </a:r>
            <a:endParaRPr lang="fr-FR" sz="1600" b="1" dirty="0">
              <a:solidFill>
                <a:schemeClr val="bg1"/>
              </a:solidFill>
              <a:latin typeface="Candara" pitchFamily="34" charset="0"/>
            </a:endParaRPr>
          </a:p>
        </p:txBody>
      </p:sp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497" y="44624"/>
            <a:ext cx="737419" cy="628797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7415360" y="80724"/>
            <a:ext cx="3530129" cy="567935"/>
          </a:xfrm>
          <a:prstGeom prst="rect">
            <a:avLst/>
          </a:prstGeom>
          <a:solidFill>
            <a:schemeClr val="bg1"/>
          </a:solidFill>
          <a:ln w="38100">
            <a:solidFill>
              <a:srgbClr val="660033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fr-FR" sz="2000" dirty="0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La ligne A320 </a:t>
            </a:r>
            <a:r>
              <a:rPr lang="fr-FR" sz="2000" dirty="0" err="1" smtClean="0">
                <a:solidFill>
                  <a:sysClr val="windowText" lastClr="000000"/>
                </a:solidFill>
                <a:latin typeface="Calisto MT" pitchFamily="18" charset="0"/>
                <a:cs typeface="Arial" pitchFamily="34" charset="0"/>
              </a:rPr>
              <a:t>neo</a:t>
            </a:r>
            <a:endParaRPr lang="fr-FR" sz="2000" dirty="0">
              <a:solidFill>
                <a:sysClr val="windowText" lastClr="000000"/>
              </a:solidFill>
              <a:latin typeface="Calisto MT" pitchFamily="18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29697" y="1104796"/>
            <a:ext cx="2822904" cy="812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haroni" pitchFamily="2" charset="-79"/>
                <a:cs typeface="Aharoni" pitchFamily="2" charset="-79"/>
              </a:rPr>
              <a:t>Assemblage  du Cadre avant </a:t>
            </a:r>
          </a:p>
        </p:txBody>
      </p:sp>
      <p:sp>
        <p:nvSpPr>
          <p:cNvPr id="2" name="Pentagone 1"/>
          <p:cNvSpPr/>
          <p:nvPr/>
        </p:nvSpPr>
        <p:spPr>
          <a:xfrm>
            <a:off x="3240633" y="1215868"/>
            <a:ext cx="1008112" cy="589892"/>
          </a:xfrm>
          <a:prstGeom prst="homePlate">
            <a:avLst/>
          </a:prstGeom>
          <a:solidFill>
            <a:schemeClr val="tx1"/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/>
          <p:cNvSpPr/>
          <p:nvPr/>
        </p:nvSpPr>
        <p:spPr>
          <a:xfrm>
            <a:off x="4565485" y="1104796"/>
            <a:ext cx="2822904" cy="812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haroni" pitchFamily="2" charset="-79"/>
                <a:cs typeface="Aharoni" pitchFamily="2" charset="-79"/>
              </a:rPr>
              <a:t>Assemblage   à la structure fixe</a:t>
            </a:r>
            <a:endParaRPr lang="fr-FR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42" name="Pentagone 41"/>
          <p:cNvSpPr/>
          <p:nvPr/>
        </p:nvSpPr>
        <p:spPr>
          <a:xfrm>
            <a:off x="7777137" y="1215868"/>
            <a:ext cx="1008112" cy="589892"/>
          </a:xfrm>
          <a:prstGeom prst="homePlate">
            <a:avLst/>
          </a:prstGeom>
          <a:solidFill>
            <a:schemeClr val="tx1"/>
          </a:solidFill>
          <a:ln w="38100"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9001273" y="1104796"/>
            <a:ext cx="2822904" cy="8120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rgbClr val="66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haroni" pitchFamily="2" charset="-79"/>
                <a:cs typeface="Aharoni" pitchFamily="2" charset="-79"/>
              </a:rPr>
              <a:t>Assemblage  </a:t>
            </a:r>
            <a:r>
              <a:rPr lang="fr-FR" dirty="0" smtClean="0">
                <a:latin typeface="Aharoni" pitchFamily="2" charset="-79"/>
                <a:cs typeface="Aharoni" pitchFamily="2" charset="-79"/>
              </a:rPr>
              <a:t>à la </a:t>
            </a:r>
            <a:r>
              <a:rPr lang="fr-FR" dirty="0" err="1" smtClean="0">
                <a:latin typeface="Aharoni" pitchFamily="2" charset="-79"/>
                <a:cs typeface="Aharoni" pitchFamily="2" charset="-79"/>
              </a:rPr>
              <a:t>moving</a:t>
            </a:r>
            <a:r>
              <a:rPr lang="fr-FR" dirty="0" smtClean="0">
                <a:latin typeface="Aharoni" pitchFamily="2" charset="-79"/>
                <a:cs typeface="Aharoni" pitchFamily="2" charset="-79"/>
              </a:rPr>
              <a:t> line</a:t>
            </a:r>
            <a:endParaRPr lang="fr-FR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89" t="23009" r="4732" b="14056"/>
          <a:stretch>
            <a:fillRect/>
          </a:stretch>
        </p:blipFill>
        <p:spPr bwMode="auto">
          <a:xfrm rot="16200000">
            <a:off x="-779714" y="3056860"/>
            <a:ext cx="3252921" cy="140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005" y="5490707"/>
            <a:ext cx="1285481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Cadre nu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9" t="23009" r="4732" b="14056"/>
          <a:stretch>
            <a:fillRect/>
          </a:stretch>
        </p:blipFill>
        <p:spPr bwMode="auto">
          <a:xfrm rot="16200000">
            <a:off x="-526346" y="3130098"/>
            <a:ext cx="3095797" cy="1101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Imag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7" t="16617" r="5637" b="29002"/>
          <a:stretch>
            <a:fillRect/>
          </a:stretch>
        </p:blipFill>
        <p:spPr bwMode="auto">
          <a:xfrm rot="16200000">
            <a:off x="-85313" y="3235974"/>
            <a:ext cx="3252924" cy="109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Rectangle 47"/>
          <p:cNvSpPr/>
          <p:nvPr/>
        </p:nvSpPr>
        <p:spPr>
          <a:xfrm>
            <a:off x="378811" y="5490707"/>
            <a:ext cx="2048408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des cornières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877585" y="2132856"/>
            <a:ext cx="408218" cy="504056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Ellipse 49"/>
          <p:cNvSpPr/>
          <p:nvPr/>
        </p:nvSpPr>
        <p:spPr>
          <a:xfrm>
            <a:off x="939673" y="4653136"/>
            <a:ext cx="379145" cy="252028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Ellipse 50"/>
          <p:cNvSpPr/>
          <p:nvPr/>
        </p:nvSpPr>
        <p:spPr>
          <a:xfrm>
            <a:off x="715964" y="4401108"/>
            <a:ext cx="220413" cy="252028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526461" y="5490707"/>
            <a:ext cx="289803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des front panel et tôles feu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lipse 5"/>
          <p:cNvSpPr/>
          <p:nvPr/>
        </p:nvSpPr>
        <p:spPr>
          <a:xfrm rot="19643824">
            <a:off x="1356694" y="2258870"/>
            <a:ext cx="657877" cy="252028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/>
          <p:cNvSpPr/>
          <p:nvPr/>
        </p:nvSpPr>
        <p:spPr>
          <a:xfrm rot="19643824">
            <a:off x="1638227" y="4897232"/>
            <a:ext cx="229180" cy="427363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Ellipse 53"/>
          <p:cNvSpPr/>
          <p:nvPr/>
        </p:nvSpPr>
        <p:spPr>
          <a:xfrm rot="16200000" flipH="1">
            <a:off x="351701" y="3359148"/>
            <a:ext cx="1752551" cy="430991"/>
          </a:xfrm>
          <a:prstGeom prst="ellipse">
            <a:avLst/>
          </a:prstGeom>
          <a:solidFill>
            <a:srgbClr val="FF0000">
              <a:alpha val="5490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5" name="Imag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7" t="17467" r="9377" b="31407"/>
          <a:stretch>
            <a:fillRect/>
          </a:stretch>
        </p:blipFill>
        <p:spPr bwMode="auto">
          <a:xfrm rot="16200000">
            <a:off x="563988" y="3170127"/>
            <a:ext cx="3196656" cy="114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ectangle 55"/>
          <p:cNvSpPr/>
          <p:nvPr/>
        </p:nvSpPr>
        <p:spPr>
          <a:xfrm>
            <a:off x="1566732" y="5490707"/>
            <a:ext cx="289803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des BDD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Image 56"/>
          <p:cNvPicPr>
            <a:picLocks noChangeAspect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9" t="16451" r="23084" b="-2265"/>
          <a:stretch/>
        </p:blipFill>
        <p:spPr>
          <a:xfrm rot="7543594">
            <a:off x="1858879" y="2079657"/>
            <a:ext cx="2996741" cy="2986431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427219" y="5483776"/>
            <a:ext cx="2898037" cy="5635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Cadre avant équipé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9" name="Picture 2" descr="C:\Users\a\Desktop\CaptEcran\17-05-29 19 03 03.jpg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65" b="100000" l="3876" r="979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46" y="2032373"/>
            <a:ext cx="2665664" cy="31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4591068" y="5529794"/>
            <a:ext cx="289803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IFS</a:t>
            </a:r>
          </a:p>
          <a:p>
            <a:pPr algn="ctr"/>
            <a:r>
              <a:rPr lang="fr-FR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nner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ixed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tructure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" name="Picture 5" descr="C:\Users\a\Desktop\CaptEcran\17-05-29 19 19 45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2" b="98017" l="1022" r="688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0" t="-2592" r="34478" b="2592"/>
          <a:stretch/>
        </p:blipFill>
        <p:spPr bwMode="auto">
          <a:xfrm>
            <a:off x="4608785" y="1805760"/>
            <a:ext cx="2589083" cy="354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C:\Users\a\Desktop\CaptEcran\17-05-29 19 16 44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640" b="100000" l="24606" r="785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12" t="5507" r="15067"/>
          <a:stretch/>
        </p:blipFill>
        <p:spPr bwMode="auto">
          <a:xfrm>
            <a:off x="7132842" y="2668278"/>
            <a:ext cx="1153088" cy="185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6336977" y="5529794"/>
            <a:ext cx="200544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ACC</a:t>
            </a:r>
          </a:p>
          <a:p>
            <a:pPr algn="ctr"/>
            <a:r>
              <a:rPr lang="fr-FR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fter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ore</a:t>
            </a:r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2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owl</a:t>
            </a:r>
            <a:r>
              <a:rPr lang="fr-FR" sz="2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4" name="Picture 6" descr="C:\Users\a\Desktop\CaptEcran\17-05-29 20 07 49.jp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595" b="97868" l="15385" r="975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63"/>
          <a:stretch/>
        </p:blipFill>
        <p:spPr bwMode="auto">
          <a:xfrm>
            <a:off x="4430415" y="1660944"/>
            <a:ext cx="3219342" cy="369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Image 3" descr="C:\Users\n0573768\Mes Documents Locaux\inverseur a320 neo\vue tc.bmp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01" b="97598" l="27032" r="8905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5" t="2757" r="23803" b="2254"/>
          <a:stretch/>
        </p:blipFill>
        <p:spPr bwMode="auto">
          <a:xfrm>
            <a:off x="7649758" y="2101489"/>
            <a:ext cx="3367740" cy="325117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204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ectangle 67"/>
          <p:cNvSpPr/>
          <p:nvPr/>
        </p:nvSpPr>
        <p:spPr>
          <a:xfrm>
            <a:off x="8177700" y="5491015"/>
            <a:ext cx="200544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du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transcowl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9" name="Image 3" descr="C:\Users\n0573768\Mes Documents Locaux\inverseur a320 neo\vue tc.bmp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76" t="16776" r="12360" b="74725"/>
          <a:stretch/>
        </p:blipFill>
        <p:spPr bwMode="auto">
          <a:xfrm>
            <a:off x="9973075" y="2384883"/>
            <a:ext cx="1980800" cy="413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" name="Picture 8" descr="C:\Users\a\Desktop\CaptEcran\17-05-29 21 11 18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18576" b="56771" l="12678" r="837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86" t="13440" r="16080" b="38081"/>
          <a:stretch/>
        </p:blipFill>
        <p:spPr bwMode="auto">
          <a:xfrm>
            <a:off x="6040087" y="2218818"/>
            <a:ext cx="5449394" cy="32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6"/>
          <p:cNvSpPr/>
          <p:nvPr/>
        </p:nvSpPr>
        <p:spPr>
          <a:xfrm>
            <a:off x="7975159" y="2190756"/>
            <a:ext cx="612068" cy="3072642"/>
          </a:xfrm>
          <a:prstGeom prst="ellipse">
            <a:avLst/>
          </a:prstGeom>
          <a:solidFill>
            <a:srgbClr val="FFFF00">
              <a:alpha val="38824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/>
          <p:cNvSpPr/>
          <p:nvPr/>
        </p:nvSpPr>
        <p:spPr>
          <a:xfrm>
            <a:off x="8226825" y="5474991"/>
            <a:ext cx="3159381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</a:t>
            </a:r>
            <a:r>
              <a:rPr lang="fr-FR" sz="20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des vérins 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9" name="Picture 10" descr="C:\Users\a\Desktop\CaptEcran\17-05-29 21 06 52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499" b="95297" l="0" r="96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22" t="16975" r="5433" b="4116"/>
          <a:stretch/>
        </p:blipFill>
        <p:spPr bwMode="auto">
          <a:xfrm>
            <a:off x="6553001" y="2591629"/>
            <a:ext cx="4936480" cy="263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7975159" y="5495118"/>
            <a:ext cx="3411047" cy="563502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Montage de canalisation et </a:t>
            </a:r>
            <a:r>
              <a:rPr lang="fr-FR" sz="20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cables</a:t>
            </a:r>
            <a:endParaRPr lang="fr-FR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a\Desktop\CaptEcran\17-05-30 00 36 30.jpg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9877" b="72531" l="4767" r="364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12" t="22413" r="62666" b="27372"/>
          <a:stretch/>
        </p:blipFill>
        <p:spPr bwMode="auto">
          <a:xfrm>
            <a:off x="5449009" y="1742226"/>
            <a:ext cx="2207984" cy="309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\Desktop\CaptEcran\17-05-30 05 44 35.jp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9919" b="77561" l="11944" r="899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22685" r="57436" b="21089"/>
          <a:stretch/>
        </p:blipFill>
        <p:spPr bwMode="auto">
          <a:xfrm>
            <a:off x="3015750" y="1768634"/>
            <a:ext cx="2580549" cy="329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478424" y="5073262"/>
            <a:ext cx="2699275" cy="659994"/>
          </a:xfrm>
          <a:prstGeom prst="rect">
            <a:avLst/>
          </a:prstGeom>
          <a:solidFill>
            <a:srgbClr val="660033"/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Demi inverseur Gauche</a:t>
            </a:r>
            <a:endParaRPr lang="fr-F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613887" y="5073262"/>
            <a:ext cx="2641051" cy="659994"/>
          </a:xfrm>
          <a:prstGeom prst="rect">
            <a:avLst/>
          </a:prstGeom>
          <a:solidFill>
            <a:srgbClr val="660033"/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Demi inverseur Droit</a:t>
            </a:r>
            <a:endParaRPr lang="fr-FR" sz="2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a\Desktop\CaptEcran\17-05-30 11 23 46.jpg"/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0" t="18496" r="54142" b="32209"/>
          <a:stretch/>
        </p:blipFill>
        <p:spPr bwMode="auto">
          <a:xfrm>
            <a:off x="2633661" y="2240329"/>
            <a:ext cx="2621277" cy="271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\Desktop\CaptEcran\17-05-30 11 24 10.jpg"/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1" t="18497" r="54141" b="32209"/>
          <a:stretch/>
        </p:blipFill>
        <p:spPr bwMode="auto">
          <a:xfrm>
            <a:off x="5506208" y="2240329"/>
            <a:ext cx="2699275" cy="26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entagone 7"/>
          <p:cNvSpPr/>
          <p:nvPr/>
        </p:nvSpPr>
        <p:spPr>
          <a:xfrm>
            <a:off x="204005" y="3068960"/>
            <a:ext cx="2223214" cy="1080120"/>
          </a:xfrm>
          <a:prstGeom prst="homePlate">
            <a:avLst/>
          </a:prstGeom>
          <a:solidFill>
            <a:srgbClr val="66003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Mise en caisse</a:t>
            </a:r>
          </a:p>
        </p:txBody>
      </p:sp>
    </p:spTree>
    <p:extLst>
      <p:ext uri="{BB962C8B-B14F-4D97-AF65-F5344CB8AC3E}">
        <p14:creationId xmlns:p14="http://schemas.microsoft.com/office/powerpoint/2010/main" val="349864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33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2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3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0033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6624E-6 -3.33333E-6 L 0.12261 0.00023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8875E-6 -2.96296E-6 L -0.05176 -0.00046 " pathEditMode="relative" rAng="0" ptsTypes="AA">
                                      <p:cBhvr>
                                        <p:cTn id="18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5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3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9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0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546E-7 -2.59259E-6 L 0.19334 -0.00092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32" grpId="0" animBg="1"/>
      <p:bldP spid="2" grpId="0" animBg="1"/>
      <p:bldP spid="41" grpId="0" animBg="1"/>
      <p:bldP spid="42" grpId="0" animBg="1"/>
      <p:bldP spid="43" grpId="0" animBg="1"/>
      <p:bldP spid="4" grpId="0" animBg="1"/>
      <p:bldP spid="4" grpId="1" animBg="1"/>
      <p:bldP spid="48" grpId="0" animBg="1"/>
      <p:bldP spid="48" grpId="1" animBg="1"/>
      <p:bldP spid="48" grpId="2" animBg="1"/>
      <p:bldP spid="48" grpId="3" animBg="1"/>
      <p:bldP spid="5" grpId="0" animBg="1"/>
      <p:bldP spid="5" grpId="1" animBg="1"/>
      <p:bldP spid="50" grpId="0" animBg="1"/>
      <p:bldP spid="50" grpId="1" animBg="1"/>
      <p:bldP spid="51" grpId="0" animBg="1"/>
      <p:bldP spid="51" grpId="1" animBg="1"/>
      <p:bldP spid="52" grpId="2" animBg="1"/>
      <p:bldP spid="52" grpId="3" animBg="1"/>
      <p:bldP spid="6" grpId="0" animBg="1"/>
      <p:bldP spid="6" grpId="1" animBg="1"/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58" grpId="0" animBg="1"/>
      <p:bldP spid="58" grpId="1" animBg="1"/>
      <p:bldP spid="60" grpId="0" animBg="1"/>
      <p:bldP spid="60" grpId="1" animBg="1"/>
      <p:bldP spid="63" grpId="0" animBg="1"/>
      <p:bldP spid="63" grpId="1" animBg="1"/>
      <p:bldP spid="63" grpId="2" animBg="1"/>
      <p:bldP spid="68" grpId="0" animBg="1"/>
      <p:bldP spid="68" grpId="1" animBg="1"/>
      <p:bldP spid="7" grpId="0" animBg="1"/>
      <p:bldP spid="7" grpId="1" animBg="1"/>
      <p:bldP spid="71" grpId="0" animBg="1"/>
      <p:bldP spid="71" grpId="1" animBg="1"/>
      <p:bldP spid="66" grpId="0" animBg="1"/>
      <p:bldP spid="66" grpId="1" animBg="1"/>
      <p:bldP spid="3" grpId="0" animBg="1"/>
      <p:bldP spid="72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définition imag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617" y="-27384"/>
            <a:ext cx="8891238" cy="680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BBFEC-B0DA-45C9-9682-C688DD30FF34}" type="slidenum">
              <a:rPr lang="fr-FR" smtClean="0"/>
              <a:t>9</a:t>
            </a:fld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0" y="3861048"/>
            <a:ext cx="11953875" cy="3024336"/>
          </a:xfrm>
          <a:prstGeom prst="rect">
            <a:avLst/>
          </a:prstGeom>
          <a:solidFill>
            <a:srgbClr val="F2F2F2">
              <a:alpha val="41176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395287" y="0"/>
            <a:ext cx="3421410" cy="42926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2000" dirty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3200" dirty="0" smtClean="0">
              <a:solidFill>
                <a:srgbClr val="660033"/>
              </a:solidFill>
              <a:latin typeface="Arial Black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dirty="0" smtClean="0">
                <a:solidFill>
                  <a:srgbClr val="660033"/>
                </a:solidFill>
                <a:latin typeface="Arial Black" pitchFamily="34" charset="0"/>
              </a:rPr>
              <a:t>Définition du projet</a:t>
            </a:r>
            <a:endParaRPr lang="fr-FR" sz="3200" dirty="0">
              <a:solidFill>
                <a:srgbClr val="660033"/>
              </a:solidFill>
              <a:latin typeface="Arial Black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325" y="4797152"/>
            <a:ext cx="7644804" cy="1840532"/>
          </a:xfrm>
          <a:prstGeom prst="rect">
            <a:avLst/>
          </a:prstGeom>
          <a:solidFill>
            <a:srgbClr val="660033">
              <a:alpha val="5490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Problématique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fr-FR" sz="2400" b="1" dirty="0" smtClean="0">
                <a:solidFill>
                  <a:schemeClr val="bg1"/>
                </a:solidFill>
                <a:latin typeface="Arial" charset="0"/>
                <a:cs typeface="Arial" charset="0"/>
              </a:rPr>
              <a:t>Périmètre</a:t>
            </a: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 flipV="1">
            <a:off x="395287" y="4333776"/>
            <a:ext cx="3421409" cy="144462"/>
          </a:xfrm>
          <a:prstGeom prst="rect">
            <a:avLst/>
          </a:prstGeom>
          <a:solidFill>
            <a:srgbClr val="660033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77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22796</TotalTime>
  <Words>2403</Words>
  <Application>Microsoft Office PowerPoint</Application>
  <PresentationFormat>Personnalisé</PresentationFormat>
  <Paragraphs>995</Paragraphs>
  <Slides>48</Slides>
  <Notes>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49" baseType="lpstr">
      <vt:lpstr>Thème Office</vt:lpstr>
      <vt:lpstr>Présentation PowerPoint</vt:lpstr>
      <vt:lpstr>Présentation PowerPoint</vt:lpstr>
      <vt:lpstr>Présentation PowerPoint</vt:lpstr>
      <vt:lpstr>PLAN DE TRAVAIL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</dc:creator>
  <cp:lastModifiedBy>USER</cp:lastModifiedBy>
  <cp:revision>535</cp:revision>
  <dcterms:created xsi:type="dcterms:W3CDTF">2017-05-02T07:31:35Z</dcterms:created>
  <dcterms:modified xsi:type="dcterms:W3CDTF">2017-06-15T13:59:40Z</dcterms:modified>
</cp:coreProperties>
</file>